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&#65279;<?xml version="1.0" encoding="UTF-8" standalone="yes"?><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5" r:id="rId4"/>
    <p:sldMasterId id="2147483700" r:id="rId5"/>
    <p:sldMasterId id="2147483720" r:id="rId6"/>
    <p:sldMasterId id="2147483746" r:id="rId7"/>
  </p:sldMasterIdLst>
  <p:notesMasterIdLst>
    <p:notesMasterId r:id="rId50"/>
  </p:notesMasterIdLst>
  <p:handoutMasterIdLst>
    <p:handoutMasterId r:id="rId51"/>
  </p:handoutMasterIdLst>
  <p:sldIdLst>
    <p:sldId id="256" r:id="rId8"/>
    <p:sldId id="2142533056" r:id="rId9"/>
    <p:sldId id="2142533057" r:id="rId10"/>
    <p:sldId id="292" r:id="rId11"/>
    <p:sldId id="2147476975" r:id="rId12"/>
    <p:sldId id="2147476976" r:id="rId13"/>
    <p:sldId id="295" r:id="rId14"/>
    <p:sldId id="257" r:id="rId15"/>
    <p:sldId id="274" r:id="rId16"/>
    <p:sldId id="2147476978" r:id="rId17"/>
    <p:sldId id="296" r:id="rId18"/>
    <p:sldId id="297" r:id="rId19"/>
    <p:sldId id="298" r:id="rId20"/>
    <p:sldId id="2142533059" r:id="rId21"/>
    <p:sldId id="285" r:id="rId22"/>
    <p:sldId id="280" r:id="rId23"/>
    <p:sldId id="286" r:id="rId24"/>
    <p:sldId id="283" r:id="rId25"/>
    <p:sldId id="287" r:id="rId26"/>
    <p:sldId id="284" r:id="rId27"/>
    <p:sldId id="282" r:id="rId28"/>
    <p:sldId id="288" r:id="rId29"/>
    <p:sldId id="300" r:id="rId30"/>
    <p:sldId id="289" r:id="rId31"/>
    <p:sldId id="2142533051" r:id="rId32"/>
    <p:sldId id="294" r:id="rId33"/>
    <p:sldId id="290" r:id="rId34"/>
    <p:sldId id="2142533048" r:id="rId35"/>
    <p:sldId id="2142533049" r:id="rId36"/>
    <p:sldId id="2142533050" r:id="rId37"/>
    <p:sldId id="301" r:id="rId38"/>
    <p:sldId id="302" r:id="rId39"/>
    <p:sldId id="303" r:id="rId40"/>
    <p:sldId id="304" r:id="rId41"/>
    <p:sldId id="305" r:id="rId42"/>
    <p:sldId id="306" r:id="rId43"/>
    <p:sldId id="2142533046" r:id="rId44"/>
    <p:sldId id="2142532952" r:id="rId45"/>
    <p:sldId id="2142533047" r:id="rId46"/>
    <p:sldId id="2142533045" r:id="rId47"/>
    <p:sldId id="307" r:id="rId48"/>
    <p:sldId id="310" r:id="rId49"/>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EE6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0" autoAdjust="0"/>
    <p:restoredTop sz="94660"/>
  </p:normalViewPr>
  <p:slideViewPr>
    <p:cSldViewPr snapToGrid="0">
      <p:cViewPr varScale="1">
        <p:scale>
          <a:sx n="77" d="100"/>
          <a:sy n="77" d="100"/>
        </p:scale>
        <p:origin x="468" y="108"/>
      </p:cViewPr>
      <p:guideLst/>
    </p:cSldViewPr>
  </p:slideViewPr>
  <p:notesTextViewPr>
    <p:cViewPr>
      <p:scale>
        <a:sx n="3" d="2"/>
        <a:sy n="3" d="2"/>
      </p:scale>
      <p:origin x="0" y="0"/>
    </p:cViewPr>
  </p:notesTextViewPr>
  <p:notesViewPr>
    <p:cSldViewPr snapToGrid="0">
      <p:cViewPr varScale="1">
        <p:scale>
          <a:sx n="104" d="100"/>
          <a:sy n="104" d="100"/>
        </p:scale>
        <p:origin x="1716" y="114"/>
      </p:cViewPr>
      <p:guideLst/>
    </p:cSldViewPr>
  </p:notesViewPr>
  <p:gridSpacing cx="72008" cy="72008"/>
</p:viewPr>
</file>

<file path=ppt/_rels/presentation.xml.rels>&#65279;<?xml version="1.0" encoding="UTF-8" standalone="yes"?><Relationships xmlns="http://schemas.openxmlformats.org/package/2006/relationships"><Relationship Id="rId13" Type="http://schemas.openxmlformats.org/officeDocument/2006/relationships/slide" Target="slides/slide6.xml" /><Relationship Id="rId18" Type="http://schemas.openxmlformats.org/officeDocument/2006/relationships/slide" Target="slides/slide11.xml" /><Relationship Id="rId26" Type="http://schemas.openxmlformats.org/officeDocument/2006/relationships/slide" Target="slides/slide19.xml" /><Relationship Id="rId39" Type="http://schemas.openxmlformats.org/officeDocument/2006/relationships/slide" Target="slides/slide32.xml" /><Relationship Id="rId21" Type="http://schemas.openxmlformats.org/officeDocument/2006/relationships/slide" Target="slides/slide14.xml" /><Relationship Id="rId34" Type="http://schemas.openxmlformats.org/officeDocument/2006/relationships/slide" Target="slides/slide27.xml" /><Relationship Id="rId42" Type="http://schemas.openxmlformats.org/officeDocument/2006/relationships/slide" Target="slides/slide35.xml" /><Relationship Id="rId47" Type="http://schemas.openxmlformats.org/officeDocument/2006/relationships/slide" Target="slides/slide40.xml" /><Relationship Id="rId50" Type="http://schemas.openxmlformats.org/officeDocument/2006/relationships/notesMaster" Target="notesMasters/notesMaster1.xml" /><Relationship Id="rId55" Type="http://schemas.openxmlformats.org/officeDocument/2006/relationships/tableStyles" Target="tableStyles.xml" /><Relationship Id="rId7" Type="http://schemas.openxmlformats.org/officeDocument/2006/relationships/slideMaster" Target="slideMasters/slideMaster4.xml" /><Relationship Id="rId2" Type="http://schemas.openxmlformats.org/officeDocument/2006/relationships/customXml" Target="../customXml/item2.xml" /><Relationship Id="rId16" Type="http://schemas.openxmlformats.org/officeDocument/2006/relationships/slide" Target="slides/slide9.xml" /><Relationship Id="rId29" Type="http://schemas.openxmlformats.org/officeDocument/2006/relationships/slide" Target="slides/slide22.xml" /><Relationship Id="rId11" Type="http://schemas.openxmlformats.org/officeDocument/2006/relationships/slide" Target="slides/slide4.xml" /><Relationship Id="rId24" Type="http://schemas.openxmlformats.org/officeDocument/2006/relationships/slide" Target="slides/slide17.xml" /><Relationship Id="rId32" Type="http://schemas.openxmlformats.org/officeDocument/2006/relationships/slide" Target="slides/slide25.xml" /><Relationship Id="rId37" Type="http://schemas.openxmlformats.org/officeDocument/2006/relationships/slide" Target="slides/slide30.xml" /><Relationship Id="rId40" Type="http://schemas.openxmlformats.org/officeDocument/2006/relationships/slide" Target="slides/slide33.xml" /><Relationship Id="rId45" Type="http://schemas.openxmlformats.org/officeDocument/2006/relationships/slide" Target="slides/slide38.xml" /><Relationship Id="rId53" Type="http://schemas.openxmlformats.org/officeDocument/2006/relationships/viewProps" Target="viewProps.xml" /><Relationship Id="rId5" Type="http://schemas.openxmlformats.org/officeDocument/2006/relationships/slideMaster" Target="slideMasters/slideMaster2.xml" /><Relationship Id="rId10" Type="http://schemas.openxmlformats.org/officeDocument/2006/relationships/slide" Target="slides/slide3.xml" /><Relationship Id="rId19" Type="http://schemas.openxmlformats.org/officeDocument/2006/relationships/slide" Target="slides/slide12.xml" /><Relationship Id="rId31" Type="http://schemas.openxmlformats.org/officeDocument/2006/relationships/slide" Target="slides/slide24.xml" /><Relationship Id="rId44" Type="http://schemas.openxmlformats.org/officeDocument/2006/relationships/slide" Target="slides/slide37.xml" /><Relationship Id="rId52" Type="http://schemas.openxmlformats.org/officeDocument/2006/relationships/presProps" Target="presProps.xml" /><Relationship Id="rId4" Type="http://schemas.openxmlformats.org/officeDocument/2006/relationships/slideMaster" Target="slideMasters/slideMaster1.xml" /><Relationship Id="rId9" Type="http://schemas.openxmlformats.org/officeDocument/2006/relationships/slide" Target="slides/slide2.xml" /><Relationship Id="rId14" Type="http://schemas.openxmlformats.org/officeDocument/2006/relationships/slide" Target="slides/slide7.xml" /><Relationship Id="rId22" Type="http://schemas.openxmlformats.org/officeDocument/2006/relationships/slide" Target="slides/slide15.xml" /><Relationship Id="rId27" Type="http://schemas.openxmlformats.org/officeDocument/2006/relationships/slide" Target="slides/slide20.xml" /><Relationship Id="rId30" Type="http://schemas.openxmlformats.org/officeDocument/2006/relationships/slide" Target="slides/slide23.xml" /><Relationship Id="rId35" Type="http://schemas.openxmlformats.org/officeDocument/2006/relationships/slide" Target="slides/slide28.xml" /><Relationship Id="rId43" Type="http://schemas.openxmlformats.org/officeDocument/2006/relationships/slide" Target="slides/slide36.xml" /><Relationship Id="rId48" Type="http://schemas.openxmlformats.org/officeDocument/2006/relationships/slide" Target="slides/slide41.xml" /><Relationship Id="rId56" Type="http://schemas.microsoft.com/office/2016/11/relationships/changesInfo" Target="changesInfos/changesInfo1.xml" /><Relationship Id="rId8" Type="http://schemas.openxmlformats.org/officeDocument/2006/relationships/slide" Target="slides/slide1.xml" /><Relationship Id="rId51" Type="http://schemas.openxmlformats.org/officeDocument/2006/relationships/handoutMaster" Target="handoutMasters/handoutMaster1.xml" /><Relationship Id="rId3" Type="http://schemas.openxmlformats.org/officeDocument/2006/relationships/customXml" Target="../customXml/item3.xml" /><Relationship Id="rId12" Type="http://schemas.openxmlformats.org/officeDocument/2006/relationships/slide" Target="slides/slide5.xml" /><Relationship Id="rId17" Type="http://schemas.openxmlformats.org/officeDocument/2006/relationships/slide" Target="slides/slide10.xml" /><Relationship Id="rId25" Type="http://schemas.openxmlformats.org/officeDocument/2006/relationships/slide" Target="slides/slide18.xml" /><Relationship Id="rId33" Type="http://schemas.openxmlformats.org/officeDocument/2006/relationships/slide" Target="slides/slide26.xml" /><Relationship Id="rId38" Type="http://schemas.openxmlformats.org/officeDocument/2006/relationships/slide" Target="slides/slide31.xml" /><Relationship Id="rId46" Type="http://schemas.openxmlformats.org/officeDocument/2006/relationships/slide" Target="slides/slide39.xml" /><Relationship Id="rId20" Type="http://schemas.openxmlformats.org/officeDocument/2006/relationships/slide" Target="slides/slide13.xml" /><Relationship Id="rId41" Type="http://schemas.openxmlformats.org/officeDocument/2006/relationships/slide" Target="slides/slide34.xml" /><Relationship Id="rId54" Type="http://schemas.openxmlformats.org/officeDocument/2006/relationships/theme" Target="theme/theme1.xml" /><Relationship Id="rId1" Type="http://schemas.openxmlformats.org/officeDocument/2006/relationships/customXml" Target="../customXml/item1.xml" /><Relationship Id="rId6" Type="http://schemas.openxmlformats.org/officeDocument/2006/relationships/slideMaster" Target="slideMasters/slideMaster3.xml" /><Relationship Id="rId15" Type="http://schemas.openxmlformats.org/officeDocument/2006/relationships/slide" Target="slides/slide8.xml" /><Relationship Id="rId23" Type="http://schemas.openxmlformats.org/officeDocument/2006/relationships/slide" Target="slides/slide16.xml" /><Relationship Id="rId28" Type="http://schemas.openxmlformats.org/officeDocument/2006/relationships/slide" Target="slides/slide21.xml" /><Relationship Id="rId36" Type="http://schemas.openxmlformats.org/officeDocument/2006/relationships/slide" Target="slides/slide29.xml" /><Relationship Id="rId49" Type="http://schemas.openxmlformats.org/officeDocument/2006/relationships/slide" Target="slides/slide42.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石郷岡　康史" userId="55adc19a-0861-42df-a99f-95d571df104b" providerId="ADAL" clId="{E71F1FC1-A9D1-43A1-BC9B-1BB614499E45}"/>
    <pc:docChg chg="delSld">
      <pc:chgData name="石郷岡　康史" userId="55adc19a-0861-42df-a99f-95d571df104b" providerId="ADAL" clId="{E71F1FC1-A9D1-43A1-BC9B-1BB614499E45}" dt="2025-08-06T08:52:05.730" v="0" actId="2696"/>
      <pc:docMkLst>
        <pc:docMk/>
      </pc:docMkLst>
      <pc:sldChg chg="del">
        <pc:chgData name="石郷岡　康史" userId="55adc19a-0861-42df-a99f-95d571df104b" providerId="ADAL" clId="{E71F1FC1-A9D1-43A1-BC9B-1BB614499E45}" dt="2025-08-06T08:52:05.730" v="0" actId="2696"/>
        <pc:sldMkLst>
          <pc:docMk/>
          <pc:sldMk cId="672635674" sldId="31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84273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F69C1E0A-512A-43C7-B76C-030138DCDF3F}" type="datetimeFigureOut">
              <a:rPr kumimoji="1" lang="ja-JP" altLang="en-US" smtClean="0"/>
              <a:t>2025/8/12</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629A6B7E-4463-43A1-81F8-DCF091076232}" type="slidenum">
              <a:rPr kumimoji="1" lang="ja-JP" altLang="en-US" smtClean="0"/>
              <a:t>‹#›</a:t>
            </a:fld>
            <a:endParaRPr kumimoji="1" lang="ja-JP" altLang="en-US"/>
          </a:p>
        </p:txBody>
      </p:sp>
    </p:spTree>
    <p:extLst>
      <p:ext uri="{BB962C8B-B14F-4D97-AF65-F5344CB8AC3E}">
        <p14:creationId xmlns:p14="http://schemas.microsoft.com/office/powerpoint/2010/main" val="4362009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C54E3-A72E-430B-B777-5AE3CD530A8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4775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C54E3-A72E-430B-B777-5AE3CD530A8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57175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C54E3-A72E-430B-B777-5AE3CD530A8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93291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067786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800">
                <a:ea typeface="游ゴシック" panose="020B0400000000000000" pitchFamily="50" charset="-128"/>
              </a:rPr>
              <a:t>データベースでは、全国の各白未熟粒率実測データエントリーは、各出穂日から２０日間の登熟環境の気象データを１</a:t>
            </a:r>
            <a:r>
              <a:rPr lang="en-US" altLang="ja-JP" sz="1800">
                <a:ea typeface="游ゴシック" panose="020B0400000000000000" pitchFamily="50" charset="-128"/>
              </a:rPr>
              <a:t>km</a:t>
            </a:r>
            <a:r>
              <a:rPr lang="ja-JP" altLang="ja-JP" sz="1800">
                <a:ea typeface="游ゴシック" panose="020B0400000000000000" pitchFamily="50" charset="-128"/>
              </a:rPr>
              <a:t>メッシュデータを用いて計算紐づけしました。出穂後２０間のヒートドース値、平均湿度、平均日射</a:t>
            </a:r>
          </a:p>
          <a:p>
            <a:r>
              <a:rPr lang="en-US" altLang="ja-JP" sz="1800">
                <a:ea typeface="游ゴシック" panose="020B0400000000000000" pitchFamily="50" charset="-128"/>
              </a:rPr>
              <a:t>boxplot</a:t>
            </a:r>
            <a:r>
              <a:rPr lang="ja-JP" altLang="ja-JP" sz="1800">
                <a:ea typeface="游ゴシック" panose="020B0400000000000000" pitchFamily="50" charset="-128"/>
              </a:rPr>
              <a:t>は、ヒートドース値と白未熟粒率の高温耐性ランク別の関係　</a:t>
            </a:r>
          </a:p>
          <a:p>
            <a:r>
              <a:rPr lang="ja-JP" altLang="ja-JP" sz="1800">
                <a:ea typeface="游ゴシック" panose="020B0400000000000000" pitchFamily="50" charset="-128"/>
              </a:rPr>
              <a:t> </a:t>
            </a:r>
          </a:p>
          <a:p>
            <a:r>
              <a:rPr lang="ja-JP" altLang="ja-JP" sz="1800">
                <a:ea typeface="游ゴシック" panose="020B0400000000000000" pitchFamily="50" charset="-128"/>
              </a:rPr>
              <a:t>温度、日射、湿度の関係を線形の混合モデルを用いてモデル化しました。詳しい内容は</a:t>
            </a:r>
            <a:r>
              <a:rPr lang="en-US" altLang="ja-JP" sz="1800" err="1">
                <a:ea typeface="游ゴシック" panose="020B0400000000000000" pitchFamily="50" charset="-128"/>
              </a:rPr>
              <a:t>bioRxi</a:t>
            </a:r>
            <a:r>
              <a:rPr lang="ja-JP" altLang="ja-JP" sz="1800">
                <a:ea typeface="游ゴシック" panose="020B0400000000000000" pitchFamily="50" charset="-128"/>
              </a:rPr>
              <a:t>ｖで</a:t>
            </a:r>
          </a:p>
          <a:p>
            <a:r>
              <a:rPr lang="ja-JP" altLang="ja-JP" sz="1800">
                <a:ea typeface="游ゴシック" panose="020B0400000000000000" pitchFamily="50" charset="-128"/>
              </a:rPr>
              <a:t> </a:t>
            </a:r>
          </a:p>
        </p:txBody>
      </p:sp>
    </p:spTree>
    <p:extLst>
      <p:ext uri="{BB962C8B-B14F-4D97-AF65-F5344CB8AC3E}">
        <p14:creationId xmlns:p14="http://schemas.microsoft.com/office/powerpoint/2010/main" val="1677522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&#65279;<?xml version="1.0" encoding="UTF-8" standalone="yes"?><Relationships xmlns="http://schemas.openxmlformats.org/package/2006/relationships"><Relationship Id="rId18" Type="http://schemas.openxmlformats.org/officeDocument/2006/relationships/image" Target="../media/image18.png" /><Relationship Id="rId26" Type="http://schemas.openxmlformats.org/officeDocument/2006/relationships/image" Target="../media/image22.png" /><Relationship Id="rId34" Type="http://schemas.openxmlformats.org/officeDocument/2006/relationships/image" Target="../media/image26.png" /><Relationship Id="rId42" Type="http://schemas.openxmlformats.org/officeDocument/2006/relationships/image" Target="../media/image30.png" /><Relationship Id="rId50" Type="http://schemas.openxmlformats.org/officeDocument/2006/relationships/image" Target="../media/image34.png" /><Relationship Id="rId2" Type="http://schemas.openxmlformats.org/officeDocument/2006/relationships/image" Target="../media/image10.png" /><Relationship Id="rId16" Type="http://schemas.openxmlformats.org/officeDocument/2006/relationships/image" Target="../media/image17.png" /><Relationship Id="rId24" Type="http://schemas.openxmlformats.org/officeDocument/2006/relationships/image" Target="../media/image21.png" /><Relationship Id="rId32" Type="http://schemas.openxmlformats.org/officeDocument/2006/relationships/image" Target="../media/image25.png" /><Relationship Id="rId40" Type="http://schemas.openxmlformats.org/officeDocument/2006/relationships/image" Target="../media/image29.png" /><Relationship Id="rId58" Type="http://schemas.openxmlformats.org/officeDocument/2006/relationships/image" Target="../media/image38.png" /><Relationship Id="rId14" Type="http://schemas.openxmlformats.org/officeDocument/2006/relationships/image" Target="../media/image16.png" /><Relationship Id="rId22" Type="http://schemas.openxmlformats.org/officeDocument/2006/relationships/image" Target="../media/image20.png" /><Relationship Id="rId30" Type="http://schemas.openxmlformats.org/officeDocument/2006/relationships/image" Target="../media/image24.png" /><Relationship Id="rId48" Type="http://schemas.openxmlformats.org/officeDocument/2006/relationships/image" Target="../media/image33.png" /><Relationship Id="rId56" Type="http://schemas.openxmlformats.org/officeDocument/2006/relationships/image" Target="../media/image37.png" /><Relationship Id="rId8" Type="http://schemas.openxmlformats.org/officeDocument/2006/relationships/image" Target="../media/image13.png" /><Relationship Id="rId12" Type="http://schemas.openxmlformats.org/officeDocument/2006/relationships/image" Target="../media/image15.png" /><Relationship Id="rId38" Type="http://schemas.openxmlformats.org/officeDocument/2006/relationships/image" Target="../media/image28.png" /><Relationship Id="rId46" Type="http://schemas.openxmlformats.org/officeDocument/2006/relationships/image" Target="../media/image32.png" /><Relationship Id="rId20" Type="http://schemas.openxmlformats.org/officeDocument/2006/relationships/image" Target="../media/image19.png" /><Relationship Id="rId54" Type="http://schemas.openxmlformats.org/officeDocument/2006/relationships/image" Target="../media/image36.png" /><Relationship Id="rId1" Type="http://schemas.openxmlformats.org/officeDocument/2006/relationships/slideMaster" Target="../slideMasters/slideMaster2.xml" /><Relationship Id="rId6" Type="http://schemas.openxmlformats.org/officeDocument/2006/relationships/image" Target="../media/image12.png" /><Relationship Id="rId28" Type="http://schemas.openxmlformats.org/officeDocument/2006/relationships/image" Target="../media/image23.png" /><Relationship Id="rId36" Type="http://schemas.openxmlformats.org/officeDocument/2006/relationships/image" Target="../media/image27.png" /><Relationship Id="rId10" Type="http://schemas.openxmlformats.org/officeDocument/2006/relationships/image" Target="../media/image14.png" /><Relationship Id="rId44" Type="http://schemas.openxmlformats.org/officeDocument/2006/relationships/image" Target="../media/image31.png" /><Relationship Id="rId52" Type="http://schemas.openxmlformats.org/officeDocument/2006/relationships/image" Target="../media/image35.png" /><Relationship Id="rId60" Type="http://schemas.openxmlformats.org/officeDocument/2006/relationships/image" Target="../media/image39.png" /><Relationship Id="rId4" Type="http://schemas.openxmlformats.org/officeDocument/2006/relationships/image" Target="../media/image11.png" /></Relationships>
</file>

<file path=ppt/slideLayouts/_rels/slideLayout31.xml.rels>&#65279;<?xml version="1.0" encoding="UTF-8" standalone="yes"?><Relationships xmlns="http://schemas.openxmlformats.org/package/2006/relationships"><Relationship Id="rId18" Type="http://schemas.openxmlformats.org/officeDocument/2006/relationships/image" Target="../media/image48.png" /><Relationship Id="rId26" Type="http://schemas.openxmlformats.org/officeDocument/2006/relationships/image" Target="../media/image52.png" /><Relationship Id="rId34" Type="http://schemas.openxmlformats.org/officeDocument/2006/relationships/image" Target="../media/image56.png" /><Relationship Id="rId2" Type="http://schemas.openxmlformats.org/officeDocument/2006/relationships/image" Target="../media/image40.png" /><Relationship Id="rId16" Type="http://schemas.openxmlformats.org/officeDocument/2006/relationships/image" Target="../media/image47.png" /><Relationship Id="rId20" Type="http://schemas.openxmlformats.org/officeDocument/2006/relationships/image" Target="../media/image49.png" /><Relationship Id="rId1" Type="http://schemas.openxmlformats.org/officeDocument/2006/relationships/slideMaster" Target="../slideMasters/slideMaster2.xml" /><Relationship Id="rId6" Type="http://schemas.openxmlformats.org/officeDocument/2006/relationships/image" Target="../media/image42.png" /><Relationship Id="rId24" Type="http://schemas.openxmlformats.org/officeDocument/2006/relationships/image" Target="../media/image51.png" /><Relationship Id="rId32" Type="http://schemas.openxmlformats.org/officeDocument/2006/relationships/image" Target="../media/image55.png" /><Relationship Id="rId40" Type="http://schemas.openxmlformats.org/officeDocument/2006/relationships/image" Target="../media/image59.png" /><Relationship Id="rId28" Type="http://schemas.openxmlformats.org/officeDocument/2006/relationships/image" Target="../media/image53.png" /><Relationship Id="rId36" Type="http://schemas.openxmlformats.org/officeDocument/2006/relationships/image" Target="../media/image57.png" /><Relationship Id="rId10" Type="http://schemas.openxmlformats.org/officeDocument/2006/relationships/image" Target="../media/image44.png" /><Relationship Id="rId4" Type="http://schemas.openxmlformats.org/officeDocument/2006/relationships/image" Target="../media/image41.png" /><Relationship Id="rId14" Type="http://schemas.openxmlformats.org/officeDocument/2006/relationships/image" Target="../media/image46.png" /><Relationship Id="rId22" Type="http://schemas.openxmlformats.org/officeDocument/2006/relationships/image" Target="../media/image50.png" /><Relationship Id="rId30" Type="http://schemas.openxmlformats.org/officeDocument/2006/relationships/image" Target="../media/image54.png" /><Relationship Id="rId8" Type="http://schemas.openxmlformats.org/officeDocument/2006/relationships/image" Target="../media/image43.png" /><Relationship Id="rId12" Type="http://schemas.openxmlformats.org/officeDocument/2006/relationships/image" Target="../media/image45.png" /><Relationship Id="rId38" Type="http://schemas.openxmlformats.org/officeDocument/2006/relationships/image" Target="../media/image58.png" /></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62D9BD1-9FF2-4520-98E2-C00D5186543F}" type="datetimeFigureOut">
              <a:rPr kumimoji="1" lang="ja-JP" altLang="en-US" smtClean="0"/>
              <a:t>2025/8/12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85BFB51-A333-45A3-AE7F-9424EA28BEC3}" type="slidenum">
              <a:rPr kumimoji="1" lang="ja-JP" altLang="en-US" smtClean="0"/>
              <a:t>‹#›</a:t>
            </a:fld>
            <a:endParaRPr kumimoji="1" lang="ja-JP" altLang="en-US"/>
          </a:p>
        </p:txBody>
      </p:sp>
    </p:spTree>
    <p:extLst>
      <p:ext uri="{BB962C8B-B14F-4D97-AF65-F5344CB8AC3E}">
        <p14:creationId xmlns:p14="http://schemas.microsoft.com/office/powerpoint/2010/main" val="256556743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2D9BD1-9FF2-4520-98E2-C00D5186543F}" type="datetimeFigureOut">
              <a:rPr kumimoji="1" lang="ja-JP" altLang="en-US" smtClean="0"/>
              <a:t>2025/8/12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85BFB51-A333-45A3-AE7F-9424EA28BEC3}" type="slidenum">
              <a:rPr kumimoji="1" lang="ja-JP" altLang="en-US" smtClean="0"/>
              <a:t>‹#›</a:t>
            </a:fld>
            <a:endParaRPr kumimoji="1" lang="ja-JP" altLang="en-US"/>
          </a:p>
        </p:txBody>
      </p:sp>
    </p:spTree>
    <p:extLst>
      <p:ext uri="{BB962C8B-B14F-4D97-AF65-F5344CB8AC3E}">
        <p14:creationId xmlns:p14="http://schemas.microsoft.com/office/powerpoint/2010/main" val="320627007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2D9BD1-9FF2-4520-98E2-C00D5186543F}" type="datetimeFigureOut">
              <a:rPr kumimoji="1" lang="ja-JP" altLang="en-US" smtClean="0"/>
              <a:t>2025/8/12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85BFB51-A333-45A3-AE7F-9424EA28BEC3}" type="slidenum">
              <a:rPr kumimoji="1" lang="ja-JP" altLang="en-US" smtClean="0"/>
              <a:t>‹#›</a:t>
            </a:fld>
            <a:endParaRPr kumimoji="1" lang="ja-JP" altLang="en-US"/>
          </a:p>
        </p:txBody>
      </p:sp>
    </p:spTree>
    <p:extLst>
      <p:ext uri="{BB962C8B-B14F-4D97-AF65-F5344CB8AC3E}">
        <p14:creationId xmlns:p14="http://schemas.microsoft.com/office/powerpoint/2010/main" val="2525703801"/>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4CE75F7A-C4B1-4E8D-AAA0-070E6655A6A4}"/>
              </a:ext>
            </a:extLst>
          </p:cNvPr>
          <p:cNvSpPr>
            <a:spLocks noChangeArrowheads="1"/>
          </p:cNvSpPr>
          <p:nvPr userDrawn="1"/>
        </p:nvSpPr>
        <p:spPr bwMode="auto">
          <a:xfrm>
            <a:off x="0" y="-9525"/>
            <a:ext cx="12192002" cy="762508"/>
          </a:xfrm>
          <a:prstGeom prst="rect">
            <a:avLst/>
          </a:prstGeom>
          <a:gradFill flip="none" rotWithShape="1">
            <a:gsLst>
              <a:gs pos="63000">
                <a:schemeClr val="bg1"/>
              </a:gs>
              <a:gs pos="0">
                <a:srgbClr val="FFFFFF"/>
              </a:gs>
              <a:gs pos="100000">
                <a:srgbClr val="CEE6B0"/>
              </a:gs>
            </a:gsLst>
            <a:lin ang="10800000" scaled="1"/>
            <a:tileRect/>
          </a:gradFill>
          <a:ln>
            <a:noFill/>
          </a:ln>
        </p:spPr>
        <p:txBody>
          <a:bodyPr wrap="none" rIns="18000" anchor="ctr"/>
          <a:lstStyle/>
          <a:p>
            <a:pPr algn="ctr">
              <a:spcBef>
                <a:spcPct val="50000"/>
              </a:spcBef>
              <a:defRPr/>
            </a:pPr>
            <a:endParaRPr lang="ja-JP" altLang="ja-JP" sz="1000" b="1">
              <a:solidFill>
                <a:srgbClr val="FFFF99"/>
              </a:solidFill>
              <a:latin typeface="Meiryo UI" panose="020B0604030504040204" pitchFamily="50" charset="-128"/>
              <a:ea typeface="Meiryo UI" panose="020B0604030504040204" pitchFamily="50" charset="-128"/>
            </a:endParaRPr>
          </a:p>
        </p:txBody>
      </p:sp>
      <p:sp>
        <p:nvSpPr>
          <p:cNvPr id="11" name="Rectangle 3">
            <a:extLst>
              <a:ext uri="{FF2B5EF4-FFF2-40B4-BE49-F238E27FC236}">
                <a16:creationId xmlns:a16="http://schemas.microsoft.com/office/drawing/2014/main" id="{D4F5CC3D-338D-4DBD-89A1-F57EDFEE11D1}"/>
              </a:ext>
            </a:extLst>
          </p:cNvPr>
          <p:cNvSpPr>
            <a:spLocks noChangeArrowheads="1"/>
          </p:cNvSpPr>
          <p:nvPr userDrawn="1"/>
        </p:nvSpPr>
        <p:spPr bwMode="auto">
          <a:xfrm>
            <a:off x="-16" y="752983"/>
            <a:ext cx="12179315" cy="149225"/>
          </a:xfrm>
          <a:prstGeom prst="rect">
            <a:avLst/>
          </a:prstGeom>
          <a:gradFill rotWithShape="0">
            <a:gsLst>
              <a:gs pos="0">
                <a:schemeClr val="bg1">
                  <a:lumMod val="50000"/>
                </a:schemeClr>
              </a:gs>
              <a:gs pos="100000">
                <a:schemeClr val="bg1"/>
              </a:gs>
            </a:gsLst>
            <a:lin ang="5400000" scaled="1"/>
          </a:gradFill>
          <a:ln>
            <a:noFill/>
          </a:ln>
          <a:effectLst/>
        </p:spPr>
        <p:txBody>
          <a:bodyPr wrap="none" anchor="ctr"/>
          <a:lstStyle/>
          <a:p>
            <a:pPr>
              <a:defRPr/>
            </a:pPr>
            <a:endParaRPr lang="ja-JP" altLang="en-US" sz="180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3EC15849-3F50-4BC9-A8F8-E4FD847113C7}"/>
              </a:ext>
            </a:extLst>
          </p:cNvPr>
          <p:cNvSpPr/>
          <p:nvPr userDrawn="1"/>
        </p:nvSpPr>
        <p:spPr>
          <a:xfrm>
            <a:off x="-1" y="1092632"/>
            <a:ext cx="12192001" cy="5788236"/>
          </a:xfrm>
          <a:prstGeom prst="rect">
            <a:avLst/>
          </a:prstGeom>
          <a:gradFill>
            <a:gsLst>
              <a:gs pos="0">
                <a:schemeClr val="bg1"/>
              </a:gs>
              <a:gs pos="41000">
                <a:srgbClr val="CEE6B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dirty="0"/>
              <a:t>　</a:t>
            </a:r>
          </a:p>
        </p:txBody>
      </p:sp>
      <p:sp>
        <p:nvSpPr>
          <p:cNvPr id="8" name="正方形/長方形 7">
            <a:extLst>
              <a:ext uri="{FF2B5EF4-FFF2-40B4-BE49-F238E27FC236}">
                <a16:creationId xmlns:a16="http://schemas.microsoft.com/office/drawing/2014/main" id="{A7486D01-643B-4D47-8FA0-0D880ECC227A}"/>
              </a:ext>
            </a:extLst>
          </p:cNvPr>
          <p:cNvSpPr/>
          <p:nvPr userDrawn="1"/>
        </p:nvSpPr>
        <p:spPr>
          <a:xfrm>
            <a:off x="10872061" y="-24251"/>
            <a:ext cx="1319939" cy="6879681"/>
          </a:xfrm>
          <a:prstGeom prst="rect">
            <a:avLst/>
          </a:prstGeom>
          <a:gradFill>
            <a:gsLst>
              <a:gs pos="0">
                <a:srgbClr val="006600"/>
              </a:gs>
              <a:gs pos="50000">
                <a:srgbClr val="006600"/>
              </a:gs>
              <a:gs pos="75000">
                <a:srgbClr val="92D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4AFD7693-0C04-46AA-A34B-F879E5F0F01E}"/>
              </a:ext>
            </a:extLst>
          </p:cNvPr>
          <p:cNvSpPr txBox="1"/>
          <p:nvPr userDrawn="1"/>
        </p:nvSpPr>
        <p:spPr>
          <a:xfrm rot="5400000">
            <a:off x="8605509" y="2085931"/>
            <a:ext cx="5864157" cy="1200339"/>
          </a:xfrm>
          <a:prstGeom prst="rect">
            <a:avLst/>
          </a:prstGeom>
          <a:noFill/>
        </p:spPr>
        <p:txBody>
          <a:bodyPr wrap="square" lIns="91449" tIns="45725" rIns="91449" bIns="45725" rtlCol="0">
            <a:spAutoFit/>
          </a:bodyPr>
          <a:lstStyle/>
          <a:p>
            <a:pPr algn="r"/>
            <a:r>
              <a:rPr lang="en-US" altLang="ja-JP" sz="7200" dirty="0">
                <a:solidFill>
                  <a:schemeClr val="bg1">
                    <a:lumMod val="95000"/>
                  </a:schemeClr>
                </a:solidFill>
                <a:latin typeface="Arial" panose="020B0604020202020204" pitchFamily="34" charset="0"/>
                <a:cs typeface="Arial" panose="020B0604020202020204" pitchFamily="34" charset="0"/>
              </a:rPr>
              <a:t>NARO </a:t>
            </a:r>
            <a:endParaRPr lang="ja-JP" altLang="en-US" sz="7200" dirty="0">
              <a:solidFill>
                <a:schemeClr val="bg1">
                  <a:lumMod val="95000"/>
                </a:schemeClr>
              </a:solidFill>
              <a:latin typeface="Arial" panose="020B0604020202020204" pitchFamily="34" charset="0"/>
              <a:cs typeface="Arial" panose="020B0604020202020204" pitchFamily="34" charset="0"/>
            </a:endParaRPr>
          </a:p>
        </p:txBody>
      </p:sp>
      <p:pic>
        <p:nvPicPr>
          <p:cNvPr id="10" name="図 9">
            <a:extLst>
              <a:ext uri="{FF2B5EF4-FFF2-40B4-BE49-F238E27FC236}">
                <a16:creationId xmlns:a16="http://schemas.microsoft.com/office/drawing/2014/main" id="{5DDA58A8-F783-4A5B-B03B-EB0EC4F9BE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27239" y="102938"/>
            <a:ext cx="2468839" cy="549728"/>
          </a:xfrm>
          <a:prstGeom prst="rect">
            <a:avLst/>
          </a:prstGeom>
        </p:spPr>
      </p:pic>
    </p:spTree>
    <p:extLst>
      <p:ext uri="{BB962C8B-B14F-4D97-AF65-F5344CB8AC3E}">
        <p14:creationId xmlns:p14="http://schemas.microsoft.com/office/powerpoint/2010/main" val="333941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9EC3294-F933-4BFA-81B8-1D13FFAAC10A}"/>
              </a:ext>
            </a:extLst>
          </p:cNvPr>
          <p:cNvSpPr>
            <a:spLocks noChangeArrowheads="1"/>
          </p:cNvSpPr>
          <p:nvPr userDrawn="1"/>
        </p:nvSpPr>
        <p:spPr bwMode="auto">
          <a:xfrm>
            <a:off x="0" y="-9525"/>
            <a:ext cx="12192002" cy="762508"/>
          </a:xfrm>
          <a:prstGeom prst="rect">
            <a:avLst/>
          </a:prstGeom>
          <a:gradFill flip="none" rotWithShape="1">
            <a:gsLst>
              <a:gs pos="63000">
                <a:schemeClr val="bg1"/>
              </a:gs>
              <a:gs pos="0">
                <a:srgbClr val="FFFFFF"/>
              </a:gs>
              <a:gs pos="100000">
                <a:srgbClr val="CEE6B0"/>
              </a:gs>
            </a:gsLst>
            <a:lin ang="10800000" scaled="1"/>
            <a:tileRect/>
          </a:gradFill>
          <a:ln>
            <a:noFill/>
          </a:ln>
        </p:spPr>
        <p:txBody>
          <a:bodyPr wrap="none" rIns="18000" anchor="ctr"/>
          <a:lstStyle/>
          <a:p>
            <a:pPr algn="ctr">
              <a:spcBef>
                <a:spcPct val="50000"/>
              </a:spcBef>
              <a:defRPr/>
            </a:pPr>
            <a:endParaRPr lang="ja-JP" altLang="ja-JP" sz="1000" b="1">
              <a:solidFill>
                <a:srgbClr val="FFFF99"/>
              </a:solidFill>
              <a:latin typeface="Meiryo UI" panose="020B0604030504040204" pitchFamily="50" charset="-128"/>
              <a:ea typeface="Meiryo UI" panose="020B0604030504040204" pitchFamily="50" charset="-128"/>
            </a:endParaRPr>
          </a:p>
        </p:txBody>
      </p:sp>
      <p:sp>
        <p:nvSpPr>
          <p:cNvPr id="5" name="Rectangle 3">
            <a:extLst>
              <a:ext uri="{FF2B5EF4-FFF2-40B4-BE49-F238E27FC236}">
                <a16:creationId xmlns:a16="http://schemas.microsoft.com/office/drawing/2014/main" id="{DA169F08-4E8F-42CC-9375-551AD0AF11A7}"/>
              </a:ext>
            </a:extLst>
          </p:cNvPr>
          <p:cNvSpPr>
            <a:spLocks noChangeArrowheads="1"/>
          </p:cNvSpPr>
          <p:nvPr userDrawn="1"/>
        </p:nvSpPr>
        <p:spPr bwMode="auto">
          <a:xfrm>
            <a:off x="-16" y="752983"/>
            <a:ext cx="12179315" cy="149225"/>
          </a:xfrm>
          <a:prstGeom prst="rect">
            <a:avLst/>
          </a:prstGeom>
          <a:gradFill rotWithShape="0">
            <a:gsLst>
              <a:gs pos="0">
                <a:schemeClr val="bg1">
                  <a:lumMod val="50000"/>
                </a:schemeClr>
              </a:gs>
              <a:gs pos="100000">
                <a:schemeClr val="bg1"/>
              </a:gs>
            </a:gsLst>
            <a:lin ang="5400000" scaled="1"/>
          </a:gradFill>
          <a:ln>
            <a:noFill/>
          </a:ln>
          <a:effectLst/>
        </p:spPr>
        <p:txBody>
          <a:bodyPr wrap="none" anchor="ctr"/>
          <a:lstStyle/>
          <a:p>
            <a:pPr>
              <a:defRPr/>
            </a:pPr>
            <a:endParaRPr lang="ja-JP" altLang="en-US" sz="180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D1FAEB43-8932-4CF1-973D-D2C0F97C8B2F}"/>
              </a:ext>
            </a:extLst>
          </p:cNvPr>
          <p:cNvSpPr txBox="1">
            <a:spLocks/>
          </p:cNvSpPr>
          <p:nvPr userDrawn="1"/>
        </p:nvSpPr>
        <p:spPr>
          <a:xfrm>
            <a:off x="7853681" y="6382230"/>
            <a:ext cx="421589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2C53D3-970A-42D4-AB58-FB9ECE84B224}" type="slidenum">
              <a:rPr kumimoji="1" lang="ja-JP" altLang="en-US" sz="2000" smtClean="0">
                <a:solidFill>
                  <a:schemeClr val="tx1"/>
                </a:solidFill>
              </a:rPr>
              <a:pPr/>
              <a:t>‹#›</a:t>
            </a:fld>
            <a:endParaRPr kumimoji="1" lang="ja-JP" altLang="en-US" sz="2000" dirty="0">
              <a:solidFill>
                <a:schemeClr val="tx1"/>
              </a:solidFill>
            </a:endParaRPr>
          </a:p>
        </p:txBody>
      </p:sp>
      <p:pic>
        <p:nvPicPr>
          <p:cNvPr id="7" name="図 6" descr="挿絵, 食品, 記号 が含まれている画像&#10;&#10;自動的に生成された説明">
            <a:extLst>
              <a:ext uri="{FF2B5EF4-FFF2-40B4-BE49-F238E27FC236}">
                <a16:creationId xmlns:a16="http://schemas.microsoft.com/office/drawing/2014/main" id="{FFD7CD63-AEE7-4F61-95C9-C129745D41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4792" y="56215"/>
            <a:ext cx="1868428" cy="621793"/>
          </a:xfrm>
          <a:prstGeom prst="rect">
            <a:avLst/>
          </a:prstGeom>
        </p:spPr>
      </p:pic>
    </p:spTree>
    <p:extLst>
      <p:ext uri="{BB962C8B-B14F-4D97-AF65-F5344CB8AC3E}">
        <p14:creationId xmlns:p14="http://schemas.microsoft.com/office/powerpoint/2010/main" val="3229546480"/>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 スライド（縦帯なし）">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5E62ED4-E0FE-4C5E-8949-7AA358BAF4D7}"/>
              </a:ext>
            </a:extLst>
          </p:cNvPr>
          <p:cNvSpPr>
            <a:spLocks noChangeArrowheads="1"/>
          </p:cNvSpPr>
          <p:nvPr userDrawn="1"/>
        </p:nvSpPr>
        <p:spPr bwMode="auto">
          <a:xfrm>
            <a:off x="0" y="-9525"/>
            <a:ext cx="12192002" cy="762508"/>
          </a:xfrm>
          <a:prstGeom prst="rect">
            <a:avLst/>
          </a:prstGeom>
          <a:gradFill flip="none" rotWithShape="1">
            <a:gsLst>
              <a:gs pos="63000">
                <a:schemeClr val="bg1"/>
              </a:gs>
              <a:gs pos="0">
                <a:srgbClr val="FFFFFF"/>
              </a:gs>
              <a:gs pos="100000">
                <a:srgbClr val="CEE6B0"/>
              </a:gs>
            </a:gsLst>
            <a:lin ang="10800000" scaled="1"/>
            <a:tileRect/>
          </a:gradFill>
          <a:ln>
            <a:noFill/>
          </a:ln>
        </p:spPr>
        <p:txBody>
          <a:bodyPr wrap="none" rIns="18000" anchor="ctr"/>
          <a:lstStyle/>
          <a:p>
            <a:pPr algn="ctr">
              <a:spcBef>
                <a:spcPct val="50000"/>
              </a:spcBef>
              <a:defRPr/>
            </a:pPr>
            <a:endParaRPr lang="ja-JP" altLang="ja-JP" sz="1000" b="1">
              <a:solidFill>
                <a:srgbClr val="FFFF99"/>
              </a:solidFill>
              <a:latin typeface="Meiryo UI" panose="020B0604030504040204" pitchFamily="50" charset="-128"/>
              <a:ea typeface="Meiryo UI" panose="020B0604030504040204" pitchFamily="50" charset="-128"/>
            </a:endParaRPr>
          </a:p>
        </p:txBody>
      </p:sp>
      <p:sp>
        <p:nvSpPr>
          <p:cNvPr id="11" name="Rectangle 3">
            <a:extLst>
              <a:ext uri="{FF2B5EF4-FFF2-40B4-BE49-F238E27FC236}">
                <a16:creationId xmlns:a16="http://schemas.microsoft.com/office/drawing/2014/main" id="{1ED1D30E-536A-474D-90BF-D0A8AAE83494}"/>
              </a:ext>
            </a:extLst>
          </p:cNvPr>
          <p:cNvSpPr>
            <a:spLocks noChangeArrowheads="1"/>
          </p:cNvSpPr>
          <p:nvPr userDrawn="1"/>
        </p:nvSpPr>
        <p:spPr bwMode="auto">
          <a:xfrm>
            <a:off x="-16" y="752983"/>
            <a:ext cx="12179315" cy="149225"/>
          </a:xfrm>
          <a:prstGeom prst="rect">
            <a:avLst/>
          </a:prstGeom>
          <a:gradFill rotWithShape="0">
            <a:gsLst>
              <a:gs pos="0">
                <a:schemeClr val="bg1">
                  <a:lumMod val="50000"/>
                </a:schemeClr>
              </a:gs>
              <a:gs pos="100000">
                <a:schemeClr val="bg1"/>
              </a:gs>
            </a:gsLst>
            <a:lin ang="5400000" scaled="1"/>
          </a:gradFill>
          <a:ln>
            <a:noFill/>
          </a:ln>
          <a:effectLst/>
        </p:spPr>
        <p:txBody>
          <a:bodyPr wrap="none" anchor="ctr"/>
          <a:lstStyle/>
          <a:p>
            <a:pPr>
              <a:defRPr/>
            </a:pPr>
            <a:endParaRPr lang="ja-JP" altLang="en-US" sz="180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3EC15849-3F50-4BC9-A8F8-E4FD847113C7}"/>
              </a:ext>
            </a:extLst>
          </p:cNvPr>
          <p:cNvSpPr/>
          <p:nvPr userDrawn="1"/>
        </p:nvSpPr>
        <p:spPr>
          <a:xfrm>
            <a:off x="-1" y="1092632"/>
            <a:ext cx="12192001" cy="5788236"/>
          </a:xfrm>
          <a:prstGeom prst="rect">
            <a:avLst/>
          </a:prstGeom>
          <a:gradFill>
            <a:gsLst>
              <a:gs pos="0">
                <a:schemeClr val="bg1"/>
              </a:gs>
              <a:gs pos="41000">
                <a:srgbClr val="CEE6B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dirty="0"/>
              <a:t>　</a:t>
            </a:r>
          </a:p>
        </p:txBody>
      </p:sp>
      <p:pic>
        <p:nvPicPr>
          <p:cNvPr id="10" name="図 9">
            <a:extLst>
              <a:ext uri="{FF2B5EF4-FFF2-40B4-BE49-F238E27FC236}">
                <a16:creationId xmlns:a16="http://schemas.microsoft.com/office/drawing/2014/main" id="{5DDA58A8-F783-4A5B-B03B-EB0EC4F9BE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34381" y="102938"/>
            <a:ext cx="2468839" cy="549728"/>
          </a:xfrm>
          <a:prstGeom prst="rect">
            <a:avLst/>
          </a:prstGeom>
        </p:spPr>
      </p:pic>
    </p:spTree>
    <p:extLst>
      <p:ext uri="{BB962C8B-B14F-4D97-AF65-F5344CB8AC3E}">
        <p14:creationId xmlns:p14="http://schemas.microsoft.com/office/powerpoint/2010/main" val="1993862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Slid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9" y="741195"/>
            <a:ext cx="5435592" cy="6114908"/>
          </a:xfrm>
          <a:blipFill dpi="0" rotWithShape="1">
            <a:blip r:embed="rId2" cstate="email">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2" name="Title 1"/>
          <p:cNvSpPr>
            <a:spLocks noGrp="1"/>
          </p:cNvSpPr>
          <p:nvPr>
            <p:ph type="ctrTitle" hasCustomPrompt="1"/>
          </p:nvPr>
        </p:nvSpPr>
        <p:spPr>
          <a:xfrm>
            <a:off x="5774273" y="856233"/>
            <a:ext cx="6101456" cy="1036067"/>
          </a:xfrm>
          <a:noFill/>
        </p:spPr>
        <p:txBody>
          <a:bodyPr lIns="0" tIns="182880" rIns="274320" bIns="182880" anchor="ctr" anchorCtr="0">
            <a:noAutofit/>
          </a:bodyPr>
          <a:lstStyle>
            <a:lvl1pPr algn="l">
              <a:lnSpc>
                <a:spcPts val="3000"/>
              </a:lnSpc>
              <a:defRPr sz="3200" b="1" baseline="0">
                <a:solidFill>
                  <a:srgbClr val="006A96"/>
                </a:solidFill>
              </a:defRPr>
            </a:lvl1pPr>
          </a:lstStyle>
          <a:p>
            <a:r>
              <a:rPr lang="en-US" dirty="0"/>
              <a:t>Click to add title</a:t>
            </a:r>
          </a:p>
        </p:txBody>
      </p:sp>
      <p:sp>
        <p:nvSpPr>
          <p:cNvPr id="5" name="Content Placeholder 2"/>
          <p:cNvSpPr>
            <a:spLocks noGrp="1"/>
          </p:cNvSpPr>
          <p:nvPr>
            <p:ph idx="11" hasCustomPrompt="1"/>
          </p:nvPr>
        </p:nvSpPr>
        <p:spPr>
          <a:xfrm>
            <a:off x="5774273" y="2018233"/>
            <a:ext cx="5960527" cy="4556632"/>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platzhalter 2">
            <a:extLst>
              <a:ext uri="{FF2B5EF4-FFF2-40B4-BE49-F238E27FC236}">
                <a16:creationId xmlns:a16="http://schemas.microsoft.com/office/drawing/2014/main" id="{B6905476-EE2D-CC4F-BCB2-01603C55F978}"/>
              </a:ext>
            </a:extLst>
          </p:cNvPr>
          <p:cNvSpPr>
            <a:spLocks noGrp="1"/>
          </p:cNvSpPr>
          <p:nvPr>
            <p:ph type="body" sz="quarter" idx="12" hasCustomPrompt="1"/>
          </p:nvPr>
        </p:nvSpPr>
        <p:spPr>
          <a:xfrm>
            <a:off x="5747659" y="6618029"/>
            <a:ext cx="6037941" cy="205137"/>
          </a:xfrm>
        </p:spPr>
        <p:txBody>
          <a:bodyPr/>
          <a:lstStyle>
            <a:lvl1pPr marL="0" indent="0">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2810436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Slide">
    <p:bg>
      <p:bgPr>
        <a:solidFill>
          <a:srgbClr val="F6F6F6"/>
        </a:solidFill>
        <a:effectLst/>
      </p:bgPr>
    </p:bg>
    <p:spTree>
      <p:nvGrpSpPr>
        <p:cNvPr id="1" name=""/>
        <p:cNvGrpSpPr/>
        <p:nvPr/>
      </p:nvGrpSpPr>
      <p:grpSpPr>
        <a:xfrm>
          <a:off x="0" y="0"/>
          <a:ext cx="0" cy="0"/>
          <a:chOff x="0" y="0"/>
          <a:chExt cx="0" cy="0"/>
        </a:xfrm>
      </p:grpSpPr>
      <p:sp>
        <p:nvSpPr>
          <p:cNvPr id="10" name="Picture Placeholder 4"/>
          <p:cNvSpPr>
            <a:spLocks noGrp="1"/>
          </p:cNvSpPr>
          <p:nvPr>
            <p:ph type="pic" sz="quarter" idx="10"/>
          </p:nvPr>
        </p:nvSpPr>
        <p:spPr bwMode="ltGray">
          <a:xfrm>
            <a:off x="9" y="743096"/>
            <a:ext cx="5435591" cy="6114905"/>
          </a:xfrm>
          <a:blipFill rotWithShape="1">
            <a:blip r:embed="rId2" cstate="email">
              <a:extLst>
                <a:ext uri="{28A0092B-C50C-407E-A947-70E740481C1C}">
                  <a14:useLocalDpi xmlns:a14="http://schemas.microsoft.com/office/drawing/2010/main"/>
                </a:ext>
              </a:extLst>
            </a:blip>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5" name="Title 1"/>
          <p:cNvSpPr>
            <a:spLocks noGrp="1"/>
          </p:cNvSpPr>
          <p:nvPr>
            <p:ph type="ctrTitle" hasCustomPrompt="1"/>
          </p:nvPr>
        </p:nvSpPr>
        <p:spPr>
          <a:xfrm>
            <a:off x="5740614" y="990600"/>
            <a:ext cx="6171117" cy="965200"/>
          </a:xfrm>
          <a:noFill/>
        </p:spPr>
        <p:txBody>
          <a:bodyPr lIns="0" tIns="182880" rIns="274320" bIns="182880" anchor="ctr" anchorCtr="0">
            <a:noAutofit/>
          </a:bodyPr>
          <a:lstStyle>
            <a:lvl1pPr algn="l">
              <a:lnSpc>
                <a:spcPts val="3000"/>
              </a:lnSpc>
              <a:defRPr sz="3200" b="1"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5740613" y="2145233"/>
            <a:ext cx="5536987" cy="4369867"/>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platzhalter 2">
            <a:extLst>
              <a:ext uri="{FF2B5EF4-FFF2-40B4-BE49-F238E27FC236}">
                <a16:creationId xmlns:a16="http://schemas.microsoft.com/office/drawing/2014/main" id="{C7AC0E0B-3164-7749-BD6F-BE0C147B2201}"/>
              </a:ext>
            </a:extLst>
          </p:cNvPr>
          <p:cNvSpPr>
            <a:spLocks noGrp="1"/>
          </p:cNvSpPr>
          <p:nvPr>
            <p:ph type="body" sz="quarter" idx="13" hasCustomPrompt="1"/>
          </p:nvPr>
        </p:nvSpPr>
        <p:spPr>
          <a:xfrm>
            <a:off x="5712824" y="6652864"/>
            <a:ext cx="6072776" cy="205137"/>
          </a:xfrm>
        </p:spPr>
        <p:txBody>
          <a:bodyPr/>
          <a:lstStyle>
            <a:lvl1pPr marL="0" indent="0" algn="l">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3937580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n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355220" y="855525"/>
            <a:ext cx="5102689" cy="5740400"/>
          </a:xfrm>
          <a:blipFill dpi="0" rotWithShape="1">
            <a:blip r:embed="rId2" cstate="email">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0" name="Title 1"/>
          <p:cNvSpPr>
            <a:spLocks noGrp="1"/>
          </p:cNvSpPr>
          <p:nvPr>
            <p:ph type="ctrTitle" hasCustomPrompt="1"/>
          </p:nvPr>
        </p:nvSpPr>
        <p:spPr>
          <a:xfrm>
            <a:off x="1115199" y="855526"/>
            <a:ext cx="4897120" cy="976585"/>
          </a:xfrm>
          <a:noFill/>
        </p:spPr>
        <p:txBody>
          <a:bodyPr lIns="0" tIns="182880" rIns="182880" bIns="182880" anchor="ctr" anchorCtr="0">
            <a:noAutofit/>
          </a:bodyPr>
          <a:lstStyle>
            <a:lvl1pPr algn="l">
              <a:lnSpc>
                <a:spcPts val="3000"/>
              </a:lnSpc>
              <a:defRPr sz="3200" b="1" baseline="0">
                <a:solidFill>
                  <a:srgbClr val="006A96"/>
                </a:solidFill>
              </a:defRPr>
            </a:lvl1pPr>
          </a:lstStyle>
          <a:p>
            <a:r>
              <a:rPr lang="en-US" dirty="0"/>
              <a:t>Click to add title</a:t>
            </a:r>
          </a:p>
        </p:txBody>
      </p:sp>
      <p:sp>
        <p:nvSpPr>
          <p:cNvPr id="13" name="Content Placeholder 2"/>
          <p:cNvSpPr>
            <a:spLocks noGrp="1"/>
          </p:cNvSpPr>
          <p:nvPr>
            <p:ph idx="11" hasCustomPrompt="1"/>
          </p:nvPr>
        </p:nvSpPr>
        <p:spPr>
          <a:xfrm>
            <a:off x="1115199" y="2005533"/>
            <a:ext cx="4897120" cy="4556632"/>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platzhalter 2">
            <a:extLst>
              <a:ext uri="{FF2B5EF4-FFF2-40B4-BE49-F238E27FC236}">
                <a16:creationId xmlns:a16="http://schemas.microsoft.com/office/drawing/2014/main" id="{C6321637-A956-4A45-B7F1-A287855F6C1F}"/>
              </a:ext>
            </a:extLst>
          </p:cNvPr>
          <p:cNvSpPr>
            <a:spLocks noGrp="1"/>
          </p:cNvSpPr>
          <p:nvPr>
            <p:ph type="body" sz="quarter" idx="13" hasCustomPrompt="1"/>
          </p:nvPr>
        </p:nvSpPr>
        <p:spPr>
          <a:xfrm>
            <a:off x="1184368" y="6618029"/>
            <a:ext cx="4859381" cy="205137"/>
          </a:xfrm>
        </p:spPr>
        <p:txBody>
          <a:bodyPr/>
          <a:lstStyle>
            <a:lvl1pPr marL="0" indent="0" algn="r">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2491449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on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732557" y="716261"/>
            <a:ext cx="5459443" cy="6141739"/>
          </a:xfrm>
          <a:blipFill>
            <a:blip r:embed="rId2" cstate="email">
              <a:extLst>
                <a:ext uri="{28A0092B-C50C-407E-A947-70E740481C1C}">
                  <a14:useLocalDpi xmlns:a14="http://schemas.microsoft.com/office/drawing/2010/main"/>
                </a:ext>
              </a:extLst>
            </a:blip>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0" name="Title 1"/>
          <p:cNvSpPr>
            <a:spLocks noGrp="1"/>
          </p:cNvSpPr>
          <p:nvPr>
            <p:ph type="ctrTitle" hasCustomPrompt="1"/>
          </p:nvPr>
        </p:nvSpPr>
        <p:spPr>
          <a:xfrm>
            <a:off x="487681" y="855526"/>
            <a:ext cx="5735320" cy="1150007"/>
          </a:xfrm>
          <a:noFill/>
        </p:spPr>
        <p:txBody>
          <a:bodyPr lIns="0" tIns="182880" rIns="182880" bIns="182880" anchor="ctr" anchorCtr="0">
            <a:noAutofit/>
          </a:bodyPr>
          <a:lstStyle>
            <a:lvl1pPr algn="l">
              <a:lnSpc>
                <a:spcPts val="3000"/>
              </a:lnSpc>
              <a:defRPr sz="3200" b="1" baseline="0">
                <a:solidFill>
                  <a:srgbClr val="006A96"/>
                </a:solidFill>
              </a:defRPr>
            </a:lvl1pPr>
          </a:lstStyle>
          <a:p>
            <a:r>
              <a:rPr lang="en-US" dirty="0"/>
              <a:t>Click to add title</a:t>
            </a:r>
          </a:p>
        </p:txBody>
      </p:sp>
      <p:sp>
        <p:nvSpPr>
          <p:cNvPr id="6" name="Content Placeholder 2"/>
          <p:cNvSpPr>
            <a:spLocks noGrp="1"/>
          </p:cNvSpPr>
          <p:nvPr>
            <p:ph idx="11" hasCustomPrompt="1"/>
          </p:nvPr>
        </p:nvSpPr>
        <p:spPr>
          <a:xfrm>
            <a:off x="487680" y="2005533"/>
            <a:ext cx="5735320" cy="4556632"/>
          </a:xfrm>
        </p:spPr>
        <p:txBody>
          <a:bodyPr lIns="0" tIns="0" rIns="0" bIns="0"/>
          <a:lstStyle>
            <a:lvl1pPr marL="380990"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1pPr>
            <a:lvl2pPr marL="723818"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2pPr>
            <a:lvl3pPr marL="1066649"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3pPr>
            <a:lvl4pPr marL="1409478"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4pPr>
            <a:lvl5pPr marL="1752307"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platzhalter 2">
            <a:extLst>
              <a:ext uri="{FF2B5EF4-FFF2-40B4-BE49-F238E27FC236}">
                <a16:creationId xmlns:a16="http://schemas.microsoft.com/office/drawing/2014/main" id="{6E47C5FC-EAE7-B44D-8358-3250B1C520EC}"/>
              </a:ext>
            </a:extLst>
          </p:cNvPr>
          <p:cNvSpPr>
            <a:spLocks noGrp="1"/>
          </p:cNvSpPr>
          <p:nvPr>
            <p:ph type="body" sz="quarter" idx="13" hasCustomPrompt="1"/>
          </p:nvPr>
        </p:nvSpPr>
        <p:spPr>
          <a:xfrm>
            <a:off x="1375956" y="6652864"/>
            <a:ext cx="4859381" cy="205137"/>
          </a:xfrm>
        </p:spPr>
        <p:txBody>
          <a:bodyPr/>
          <a:lstStyle>
            <a:lvl1pPr marL="0" indent="0" algn="r">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2050175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Section Slid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756400" y="743083"/>
            <a:ext cx="5435600" cy="6114917"/>
          </a:xfrm>
          <a:blipFill dpi="0" rotWithShape="1">
            <a:blip r:embed="rId2" cstate="email">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6" name="Title 1"/>
          <p:cNvSpPr>
            <a:spLocks noGrp="1"/>
          </p:cNvSpPr>
          <p:nvPr>
            <p:ph type="ctrTitle" hasCustomPrompt="1"/>
          </p:nvPr>
        </p:nvSpPr>
        <p:spPr>
          <a:xfrm>
            <a:off x="487682" y="990600"/>
            <a:ext cx="5989319" cy="1014933"/>
          </a:xfrm>
          <a:noFill/>
        </p:spPr>
        <p:txBody>
          <a:bodyPr lIns="0" tIns="182880" rIns="182880" bIns="182880" anchor="ctr" anchorCtr="0">
            <a:noAutofit/>
          </a:bodyPr>
          <a:lstStyle>
            <a:lvl1pPr algn="l">
              <a:lnSpc>
                <a:spcPts val="3000"/>
              </a:lnSpc>
              <a:defRPr sz="3200" b="1" baseline="0">
                <a:solidFill>
                  <a:srgbClr val="000000"/>
                </a:solidFill>
              </a:defRPr>
            </a:lvl1pPr>
          </a:lstStyle>
          <a:p>
            <a:r>
              <a:rPr lang="en-US" dirty="0"/>
              <a:t>Click to add title</a:t>
            </a:r>
          </a:p>
        </p:txBody>
      </p:sp>
      <p:sp>
        <p:nvSpPr>
          <p:cNvPr id="6" name="Content Placeholder 2"/>
          <p:cNvSpPr>
            <a:spLocks noGrp="1"/>
          </p:cNvSpPr>
          <p:nvPr>
            <p:ph idx="11" hasCustomPrompt="1"/>
          </p:nvPr>
        </p:nvSpPr>
        <p:spPr>
          <a:xfrm>
            <a:off x="487680" y="2005533"/>
            <a:ext cx="5989320" cy="4556632"/>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platzhalter 2">
            <a:extLst>
              <a:ext uri="{FF2B5EF4-FFF2-40B4-BE49-F238E27FC236}">
                <a16:creationId xmlns:a16="http://schemas.microsoft.com/office/drawing/2014/main" id="{9520620C-8FAA-CB4B-B28E-0C606CF24E1B}"/>
              </a:ext>
            </a:extLst>
          </p:cNvPr>
          <p:cNvSpPr>
            <a:spLocks noGrp="1"/>
          </p:cNvSpPr>
          <p:nvPr>
            <p:ph type="body" sz="quarter" idx="13" hasCustomPrompt="1"/>
          </p:nvPr>
        </p:nvSpPr>
        <p:spPr>
          <a:xfrm>
            <a:off x="1619796" y="6652864"/>
            <a:ext cx="4859381" cy="205137"/>
          </a:xfrm>
        </p:spPr>
        <p:txBody>
          <a:bodyPr/>
          <a:lstStyle>
            <a:lvl1pPr marL="0" indent="0" algn="r">
              <a:spcBef>
                <a:spcPts val="0"/>
              </a:spcBef>
              <a:spcAft>
                <a:spcPts val="0"/>
              </a:spcAft>
              <a:buNone/>
              <a:defRPr sz="145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2991900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2D9BD1-9FF2-4520-98E2-C00D5186543F}" type="datetimeFigureOut">
              <a:rPr kumimoji="1" lang="ja-JP" altLang="en-US" smtClean="0"/>
              <a:t>2025/8/12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85BFB51-A333-45A3-AE7F-9424EA28BEC3}" type="slidenum">
              <a:rPr kumimoji="1" lang="ja-JP" altLang="en-US" smtClean="0"/>
              <a:t>‹#›</a:t>
            </a:fld>
            <a:endParaRPr kumimoji="1" lang="ja-JP" altLang="en-US"/>
          </a:p>
        </p:txBody>
      </p:sp>
    </p:spTree>
    <p:extLst>
      <p:ext uri="{BB962C8B-B14F-4D97-AF65-F5344CB8AC3E}">
        <p14:creationId xmlns:p14="http://schemas.microsoft.com/office/powerpoint/2010/main" val="2752942756"/>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on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743700" y="726898"/>
            <a:ext cx="5448301" cy="6129205"/>
          </a:xfrm>
          <a:blipFill dpi="0" rotWithShape="1">
            <a:blip r:embed="rId2" cstate="email">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6" name="Content Placeholder 2"/>
          <p:cNvSpPr>
            <a:spLocks noGrp="1"/>
          </p:cNvSpPr>
          <p:nvPr>
            <p:ph idx="11" hasCustomPrompt="1"/>
          </p:nvPr>
        </p:nvSpPr>
        <p:spPr>
          <a:xfrm>
            <a:off x="368301" y="1358900"/>
            <a:ext cx="6174388" cy="5203265"/>
          </a:xfrm>
        </p:spPr>
        <p:txBody>
          <a:bodyPr lIns="0" tIns="0" rIns="0" bIns="0"/>
          <a:lstStyle>
            <a:lvl1pPr marL="257122" marR="0" indent="-257122"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1pPr>
            <a:lvl2pPr marL="557097" marR="0" indent="-214269"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2pPr>
            <a:lvl3pPr marL="857075" marR="0" indent="-171416"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3pPr>
            <a:lvl4pPr marL="1199903" marR="0" indent="-171416"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4pPr>
            <a:lvl5pPr marL="1542732" marR="0" indent="-171416"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5pPr>
          </a:lstStyle>
          <a:p>
            <a:pPr marL="257122" marR="0" lvl="0" indent="-257122"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Click to add text</a:t>
            </a:r>
          </a:p>
          <a:p>
            <a:pPr marL="557097" marR="0" lvl="1" indent="-214269"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Second level</a:t>
            </a:r>
          </a:p>
          <a:p>
            <a:pPr marL="857075" marR="0" lvl="2" indent="-171416"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Third level</a:t>
            </a:r>
          </a:p>
          <a:p>
            <a:pPr marL="1199903" marR="0" lvl="3" indent="-171416"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Fourth level</a:t>
            </a:r>
          </a:p>
          <a:p>
            <a:pPr marL="1542732" marR="0" lvl="4" indent="-171416"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Fifth level</a:t>
            </a:r>
          </a:p>
        </p:txBody>
      </p:sp>
      <p:sp>
        <p:nvSpPr>
          <p:cNvPr id="5" name="Textplatzhalter 2">
            <a:extLst>
              <a:ext uri="{FF2B5EF4-FFF2-40B4-BE49-F238E27FC236}">
                <a16:creationId xmlns:a16="http://schemas.microsoft.com/office/drawing/2014/main" id="{59846060-1C05-F74C-9CBE-74C1C3DAF1F3}"/>
              </a:ext>
            </a:extLst>
          </p:cNvPr>
          <p:cNvSpPr>
            <a:spLocks noGrp="1"/>
          </p:cNvSpPr>
          <p:nvPr>
            <p:ph type="body" sz="quarter" idx="13" hasCustomPrompt="1"/>
          </p:nvPr>
        </p:nvSpPr>
        <p:spPr>
          <a:xfrm>
            <a:off x="1689466" y="6652864"/>
            <a:ext cx="4859381" cy="205137"/>
          </a:xfrm>
        </p:spPr>
        <p:txBody>
          <a:bodyPr/>
          <a:lstStyle>
            <a:lvl1pPr marL="0" indent="0" algn="r">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676022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Content+PhotoLeft">
    <p:bg>
      <p:bgPr>
        <a:solidFill>
          <a:srgbClr val="F6F6F6"/>
        </a:solidFill>
        <a:effectLst/>
      </p:bgPr>
    </p:bg>
    <p:spTree>
      <p:nvGrpSpPr>
        <p:cNvPr id="1" name=""/>
        <p:cNvGrpSpPr/>
        <p:nvPr/>
      </p:nvGrpSpPr>
      <p:grpSpPr>
        <a:xfrm>
          <a:off x="0" y="0"/>
          <a:ext cx="0" cy="0"/>
          <a:chOff x="0" y="0"/>
          <a:chExt cx="0" cy="0"/>
        </a:xfrm>
      </p:grpSpPr>
      <p:sp>
        <p:nvSpPr>
          <p:cNvPr id="10" name="Picture Placeholder 2"/>
          <p:cNvSpPr>
            <a:spLocks noGrp="1"/>
          </p:cNvSpPr>
          <p:nvPr>
            <p:ph type="pic" idx="14" hasCustomPrompt="1"/>
          </p:nvPr>
        </p:nvSpPr>
        <p:spPr>
          <a:xfrm>
            <a:off x="423334" y="1727200"/>
            <a:ext cx="6320367" cy="4788861"/>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1" name="Title 1"/>
          <p:cNvSpPr>
            <a:spLocks noGrp="1"/>
          </p:cNvSpPr>
          <p:nvPr>
            <p:ph type="ctrTitle" hasCustomPrompt="1"/>
          </p:nvPr>
        </p:nvSpPr>
        <p:spPr>
          <a:xfrm>
            <a:off x="402593" y="947267"/>
            <a:ext cx="11419752" cy="668984"/>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5" name="Content Placeholder 2"/>
          <p:cNvSpPr>
            <a:spLocks noGrp="1"/>
          </p:cNvSpPr>
          <p:nvPr>
            <p:ph idx="11" hasCustomPrompt="1"/>
          </p:nvPr>
        </p:nvSpPr>
        <p:spPr>
          <a:xfrm>
            <a:off x="7058526" y="1727200"/>
            <a:ext cx="4763820" cy="4788861"/>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322111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Content+PhotoLeft">
    <p:bg>
      <p:bgPr>
        <a:solidFill>
          <a:srgbClr val="F6F6F6"/>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4" hasCustomPrompt="1"/>
          </p:nvPr>
        </p:nvSpPr>
        <p:spPr>
          <a:xfrm>
            <a:off x="426881" y="1689101"/>
            <a:ext cx="6344336" cy="4852361"/>
          </a:xfrm>
        </p:spPr>
        <p:txBody>
          <a:bodyPr anchor="ctr" anchorCtr="1"/>
          <a:lstStyle>
            <a:lvl1pPr marL="0" indent="0" algn="ctr">
              <a:buNone/>
              <a:defRPr sz="1051">
                <a:solidFill>
                  <a:schemeClr val="accent4">
                    <a:lumMod val="50000"/>
                  </a:schemeClr>
                </a:solidFill>
              </a:defRPr>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0" name="Title 1"/>
          <p:cNvSpPr>
            <a:spLocks noGrp="1"/>
          </p:cNvSpPr>
          <p:nvPr>
            <p:ph type="ctrTitle" hasCustomPrompt="1"/>
          </p:nvPr>
        </p:nvSpPr>
        <p:spPr>
          <a:xfrm>
            <a:off x="426881" y="952500"/>
            <a:ext cx="11898804" cy="635000"/>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5" name="Content Placeholder 2"/>
          <p:cNvSpPr>
            <a:spLocks noGrp="1"/>
          </p:cNvSpPr>
          <p:nvPr>
            <p:ph idx="11" hasCustomPrompt="1"/>
          </p:nvPr>
        </p:nvSpPr>
        <p:spPr>
          <a:xfrm>
            <a:off x="7061200" y="1689101"/>
            <a:ext cx="4781885" cy="4852361"/>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bg1"/>
                </a:solidFill>
              </a:defRPr>
            </a:lvl1pPr>
            <a:lvl2pPr marL="685719" indent="-342891">
              <a:lnSpc>
                <a:spcPts val="1800"/>
              </a:lnSpc>
              <a:spcBef>
                <a:spcPts val="600"/>
              </a:spcBef>
              <a:spcAft>
                <a:spcPts val="1200"/>
              </a:spcAft>
              <a:buClr>
                <a:schemeClr val="bg1"/>
              </a:buClr>
              <a:buFont typeface="Arial" charset="0"/>
              <a:buChar char="•"/>
              <a:defRPr sz="2000">
                <a:solidFill>
                  <a:schemeClr val="bg1"/>
                </a:solidFill>
              </a:defRPr>
            </a:lvl2pPr>
            <a:lvl3pPr marL="1028550" indent="-342891">
              <a:lnSpc>
                <a:spcPts val="1800"/>
              </a:lnSpc>
              <a:spcBef>
                <a:spcPts val="600"/>
              </a:spcBef>
              <a:spcAft>
                <a:spcPts val="1200"/>
              </a:spcAft>
              <a:buClr>
                <a:schemeClr val="bg1"/>
              </a:buClr>
              <a:buFont typeface="Arial" charset="0"/>
              <a:buChar char="•"/>
              <a:defRPr sz="2000">
                <a:solidFill>
                  <a:schemeClr val="bg1"/>
                </a:solidFill>
              </a:defRPr>
            </a:lvl3pPr>
            <a:lvl4pPr marL="1371379" indent="-342891">
              <a:lnSpc>
                <a:spcPts val="1800"/>
              </a:lnSpc>
              <a:spcBef>
                <a:spcPts val="600"/>
              </a:spcBef>
              <a:spcAft>
                <a:spcPts val="1200"/>
              </a:spcAft>
              <a:buClr>
                <a:schemeClr val="bg1"/>
              </a:buClr>
              <a:buFont typeface="Arial" charset="0"/>
              <a:buChar char="•"/>
              <a:defRPr sz="2000">
                <a:solidFill>
                  <a:schemeClr val="bg1"/>
                </a:solidFill>
              </a:defRPr>
            </a:lvl4pPr>
            <a:lvl5pPr marL="1714208" indent="-342891">
              <a:lnSpc>
                <a:spcPts val="1800"/>
              </a:lnSpc>
              <a:spcBef>
                <a:spcPts val="600"/>
              </a:spcBef>
              <a:spcAft>
                <a:spcPts val="1200"/>
              </a:spcAft>
              <a:buClr>
                <a:schemeClr val="bg1"/>
              </a:buClr>
              <a:buFont typeface="Arial" charset="0"/>
              <a:buChar char="•"/>
              <a:defRPr sz="20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0934118"/>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Content+PhotoLeft">
    <p:bg>
      <p:bgPr>
        <a:solidFill>
          <a:srgbClr val="F6F6F6"/>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4" hasCustomPrompt="1"/>
          </p:nvPr>
        </p:nvSpPr>
        <p:spPr>
          <a:xfrm>
            <a:off x="5532277" y="1689101"/>
            <a:ext cx="6310809" cy="226367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462012" y="825501"/>
            <a:ext cx="12007843" cy="707084"/>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462012" y="1689101"/>
            <a:ext cx="4784560" cy="4826960"/>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a:extLst>
              <a:ext uri="{FF2B5EF4-FFF2-40B4-BE49-F238E27FC236}">
                <a16:creationId xmlns:a16="http://schemas.microsoft.com/office/drawing/2014/main" id="{3F930F5E-2E9F-5E4A-B5B7-CC7C969645BF}"/>
              </a:ext>
            </a:extLst>
          </p:cNvPr>
          <p:cNvSpPr>
            <a:spLocks noGrp="1"/>
          </p:cNvSpPr>
          <p:nvPr>
            <p:ph type="pic" idx="15" hasCustomPrompt="1"/>
          </p:nvPr>
        </p:nvSpPr>
        <p:spPr>
          <a:xfrm>
            <a:off x="5532277" y="4081114"/>
            <a:ext cx="6310809" cy="2434949"/>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Tree>
    <p:extLst>
      <p:ext uri="{BB962C8B-B14F-4D97-AF65-F5344CB8AC3E}">
        <p14:creationId xmlns:p14="http://schemas.microsoft.com/office/powerpoint/2010/main" val="398778941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Content+PhotoLeft">
    <p:bg>
      <p:bgPr>
        <a:solidFill>
          <a:srgbClr val="F6F6F6"/>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06400" y="961854"/>
            <a:ext cx="12007843" cy="811807"/>
          </a:xfrm>
          <a:noFill/>
        </p:spPr>
        <p:txBody>
          <a:bodyPr lIns="0" tIns="0" rIns="0" bIns="0" anchor="ctr" anchorCtr="0">
            <a:noAutofit/>
          </a:bodyPr>
          <a:lstStyle>
            <a:lvl1pPr algn="l">
              <a:lnSpc>
                <a:spcPts val="2600"/>
              </a:lnSpc>
              <a:defRPr sz="3000" b="1" cap="none" baseline="0">
                <a:solidFill>
                  <a:srgbClr val="003466"/>
                </a:solidFill>
                <a:latin typeface="+mj-lt"/>
              </a:defRPr>
            </a:lvl1pPr>
          </a:lstStyle>
          <a:p>
            <a:r>
              <a:rPr lang="en-US" dirty="0"/>
              <a:t>Click to add title</a:t>
            </a:r>
          </a:p>
        </p:txBody>
      </p:sp>
      <p:sp>
        <p:nvSpPr>
          <p:cNvPr id="6" name="Content Placeholder 2"/>
          <p:cNvSpPr>
            <a:spLocks noGrp="1"/>
          </p:cNvSpPr>
          <p:nvPr>
            <p:ph idx="11" hasCustomPrompt="1"/>
          </p:nvPr>
        </p:nvSpPr>
        <p:spPr>
          <a:xfrm>
            <a:off x="406401" y="1773660"/>
            <a:ext cx="5589625" cy="4742400"/>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bg1">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bg1">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bg1">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bg1">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D7D22FAA-F621-7145-8FBD-4824E3A60399}"/>
              </a:ext>
            </a:extLst>
          </p:cNvPr>
          <p:cNvSpPr>
            <a:spLocks noGrp="1"/>
          </p:cNvSpPr>
          <p:nvPr>
            <p:ph idx="12" hasCustomPrompt="1"/>
          </p:nvPr>
        </p:nvSpPr>
        <p:spPr>
          <a:xfrm>
            <a:off x="6189579" y="1773660"/>
            <a:ext cx="5689600" cy="4742400"/>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bg1">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bg1">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bg1">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bg1">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94A8B234-9A53-344D-B056-7AAFE4D304BD}"/>
              </a:ext>
            </a:extLst>
          </p:cNvPr>
          <p:cNvCxnSpPr>
            <a:cxnSpLocks/>
          </p:cNvCxnSpPr>
          <p:nvPr userDrawn="1"/>
        </p:nvCxnSpPr>
        <p:spPr>
          <a:xfrm flipV="1">
            <a:off x="6092801" y="1694332"/>
            <a:ext cx="0" cy="48201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550640"/>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Content+PhotoLeft">
    <p:bg>
      <p:bgPr>
        <a:solidFill>
          <a:srgbClr val="F6F6F6"/>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06400" y="911278"/>
            <a:ext cx="11360485" cy="579852"/>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406401" y="1694330"/>
            <a:ext cx="5577305" cy="4719171"/>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3F25091-C0E8-024D-9413-E0510848B355}"/>
              </a:ext>
            </a:extLst>
          </p:cNvPr>
          <p:cNvSpPr>
            <a:spLocks noGrp="1"/>
          </p:cNvSpPr>
          <p:nvPr>
            <p:ph idx="12" hasCustomPrompt="1"/>
          </p:nvPr>
        </p:nvSpPr>
        <p:spPr>
          <a:xfrm>
            <a:off x="6200274" y="1694330"/>
            <a:ext cx="5566612" cy="4719171"/>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FD102C5C-B9E4-E74B-9796-5916B0C4C0A7}"/>
              </a:ext>
            </a:extLst>
          </p:cNvPr>
          <p:cNvCxnSpPr>
            <a:cxnSpLocks/>
          </p:cNvCxnSpPr>
          <p:nvPr userDrawn="1"/>
        </p:nvCxnSpPr>
        <p:spPr>
          <a:xfrm flipV="1">
            <a:off x="6092801" y="1694332"/>
            <a:ext cx="0" cy="4820153"/>
          </a:xfrm>
          <a:prstGeom prst="line">
            <a:avLst/>
          </a:prstGeom>
          <a:ln>
            <a:solidFill>
              <a:srgbClr val="5492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061133"/>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F6F6F6"/>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4" hasCustomPrompt="1"/>
          </p:nvPr>
        </p:nvSpPr>
        <p:spPr>
          <a:xfrm>
            <a:off x="520091" y="1384179"/>
            <a:ext cx="2520192"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520091" y="978275"/>
            <a:ext cx="12007843" cy="811807"/>
          </a:xfrm>
          <a:noFill/>
        </p:spPr>
        <p:txBody>
          <a:bodyPr lIns="0" tIns="0" rIns="0" bIns="0" anchor="ctr" anchorCtr="0">
            <a:noAutofit/>
          </a:bodyPr>
          <a:lstStyle>
            <a:lvl1pPr marL="14817" indent="0" algn="l">
              <a:lnSpc>
                <a:spcPts val="2600"/>
              </a:lnSpc>
              <a:tabLst/>
              <a:defRPr sz="3000" b="1" cap="none"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520093"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2">
            <a:extLst>
              <a:ext uri="{FF2B5EF4-FFF2-40B4-BE49-F238E27FC236}">
                <a16:creationId xmlns:a16="http://schemas.microsoft.com/office/drawing/2014/main" id="{2777F2C5-35B6-464D-8F6B-311C7C03DABF}"/>
              </a:ext>
            </a:extLst>
          </p:cNvPr>
          <p:cNvSpPr>
            <a:spLocks noGrp="1"/>
          </p:cNvSpPr>
          <p:nvPr>
            <p:ph type="pic" idx="15" hasCustomPrompt="1"/>
          </p:nvPr>
        </p:nvSpPr>
        <p:spPr>
          <a:xfrm>
            <a:off x="3346885" y="1384179"/>
            <a:ext cx="2520192"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6" name="Content Placeholder 2">
            <a:extLst>
              <a:ext uri="{FF2B5EF4-FFF2-40B4-BE49-F238E27FC236}">
                <a16:creationId xmlns:a16="http://schemas.microsoft.com/office/drawing/2014/main" id="{1718862E-706E-4A4F-B3C6-F7E777A1A354}"/>
              </a:ext>
            </a:extLst>
          </p:cNvPr>
          <p:cNvSpPr>
            <a:spLocks noGrp="1"/>
          </p:cNvSpPr>
          <p:nvPr>
            <p:ph idx="16" hasCustomPrompt="1"/>
          </p:nvPr>
        </p:nvSpPr>
        <p:spPr>
          <a:xfrm>
            <a:off x="3346887"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2">
            <a:extLst>
              <a:ext uri="{FF2B5EF4-FFF2-40B4-BE49-F238E27FC236}">
                <a16:creationId xmlns:a16="http://schemas.microsoft.com/office/drawing/2014/main" id="{071FF69E-D217-7747-8B6F-F0E1F6A6D343}"/>
              </a:ext>
            </a:extLst>
          </p:cNvPr>
          <p:cNvSpPr>
            <a:spLocks noGrp="1"/>
          </p:cNvSpPr>
          <p:nvPr>
            <p:ph type="pic" idx="17" hasCustomPrompt="1"/>
          </p:nvPr>
        </p:nvSpPr>
        <p:spPr>
          <a:xfrm>
            <a:off x="6173680" y="1384179"/>
            <a:ext cx="2520192"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8" name="Content Placeholder 2">
            <a:extLst>
              <a:ext uri="{FF2B5EF4-FFF2-40B4-BE49-F238E27FC236}">
                <a16:creationId xmlns:a16="http://schemas.microsoft.com/office/drawing/2014/main" id="{A92CB59A-9D31-9742-8D51-8EDA03CD8403}"/>
              </a:ext>
            </a:extLst>
          </p:cNvPr>
          <p:cNvSpPr>
            <a:spLocks noGrp="1"/>
          </p:cNvSpPr>
          <p:nvPr>
            <p:ph idx="18" hasCustomPrompt="1"/>
          </p:nvPr>
        </p:nvSpPr>
        <p:spPr>
          <a:xfrm>
            <a:off x="6173682"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2">
            <a:extLst>
              <a:ext uri="{FF2B5EF4-FFF2-40B4-BE49-F238E27FC236}">
                <a16:creationId xmlns:a16="http://schemas.microsoft.com/office/drawing/2014/main" id="{ECF20C02-E6ED-9746-84B4-D37010FD6A96}"/>
              </a:ext>
            </a:extLst>
          </p:cNvPr>
          <p:cNvSpPr>
            <a:spLocks noGrp="1"/>
          </p:cNvSpPr>
          <p:nvPr>
            <p:ph type="pic" idx="19" hasCustomPrompt="1"/>
          </p:nvPr>
        </p:nvSpPr>
        <p:spPr>
          <a:xfrm>
            <a:off x="9078329" y="1397017"/>
            <a:ext cx="2520192"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20" name="Content Placeholder 2">
            <a:extLst>
              <a:ext uri="{FF2B5EF4-FFF2-40B4-BE49-F238E27FC236}">
                <a16:creationId xmlns:a16="http://schemas.microsoft.com/office/drawing/2014/main" id="{BF415AC4-7E3C-BE40-B2EB-DB83CF813E25}"/>
              </a:ext>
            </a:extLst>
          </p:cNvPr>
          <p:cNvSpPr>
            <a:spLocks noGrp="1"/>
          </p:cNvSpPr>
          <p:nvPr>
            <p:ph idx="20" hasCustomPrompt="1"/>
          </p:nvPr>
        </p:nvSpPr>
        <p:spPr>
          <a:xfrm>
            <a:off x="9078331" y="5112751"/>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3714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done">
    <p:bg>
      <p:bgPr>
        <a:solidFill>
          <a:srgbClr val="F6F6F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22ECBA-6FE0-F946-B363-9072D8FDA4F0}"/>
              </a:ext>
            </a:extLst>
          </p:cNvPr>
          <p:cNvSpPr/>
          <p:nvPr userDrawn="1"/>
        </p:nvSpPr>
        <p:spPr>
          <a:xfrm>
            <a:off x="0" y="0"/>
            <a:ext cx="12192000" cy="6858000"/>
          </a:xfrm>
          <a:prstGeom prst="rect">
            <a:avLst/>
          </a:prstGeom>
          <a:solidFill>
            <a:srgbClr val="0034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r>
          </a:p>
        </p:txBody>
      </p:sp>
      <p:sp>
        <p:nvSpPr>
          <p:cNvPr id="15" name="TextBox 14">
            <a:extLst>
              <a:ext uri="{FF2B5EF4-FFF2-40B4-BE49-F238E27FC236}">
                <a16:creationId xmlns:a16="http://schemas.microsoft.com/office/drawing/2014/main" id="{35192363-6D87-3945-976C-8999207D2E05}"/>
              </a:ext>
            </a:extLst>
          </p:cNvPr>
          <p:cNvSpPr txBox="1"/>
          <p:nvPr userDrawn="1"/>
        </p:nvSpPr>
        <p:spPr>
          <a:xfrm>
            <a:off x="4496558" y="1168017"/>
            <a:ext cx="880700" cy="2964786"/>
          </a:xfrm>
          <a:prstGeom prst="rect">
            <a:avLst/>
          </a:prstGeom>
          <a:noFill/>
        </p:spPr>
        <p:txBody>
          <a:bodyPr wrap="square" rtlCol="0">
            <a:spAutoFit/>
          </a:bodyPr>
          <a:lstStyle/>
          <a:p>
            <a:r>
              <a:rPr lang="en-US" sz="18666" dirty="0">
                <a:solidFill>
                  <a:srgbClr val="5492CD"/>
                </a:solidFill>
                <a:latin typeface="+mj-lt"/>
              </a:rPr>
              <a:t>“</a:t>
            </a:r>
          </a:p>
        </p:txBody>
      </p:sp>
      <p:sp>
        <p:nvSpPr>
          <p:cNvPr id="5" name="Picture Placeholder 4">
            <a:extLst>
              <a:ext uri="{FF2B5EF4-FFF2-40B4-BE49-F238E27FC236}">
                <a16:creationId xmlns:a16="http://schemas.microsoft.com/office/drawing/2014/main" id="{F27ED51E-7ECE-F54A-8893-2F1301EC1E08}"/>
              </a:ext>
            </a:extLst>
          </p:cNvPr>
          <p:cNvSpPr>
            <a:spLocks noGrp="1"/>
          </p:cNvSpPr>
          <p:nvPr>
            <p:ph type="pic" sz="quarter" idx="13" hasCustomPrompt="1"/>
          </p:nvPr>
        </p:nvSpPr>
        <p:spPr>
          <a:xfrm>
            <a:off x="2102679" y="2217781"/>
            <a:ext cx="2767532" cy="2767532"/>
          </a:xfrm>
          <a:prstGeom prst="snip2Diag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anchor="ctr" anchorCtr="0"/>
          <a:lstStyle>
            <a:lvl1pPr marL="0" indent="0" algn="ctr">
              <a:buNone/>
              <a:defRPr sz="1600">
                <a:solidFill>
                  <a:schemeClr val="bg1"/>
                </a:solidFill>
                <a:latin typeface="+mn-lt"/>
              </a:defRPr>
            </a:lvl1pPr>
          </a:lstStyle>
          <a:p>
            <a:r>
              <a:rPr lang="en-US" dirty="0"/>
              <a:t>For placement only add portrait here</a:t>
            </a:r>
          </a:p>
        </p:txBody>
      </p:sp>
      <p:sp>
        <p:nvSpPr>
          <p:cNvPr id="4" name="Text Placeholder 3"/>
          <p:cNvSpPr>
            <a:spLocks noGrp="1"/>
          </p:cNvSpPr>
          <p:nvPr>
            <p:ph type="body" sz="quarter" idx="12" hasCustomPrompt="1"/>
          </p:nvPr>
        </p:nvSpPr>
        <p:spPr>
          <a:xfrm>
            <a:off x="5980043" y="1523269"/>
            <a:ext cx="4416684" cy="3505927"/>
          </a:xfrm>
          <a:noFill/>
          <a:effectLst/>
        </p:spPr>
        <p:txBody>
          <a:bodyPr lIns="182880" anchor="ctr">
            <a:normAutofit/>
          </a:bodyPr>
          <a:lstStyle>
            <a:lvl1pPr marL="0" indent="0" algn="l">
              <a:lnSpc>
                <a:spcPts val="2667"/>
              </a:lnSpc>
              <a:spcBef>
                <a:spcPts val="0"/>
              </a:spcBef>
              <a:spcAft>
                <a:spcPts val="0"/>
              </a:spcAft>
              <a:buNone/>
              <a:defRPr sz="2400">
                <a:solidFill>
                  <a:schemeClr val="bg1"/>
                </a:solidFill>
              </a:defRPr>
            </a:lvl1pPr>
            <a:lvl2pPr marL="342827" indent="0" algn="l">
              <a:buNone/>
              <a:defRPr>
                <a:solidFill>
                  <a:schemeClr val="bg1"/>
                </a:solidFill>
              </a:defRPr>
            </a:lvl2pPr>
            <a:lvl3pPr marL="685659" indent="0" algn="l">
              <a:buNone/>
              <a:defRPr>
                <a:solidFill>
                  <a:schemeClr val="bg1"/>
                </a:solidFill>
              </a:defRPr>
            </a:lvl3pPr>
            <a:lvl4pPr marL="1028488" indent="0" algn="l">
              <a:buNone/>
              <a:defRPr>
                <a:solidFill>
                  <a:schemeClr val="bg1"/>
                </a:solidFill>
              </a:defRPr>
            </a:lvl4pPr>
            <a:lvl5pPr marL="1371316" indent="0" algn="l">
              <a:buNone/>
              <a:defRPr>
                <a:solidFill>
                  <a:schemeClr val="bg1"/>
                </a:solidFill>
              </a:defRPr>
            </a:lvl5pPr>
          </a:lstStyle>
          <a:p>
            <a:pPr lvl="0"/>
            <a:r>
              <a:rPr lang="en-US" dirty="0"/>
              <a:t>Quote</a:t>
            </a:r>
          </a:p>
        </p:txBody>
      </p:sp>
      <p:sp>
        <p:nvSpPr>
          <p:cNvPr id="3" name="Textplatzhalter 2">
            <a:extLst>
              <a:ext uri="{FF2B5EF4-FFF2-40B4-BE49-F238E27FC236}">
                <a16:creationId xmlns:a16="http://schemas.microsoft.com/office/drawing/2014/main" id="{B6E98F35-BD5A-8345-94CD-2DDC11A905C4}"/>
              </a:ext>
            </a:extLst>
          </p:cNvPr>
          <p:cNvSpPr>
            <a:spLocks noGrp="1"/>
          </p:cNvSpPr>
          <p:nvPr>
            <p:ph type="body" sz="quarter" idx="14" hasCustomPrompt="1"/>
          </p:nvPr>
        </p:nvSpPr>
        <p:spPr>
          <a:xfrm>
            <a:off x="406400" y="6218767"/>
            <a:ext cx="5689600" cy="296333"/>
          </a:xfrm>
        </p:spPr>
        <p:txBody>
          <a:bodyPr/>
          <a:lstStyle>
            <a:lvl1pPr marL="0" indent="0">
              <a:buNone/>
              <a:defRPr sz="1333" b="1" i="0" baseline="0"/>
            </a:lvl1pPr>
          </a:lstStyle>
          <a:p>
            <a:pPr lvl="0"/>
            <a:r>
              <a:rPr lang="de-DE" dirty="0"/>
              <a:t>[Add </a:t>
            </a:r>
            <a:r>
              <a:rPr lang="de-DE" dirty="0" err="1"/>
              <a:t>photo</a:t>
            </a:r>
            <a:r>
              <a:rPr lang="de-DE" dirty="0"/>
              <a:t/>
            </a:r>
            <a:r>
              <a:rPr lang="de-DE" dirty="0" err="1"/>
              <a:t>credit</a:t>
            </a:r>
            <a:r>
              <a:rPr lang="de-DE" dirty="0"/>
              <a:t>]</a:t>
            </a:r>
            <a:endParaRPr lang="en-GB" dirty="0"/>
          </a:p>
        </p:txBody>
      </p:sp>
    </p:spTree>
    <p:extLst>
      <p:ext uri="{BB962C8B-B14F-4D97-AF65-F5344CB8AC3E}">
        <p14:creationId xmlns:p14="http://schemas.microsoft.com/office/powerpoint/2010/main" val="4038343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F6F6F6"/>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idx="14" hasCustomPrompt="1"/>
          </p:nvPr>
        </p:nvSpPr>
        <p:spPr>
          <a:xfrm>
            <a:off x="365762" y="1667334"/>
            <a:ext cx="11477324" cy="3181292"/>
          </a:xfrm>
        </p:spPr>
        <p:txBody>
          <a:bodyPr anchor="ctr" anchorCtr="1"/>
          <a:lstStyle>
            <a:lvl1pPr marL="0" indent="0" algn="ctr">
              <a:buNone/>
              <a:defRPr sz="1051">
                <a:solidFill>
                  <a:srgbClr val="000000"/>
                </a:solidFill>
              </a:defRPr>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365761" y="855527"/>
            <a:ext cx="12007843" cy="811807"/>
          </a:xfrm>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here to add title</a:t>
            </a:r>
          </a:p>
        </p:txBody>
      </p:sp>
      <p:sp>
        <p:nvSpPr>
          <p:cNvPr id="6" name="Content Placeholder 2"/>
          <p:cNvSpPr>
            <a:spLocks noGrp="1"/>
          </p:cNvSpPr>
          <p:nvPr>
            <p:ph idx="11" hasCustomPrompt="1"/>
          </p:nvPr>
        </p:nvSpPr>
        <p:spPr>
          <a:xfrm>
            <a:off x="365762" y="5099914"/>
            <a:ext cx="11477324" cy="1416148"/>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97678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Section Slide">
    <p:bg>
      <p:bgPr>
        <a:solidFill>
          <a:srgbClr val="F6F6F6"/>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84936" y="1844897"/>
            <a:ext cx="11397616" cy="1470025"/>
          </a:xfrm>
        </p:spPr>
        <p:txBody>
          <a:bodyPr lIns="0" tIns="0" rIns="0" bIns="0" anchor="b" anchorCtr="0">
            <a:noAutofit/>
          </a:bodyPr>
          <a:lstStyle>
            <a:lvl1pPr algn="ctr">
              <a:lnSpc>
                <a:spcPts val="3000"/>
              </a:lnSpc>
              <a:defRPr sz="3600" b="1" cap="all" baseline="0">
                <a:solidFill>
                  <a:srgbClr val="003466"/>
                </a:solidFill>
              </a:defRPr>
            </a:lvl1pPr>
          </a:lstStyle>
          <a:p>
            <a:r>
              <a:rPr lang="en-US" dirty="0"/>
              <a:t>Click to Add Title</a:t>
            </a:r>
          </a:p>
        </p:txBody>
      </p:sp>
      <p:sp>
        <p:nvSpPr>
          <p:cNvPr id="7" name="Subtitle 2"/>
          <p:cNvSpPr>
            <a:spLocks noGrp="1"/>
          </p:cNvSpPr>
          <p:nvPr>
            <p:ph type="subTitle" idx="1" hasCustomPrompt="1"/>
          </p:nvPr>
        </p:nvSpPr>
        <p:spPr>
          <a:xfrm>
            <a:off x="384936" y="3461119"/>
            <a:ext cx="11397616" cy="2286539"/>
          </a:xfrm>
        </p:spPr>
        <p:txBody>
          <a:bodyPr lIns="0" tIns="0" rIns="0" bIns="0">
            <a:noAutofit/>
          </a:bodyPr>
          <a:lstStyle>
            <a:lvl1pPr marL="0" indent="0" algn="ctr">
              <a:lnSpc>
                <a:spcPts val="1800"/>
              </a:lnSpc>
              <a:buNone/>
              <a:defRPr sz="2000" baseline="0">
                <a:solidFill>
                  <a:schemeClr val="accent4">
                    <a:lumMod val="50000"/>
                  </a:schemeClr>
                </a:solidFill>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8"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3627497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62D9BD1-9FF2-4520-98E2-C00D5186543F}" type="datetimeFigureOut">
              <a:rPr kumimoji="1" lang="ja-JP" altLang="en-US" smtClean="0"/>
              <a:t>2025/8/12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85BFB51-A333-45A3-AE7F-9424EA28BEC3}" type="slidenum">
              <a:rPr kumimoji="1" lang="ja-JP" altLang="en-US" smtClean="0"/>
              <a:t>‹#›</a:t>
            </a:fld>
            <a:endParaRPr kumimoji="1" lang="ja-JP" altLang="en-US"/>
          </a:p>
        </p:txBody>
      </p:sp>
    </p:spTree>
    <p:extLst>
      <p:ext uri="{BB962C8B-B14F-4D97-AF65-F5344CB8AC3E}">
        <p14:creationId xmlns:p14="http://schemas.microsoft.com/office/powerpoint/2010/main" val="4172019723"/>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source Library-1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9F6B-4580-4E45-B391-4ED40F72E51B}"/>
              </a:ext>
            </a:extLst>
          </p:cNvPr>
          <p:cNvSpPr>
            <a:spLocks noGrp="1"/>
          </p:cNvSpPr>
          <p:nvPr>
            <p:ph type="title" hasCustomPrompt="1"/>
          </p:nvPr>
        </p:nvSpPr>
        <p:spPr>
          <a:xfrm>
            <a:off x="428495" y="948989"/>
            <a:ext cx="11371232" cy="346412"/>
          </a:xfrm>
        </p:spPr>
        <p:txBody>
          <a:bodyPr>
            <a:normAutofit/>
          </a:bodyPr>
          <a:lstStyle>
            <a:lvl1pPr marL="0" marR="0" indent="0" algn="l" defTabSz="342830" rtl="0" eaLnBrk="1" fontAlgn="auto" latinLnBrk="0" hangingPunct="1">
              <a:lnSpc>
                <a:spcPts val="2251"/>
              </a:lnSpc>
              <a:spcBef>
                <a:spcPct val="0"/>
              </a:spcBef>
              <a:spcAft>
                <a:spcPts val="0"/>
              </a:spcAft>
              <a:buClrTx/>
              <a:buSzTx/>
              <a:buFontTx/>
              <a:buNone/>
              <a:tabLst/>
              <a:defRPr sz="2667" i="1">
                <a:solidFill>
                  <a:srgbClr val="C00000"/>
                </a:solidFill>
              </a:defRPr>
            </a:lvl1pPr>
          </a:lstStyle>
          <a:p>
            <a:r>
              <a:rPr lang="en-US" dirty="0"/>
              <a:t>Resource Library – Do not include in presentation</a:t>
            </a:r>
          </a:p>
        </p:txBody>
      </p:sp>
      <p:sp>
        <p:nvSpPr>
          <p:cNvPr id="3" name="Title 1">
            <a:extLst>
              <a:ext uri="{FF2B5EF4-FFF2-40B4-BE49-F238E27FC236}">
                <a16:creationId xmlns:a16="http://schemas.microsoft.com/office/drawing/2014/main" id="{097AFA68-CFE2-1542-A1CC-1382275C5FBA}"/>
              </a:ext>
            </a:extLst>
          </p:cNvPr>
          <p:cNvSpPr txBox="1">
            <a:spLocks/>
          </p:cNvSpPr>
          <p:nvPr userDrawn="1"/>
        </p:nvSpPr>
        <p:spPr>
          <a:xfrm>
            <a:off x="273953" y="1295400"/>
            <a:ext cx="4315808" cy="858216"/>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General icons (copy/paste)</a:t>
            </a:r>
          </a:p>
        </p:txBody>
      </p:sp>
      <p:pic>
        <p:nvPicPr>
          <p:cNvPr id="4" name="Graphic 3" descr="Magnifying glass">
            <a:extLst>
              <a:ext uri="{FF2B5EF4-FFF2-40B4-BE49-F238E27FC236}">
                <a16:creationId xmlns:a16="http://schemas.microsoft.com/office/drawing/2014/main" id="{39BD8CAE-777B-F24F-A6A5-86CD5102818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extLst>
          </a:blip>
          <a:stretch>
            <a:fillRect/>
          </a:stretch>
        </p:blipFill>
        <p:spPr>
          <a:xfrm>
            <a:off x="289520" y="2498189"/>
            <a:ext cx="387592" cy="387592"/>
          </a:xfrm>
          <a:prstGeom prst="rect">
            <a:avLst/>
          </a:prstGeom>
        </p:spPr>
      </p:pic>
      <p:pic>
        <p:nvPicPr>
          <p:cNvPr id="5" name="Graphic 4" descr="Gears">
            <a:extLst>
              <a:ext uri="{FF2B5EF4-FFF2-40B4-BE49-F238E27FC236}">
                <a16:creationId xmlns:a16="http://schemas.microsoft.com/office/drawing/2014/main" id="{F183096A-62E7-944E-A29C-81BC93AC523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extLst>
          </a:blip>
          <a:stretch>
            <a:fillRect/>
          </a:stretch>
        </p:blipFill>
        <p:spPr>
          <a:xfrm>
            <a:off x="1086205" y="2498189"/>
            <a:ext cx="387592" cy="387592"/>
          </a:xfrm>
          <a:prstGeom prst="rect">
            <a:avLst/>
          </a:prstGeom>
        </p:spPr>
      </p:pic>
      <p:pic>
        <p:nvPicPr>
          <p:cNvPr id="6" name="Graphic 5" descr="Bar chart">
            <a:extLst>
              <a:ext uri="{FF2B5EF4-FFF2-40B4-BE49-F238E27FC236}">
                <a16:creationId xmlns:a16="http://schemas.microsoft.com/office/drawing/2014/main" id="{5A029C25-C747-A443-9A92-67CE7F4CA468}"/>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extLst>
          </a:blip>
          <a:stretch>
            <a:fillRect/>
          </a:stretch>
        </p:blipFill>
        <p:spPr>
          <a:xfrm>
            <a:off x="1979567" y="2540961"/>
            <a:ext cx="387592" cy="387592"/>
          </a:xfrm>
          <a:prstGeom prst="rect">
            <a:avLst/>
          </a:prstGeom>
        </p:spPr>
      </p:pic>
      <p:pic>
        <p:nvPicPr>
          <p:cNvPr id="7" name="Graphic 6" descr="Sustainability">
            <a:extLst>
              <a:ext uri="{FF2B5EF4-FFF2-40B4-BE49-F238E27FC236}">
                <a16:creationId xmlns:a16="http://schemas.microsoft.com/office/drawing/2014/main" id="{65E131E9-CEDE-F44E-B0D9-7F5DD66AA57A}"/>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extLst>
          </a:blip>
          <a:stretch>
            <a:fillRect/>
          </a:stretch>
        </p:blipFill>
        <p:spPr>
          <a:xfrm>
            <a:off x="2819860" y="2498188"/>
            <a:ext cx="387592" cy="387592"/>
          </a:xfrm>
          <a:prstGeom prst="rect">
            <a:avLst/>
          </a:prstGeom>
        </p:spPr>
      </p:pic>
      <p:pic>
        <p:nvPicPr>
          <p:cNvPr id="8" name="Graphic 7" descr="Open hand with plant">
            <a:extLst>
              <a:ext uri="{FF2B5EF4-FFF2-40B4-BE49-F238E27FC236}">
                <a16:creationId xmlns:a16="http://schemas.microsoft.com/office/drawing/2014/main" id="{AA52F5BD-EBF7-A544-A88B-44B69344999F}"/>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extLst>
          </a:blip>
          <a:stretch>
            <a:fillRect/>
          </a:stretch>
        </p:blipFill>
        <p:spPr>
          <a:xfrm>
            <a:off x="3699408" y="2540960"/>
            <a:ext cx="387592" cy="387592"/>
          </a:xfrm>
          <a:prstGeom prst="rect">
            <a:avLst/>
          </a:prstGeom>
        </p:spPr>
      </p:pic>
      <p:pic>
        <p:nvPicPr>
          <p:cNvPr id="9" name="Graphic 8" descr="Leaf">
            <a:extLst>
              <a:ext uri="{FF2B5EF4-FFF2-40B4-BE49-F238E27FC236}">
                <a16:creationId xmlns:a16="http://schemas.microsoft.com/office/drawing/2014/main" id="{FAEAE1AA-AED0-EA40-A728-996AB8974B22}"/>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extLst>
          </a:blip>
          <a:stretch>
            <a:fillRect/>
          </a:stretch>
        </p:blipFill>
        <p:spPr>
          <a:xfrm>
            <a:off x="361921" y="3470133"/>
            <a:ext cx="383025" cy="383025"/>
          </a:xfrm>
          <a:prstGeom prst="rect">
            <a:avLst/>
          </a:prstGeom>
        </p:spPr>
      </p:pic>
      <p:pic>
        <p:nvPicPr>
          <p:cNvPr id="10" name="Graphic 9" descr="Recycle">
            <a:extLst>
              <a:ext uri="{FF2B5EF4-FFF2-40B4-BE49-F238E27FC236}">
                <a16:creationId xmlns:a16="http://schemas.microsoft.com/office/drawing/2014/main" id="{C8A3CEBE-49FB-9642-A1CC-1F8C990A0455}"/>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extLst>
          </a:blip>
          <a:stretch>
            <a:fillRect/>
          </a:stretch>
        </p:blipFill>
        <p:spPr>
          <a:xfrm>
            <a:off x="1071583" y="3486492"/>
            <a:ext cx="387637" cy="387637"/>
          </a:xfrm>
          <a:prstGeom prst="rect">
            <a:avLst/>
          </a:prstGeom>
        </p:spPr>
      </p:pic>
      <p:pic>
        <p:nvPicPr>
          <p:cNvPr id="11" name="Graphic 10" descr="Cursor">
            <a:extLst>
              <a:ext uri="{FF2B5EF4-FFF2-40B4-BE49-F238E27FC236}">
                <a16:creationId xmlns:a16="http://schemas.microsoft.com/office/drawing/2014/main" id="{7784DFBC-CAC4-F54D-BBC6-A13043E18C01}"/>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extLst>
          </a:blip>
          <a:stretch>
            <a:fillRect/>
          </a:stretch>
        </p:blipFill>
        <p:spPr>
          <a:xfrm>
            <a:off x="1887355" y="3411653"/>
            <a:ext cx="449240" cy="449240"/>
          </a:xfrm>
          <a:prstGeom prst="rect">
            <a:avLst/>
          </a:prstGeom>
        </p:spPr>
      </p:pic>
      <p:pic>
        <p:nvPicPr>
          <p:cNvPr id="12" name="Graphic 11" descr="User">
            <a:extLst>
              <a:ext uri="{FF2B5EF4-FFF2-40B4-BE49-F238E27FC236}">
                <a16:creationId xmlns:a16="http://schemas.microsoft.com/office/drawing/2014/main" id="{8EAC7732-CF29-8645-AC71-65BE119AD08C}"/>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extLst>
          </a:blip>
          <a:stretch>
            <a:fillRect/>
          </a:stretch>
        </p:blipFill>
        <p:spPr>
          <a:xfrm>
            <a:off x="2776045" y="3486493"/>
            <a:ext cx="428276" cy="428276"/>
          </a:xfrm>
          <a:prstGeom prst="rect">
            <a:avLst/>
          </a:prstGeom>
        </p:spPr>
      </p:pic>
      <p:pic>
        <p:nvPicPr>
          <p:cNvPr id="13" name="Graphic 12" descr="Users">
            <a:extLst>
              <a:ext uri="{FF2B5EF4-FFF2-40B4-BE49-F238E27FC236}">
                <a16:creationId xmlns:a16="http://schemas.microsoft.com/office/drawing/2014/main" id="{F80EDA25-EE18-5142-874F-D3313DFCBEC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extLst>
          </a:blip>
          <a:stretch>
            <a:fillRect/>
          </a:stretch>
        </p:blipFill>
        <p:spPr>
          <a:xfrm>
            <a:off x="3661114" y="3328254"/>
            <a:ext cx="596145" cy="596145"/>
          </a:xfrm>
          <a:prstGeom prst="rect">
            <a:avLst/>
          </a:prstGeom>
        </p:spPr>
      </p:pic>
      <p:pic>
        <p:nvPicPr>
          <p:cNvPr id="14" name="Graphic 13" descr="Circle with right arrow">
            <a:extLst>
              <a:ext uri="{FF2B5EF4-FFF2-40B4-BE49-F238E27FC236}">
                <a16:creationId xmlns:a16="http://schemas.microsoft.com/office/drawing/2014/main" id="{12942B92-1F64-4040-93E8-A8E8C14E6893}"/>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extLst>
          </a:blip>
          <a:stretch>
            <a:fillRect/>
          </a:stretch>
        </p:blipFill>
        <p:spPr>
          <a:xfrm>
            <a:off x="4768422" y="3517672"/>
            <a:ext cx="423373" cy="423373"/>
          </a:xfrm>
          <a:prstGeom prst="rect">
            <a:avLst/>
          </a:prstGeom>
        </p:spPr>
      </p:pic>
      <p:pic>
        <p:nvPicPr>
          <p:cNvPr id="15" name="Graphic 14" descr="Gavel">
            <a:extLst>
              <a:ext uri="{FF2B5EF4-FFF2-40B4-BE49-F238E27FC236}">
                <a16:creationId xmlns:a16="http://schemas.microsoft.com/office/drawing/2014/main" id="{B5E0BD4A-B9BE-5E4D-BD39-1AE998983F9C}"/>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extLst>
          </a:blip>
          <a:stretch>
            <a:fillRect/>
          </a:stretch>
        </p:blipFill>
        <p:spPr>
          <a:xfrm>
            <a:off x="5765590" y="3542531"/>
            <a:ext cx="360236" cy="360236"/>
          </a:xfrm>
          <a:prstGeom prst="rect">
            <a:avLst/>
          </a:prstGeom>
        </p:spPr>
      </p:pic>
      <p:pic>
        <p:nvPicPr>
          <p:cNvPr id="16" name="Graphic 15" descr="Warning">
            <a:extLst>
              <a:ext uri="{FF2B5EF4-FFF2-40B4-BE49-F238E27FC236}">
                <a16:creationId xmlns:a16="http://schemas.microsoft.com/office/drawing/2014/main" id="{9AF9FF5C-EFEB-5944-B831-8AB13986807A}"/>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extLst>
          </a:blip>
          <a:stretch>
            <a:fillRect/>
          </a:stretch>
        </p:blipFill>
        <p:spPr>
          <a:xfrm>
            <a:off x="4783595" y="2487069"/>
            <a:ext cx="393028" cy="393028"/>
          </a:xfrm>
          <a:prstGeom prst="rect">
            <a:avLst/>
          </a:prstGeom>
        </p:spPr>
      </p:pic>
      <p:pic>
        <p:nvPicPr>
          <p:cNvPr id="17" name="Graphic 16" descr="Monitor">
            <a:extLst>
              <a:ext uri="{FF2B5EF4-FFF2-40B4-BE49-F238E27FC236}">
                <a16:creationId xmlns:a16="http://schemas.microsoft.com/office/drawing/2014/main" id="{8ED33D66-9125-0E40-9440-89AE4DE2B466}"/>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extLst>
          </a:blip>
          <a:stretch>
            <a:fillRect/>
          </a:stretch>
        </p:blipFill>
        <p:spPr>
          <a:xfrm>
            <a:off x="5730440" y="2487069"/>
            <a:ext cx="430537" cy="430537"/>
          </a:xfrm>
          <a:prstGeom prst="rect">
            <a:avLst/>
          </a:prstGeom>
        </p:spPr>
      </p:pic>
      <p:pic>
        <p:nvPicPr>
          <p:cNvPr id="18" name="Graphic 17" descr="Fish">
            <a:extLst>
              <a:ext uri="{FF2B5EF4-FFF2-40B4-BE49-F238E27FC236}">
                <a16:creationId xmlns:a16="http://schemas.microsoft.com/office/drawing/2014/main" id="{B831AC6F-2657-0D47-9984-4088B00FAAC5}"/>
              </a:ext>
            </a:extLst>
          </p:cNvPr>
          <p:cNvPicPr>
            <a:picLocks noChangeAspect="1"/>
          </p:cNvPicPr>
          <p:nvPr userDrawn="1"/>
        </p:nvPicPr>
        <p:blipFill>
          <a:blip r:embed="rId30">
            <a:extLst>
              <a:ext uri="{96DAC541-7B7A-43D3-8B79-37D633B846F1}"/>
            </a:extLst>
          </a:blip>
          <a:stretch>
            <a:fillRect/>
          </a:stretch>
        </p:blipFill>
        <p:spPr>
          <a:xfrm>
            <a:off x="447747" y="5049094"/>
            <a:ext cx="935309" cy="935309"/>
          </a:xfrm>
          <a:prstGeom prst="rect">
            <a:avLst/>
          </a:prstGeom>
        </p:spPr>
      </p:pic>
      <p:pic>
        <p:nvPicPr>
          <p:cNvPr id="19" name="Graphic 18" descr="Rhino">
            <a:extLst>
              <a:ext uri="{FF2B5EF4-FFF2-40B4-BE49-F238E27FC236}">
                <a16:creationId xmlns:a16="http://schemas.microsoft.com/office/drawing/2014/main" id="{EC93516E-A240-C743-88C1-CF1CEFEF2C9E}"/>
              </a:ext>
            </a:extLst>
          </p:cNvPr>
          <p:cNvPicPr>
            <a:picLocks noChangeAspect="1"/>
          </p:cNvPicPr>
          <p:nvPr userDrawn="1"/>
        </p:nvPicPr>
        <p:blipFill>
          <a:blip r:embed="rId32">
            <a:extLst>
              <a:ext uri="{96DAC541-7B7A-43D3-8B79-37D633B846F1}"/>
            </a:extLst>
          </a:blip>
          <a:stretch>
            <a:fillRect/>
          </a:stretch>
        </p:blipFill>
        <p:spPr>
          <a:xfrm>
            <a:off x="1725774" y="5049094"/>
            <a:ext cx="935309" cy="935309"/>
          </a:xfrm>
          <a:prstGeom prst="rect">
            <a:avLst/>
          </a:prstGeom>
        </p:spPr>
      </p:pic>
      <p:pic>
        <p:nvPicPr>
          <p:cNvPr id="20" name="Graphic 19" descr="Sparrow">
            <a:extLst>
              <a:ext uri="{FF2B5EF4-FFF2-40B4-BE49-F238E27FC236}">
                <a16:creationId xmlns:a16="http://schemas.microsoft.com/office/drawing/2014/main" id="{4CA057B4-8776-9E47-B9B8-B77A579DA613}"/>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extLst>
          </a:blip>
          <a:stretch>
            <a:fillRect/>
          </a:stretch>
        </p:blipFill>
        <p:spPr>
          <a:xfrm>
            <a:off x="2811342" y="5119242"/>
            <a:ext cx="795013" cy="795013"/>
          </a:xfrm>
          <a:prstGeom prst="rect">
            <a:avLst/>
          </a:prstGeom>
        </p:spPr>
      </p:pic>
      <p:sp>
        <p:nvSpPr>
          <p:cNvPr id="21" name="Title 1">
            <a:extLst>
              <a:ext uri="{FF2B5EF4-FFF2-40B4-BE49-F238E27FC236}">
                <a16:creationId xmlns:a16="http://schemas.microsoft.com/office/drawing/2014/main" id="{8B5450F9-0F64-414E-9180-0B8322BE7FBA}"/>
              </a:ext>
            </a:extLst>
          </p:cNvPr>
          <p:cNvSpPr txBox="1">
            <a:spLocks/>
          </p:cNvSpPr>
          <p:nvPr userDrawn="1"/>
        </p:nvSpPr>
        <p:spPr>
          <a:xfrm>
            <a:off x="209255" y="4484297"/>
            <a:ext cx="4315808" cy="507376"/>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Wildlife icons (copy/paste)</a:t>
            </a:r>
          </a:p>
        </p:txBody>
      </p:sp>
      <p:pic>
        <p:nvPicPr>
          <p:cNvPr id="22" name="Graphic 21" descr="Bee">
            <a:extLst>
              <a:ext uri="{FF2B5EF4-FFF2-40B4-BE49-F238E27FC236}">
                <a16:creationId xmlns:a16="http://schemas.microsoft.com/office/drawing/2014/main" id="{3D8013D5-D0C4-1A4A-BD36-56B0B4450BF5}"/>
              </a:ext>
            </a:extLst>
          </p:cNvPr>
          <p:cNvPicPr>
            <a:picLocks noChangeAspect="1"/>
          </p:cNvPicPr>
          <p:nvPr userDrawn="1"/>
        </p:nvPicPr>
        <p:blipFill>
          <a:blip r:embed="rId36" cstate="email">
            <a:extLst>
              <a:ext uri="{28A0092B-C50C-407E-A947-70E740481C1C}">
                <a14:useLocalDpi xmlns:a14="http://schemas.microsoft.com/office/drawing/2010/main"/>
              </a:ext>
              <a:ext uri="{96DAC541-7B7A-43D3-8B79-37D633B846F1}"/>
            </a:extLst>
          </a:blip>
          <a:stretch>
            <a:fillRect/>
          </a:stretch>
        </p:blipFill>
        <p:spPr>
          <a:xfrm>
            <a:off x="3697555" y="5113432"/>
            <a:ext cx="806632" cy="806632"/>
          </a:xfrm>
          <a:prstGeom prst="rect">
            <a:avLst/>
          </a:prstGeom>
        </p:spPr>
      </p:pic>
      <p:sp>
        <p:nvSpPr>
          <p:cNvPr id="23" name="Title 1">
            <a:extLst>
              <a:ext uri="{FF2B5EF4-FFF2-40B4-BE49-F238E27FC236}">
                <a16:creationId xmlns:a16="http://schemas.microsoft.com/office/drawing/2014/main" id="{5F153436-5A98-4241-A2C9-E857B7690004}"/>
              </a:ext>
            </a:extLst>
          </p:cNvPr>
          <p:cNvSpPr txBox="1">
            <a:spLocks/>
          </p:cNvSpPr>
          <p:nvPr userDrawn="1"/>
        </p:nvSpPr>
        <p:spPr>
          <a:xfrm>
            <a:off x="5939008" y="4509780"/>
            <a:ext cx="4315808" cy="541520"/>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Transportation (copy/paste)</a:t>
            </a:r>
          </a:p>
        </p:txBody>
      </p:sp>
      <p:pic>
        <p:nvPicPr>
          <p:cNvPr id="24" name="Graphic 23" descr="Dump truck">
            <a:extLst>
              <a:ext uri="{FF2B5EF4-FFF2-40B4-BE49-F238E27FC236}">
                <a16:creationId xmlns:a16="http://schemas.microsoft.com/office/drawing/2014/main" id="{011C8F8F-E89E-334C-ACA7-8832CE26DFC4}"/>
              </a:ext>
            </a:extLst>
          </p:cNvPr>
          <p:cNvPicPr>
            <a:picLocks noChangeAspect="1"/>
          </p:cNvPicPr>
          <p:nvPr userDrawn="1"/>
        </p:nvPicPr>
        <p:blipFill>
          <a:blip r:embed="rId38" cstate="email">
            <a:extLst>
              <a:ext uri="{28A0092B-C50C-407E-A947-70E740481C1C}">
                <a14:useLocalDpi xmlns:a14="http://schemas.microsoft.com/office/drawing/2010/main"/>
              </a:ext>
              <a:ext uri="{96DAC541-7B7A-43D3-8B79-37D633B846F1}"/>
            </a:extLst>
          </a:blip>
          <a:stretch>
            <a:fillRect/>
          </a:stretch>
        </p:blipFill>
        <p:spPr>
          <a:xfrm>
            <a:off x="6037952" y="5184535"/>
            <a:ext cx="664427" cy="664427"/>
          </a:xfrm>
          <a:prstGeom prst="rect">
            <a:avLst/>
          </a:prstGeom>
        </p:spPr>
      </p:pic>
      <p:pic>
        <p:nvPicPr>
          <p:cNvPr id="25" name="Graphic 24" descr="Bus">
            <a:extLst>
              <a:ext uri="{FF2B5EF4-FFF2-40B4-BE49-F238E27FC236}">
                <a16:creationId xmlns:a16="http://schemas.microsoft.com/office/drawing/2014/main" id="{D7C2D11F-B8F4-374C-BAC4-74BE1BD1BDF2}"/>
              </a:ext>
            </a:extLst>
          </p:cNvPr>
          <p:cNvPicPr>
            <a:picLocks noChangeAspect="1"/>
          </p:cNvPicPr>
          <p:nvPr userDrawn="1"/>
        </p:nvPicPr>
        <p:blipFill>
          <a:blip r:embed="rId40" cstate="email">
            <a:extLst>
              <a:ext uri="{28A0092B-C50C-407E-A947-70E740481C1C}">
                <a14:useLocalDpi xmlns:a14="http://schemas.microsoft.com/office/drawing/2010/main"/>
              </a:ext>
              <a:ext uri="{96DAC541-7B7A-43D3-8B79-37D633B846F1}"/>
            </a:extLst>
          </a:blip>
          <a:stretch>
            <a:fillRect/>
          </a:stretch>
        </p:blipFill>
        <p:spPr>
          <a:xfrm>
            <a:off x="6918016" y="5184535"/>
            <a:ext cx="664427" cy="664427"/>
          </a:xfrm>
          <a:prstGeom prst="rect">
            <a:avLst/>
          </a:prstGeom>
        </p:spPr>
      </p:pic>
      <p:pic>
        <p:nvPicPr>
          <p:cNvPr id="26" name="Graphic 25" descr="Truck">
            <a:extLst>
              <a:ext uri="{FF2B5EF4-FFF2-40B4-BE49-F238E27FC236}">
                <a16:creationId xmlns:a16="http://schemas.microsoft.com/office/drawing/2014/main" id="{AF06028D-8A34-644E-BD5C-1445E3508EFD}"/>
              </a:ext>
            </a:extLst>
          </p:cNvPr>
          <p:cNvPicPr>
            <a:picLocks noChangeAspect="1"/>
          </p:cNvPicPr>
          <p:nvPr userDrawn="1"/>
        </p:nvPicPr>
        <p:blipFill>
          <a:blip r:embed="rId42" cstate="email">
            <a:extLst>
              <a:ext uri="{28A0092B-C50C-407E-A947-70E740481C1C}">
                <a14:useLocalDpi xmlns:a14="http://schemas.microsoft.com/office/drawing/2010/main"/>
              </a:ext>
              <a:ext uri="{96DAC541-7B7A-43D3-8B79-37D633B846F1}"/>
            </a:extLst>
          </a:blip>
          <a:stretch>
            <a:fillRect/>
          </a:stretch>
        </p:blipFill>
        <p:spPr>
          <a:xfrm>
            <a:off x="7863829" y="5184535"/>
            <a:ext cx="664427" cy="664427"/>
          </a:xfrm>
          <a:prstGeom prst="rect">
            <a:avLst/>
          </a:prstGeom>
        </p:spPr>
      </p:pic>
      <p:pic>
        <p:nvPicPr>
          <p:cNvPr id="27" name="Graphic 26" descr="Airplane">
            <a:extLst>
              <a:ext uri="{FF2B5EF4-FFF2-40B4-BE49-F238E27FC236}">
                <a16:creationId xmlns:a16="http://schemas.microsoft.com/office/drawing/2014/main" id="{901E5AEE-E4C6-1E4D-9B6D-42E860119303}"/>
              </a:ext>
            </a:extLst>
          </p:cNvPr>
          <p:cNvPicPr>
            <a:picLocks noChangeAspect="1"/>
          </p:cNvPicPr>
          <p:nvPr userDrawn="1"/>
        </p:nvPicPr>
        <p:blipFill>
          <a:blip r:embed="rId44" cstate="email">
            <a:extLst>
              <a:ext uri="{28A0092B-C50C-407E-A947-70E740481C1C}">
                <a14:useLocalDpi xmlns:a14="http://schemas.microsoft.com/office/drawing/2010/main"/>
              </a:ext>
              <a:ext uri="{96DAC541-7B7A-43D3-8B79-37D633B846F1}"/>
            </a:extLst>
          </a:blip>
          <a:stretch>
            <a:fillRect/>
          </a:stretch>
        </p:blipFill>
        <p:spPr>
          <a:xfrm>
            <a:off x="8618804" y="5184535"/>
            <a:ext cx="664427" cy="664427"/>
          </a:xfrm>
          <a:prstGeom prst="rect">
            <a:avLst/>
          </a:prstGeom>
        </p:spPr>
      </p:pic>
      <p:pic>
        <p:nvPicPr>
          <p:cNvPr id="28" name="Graphic 27" descr="Cruise ship">
            <a:extLst>
              <a:ext uri="{FF2B5EF4-FFF2-40B4-BE49-F238E27FC236}">
                <a16:creationId xmlns:a16="http://schemas.microsoft.com/office/drawing/2014/main" id="{7544DD1E-9452-4649-9331-F4F70C71B184}"/>
              </a:ext>
            </a:extLst>
          </p:cNvPr>
          <p:cNvPicPr>
            <a:picLocks noChangeAspect="1"/>
          </p:cNvPicPr>
          <p:nvPr userDrawn="1"/>
        </p:nvPicPr>
        <p:blipFill>
          <a:blip r:embed="rId46">
            <a:extLst>
              <a:ext uri="{96DAC541-7B7A-43D3-8B79-37D633B846F1}"/>
            </a:extLst>
          </a:blip>
          <a:stretch>
            <a:fillRect/>
          </a:stretch>
        </p:blipFill>
        <p:spPr>
          <a:xfrm>
            <a:off x="9347472" y="5010292"/>
            <a:ext cx="974112" cy="974112"/>
          </a:xfrm>
          <a:prstGeom prst="rect">
            <a:avLst/>
          </a:prstGeom>
        </p:spPr>
      </p:pic>
      <p:sp>
        <p:nvSpPr>
          <p:cNvPr id="29" name="Title 1">
            <a:extLst>
              <a:ext uri="{FF2B5EF4-FFF2-40B4-BE49-F238E27FC236}">
                <a16:creationId xmlns:a16="http://schemas.microsoft.com/office/drawing/2014/main" id="{9FF2E120-D561-0D41-B2D2-510879E880DD}"/>
              </a:ext>
            </a:extLst>
          </p:cNvPr>
          <p:cNvSpPr txBox="1">
            <a:spLocks/>
          </p:cNvSpPr>
          <p:nvPr userDrawn="1"/>
        </p:nvSpPr>
        <p:spPr>
          <a:xfrm>
            <a:off x="7313935" y="1673085"/>
            <a:ext cx="4315808" cy="480531"/>
          </a:xfrm>
          <a:prstGeom prst="rect">
            <a:avLst/>
          </a:prstGeom>
        </p:spPr>
        <p:txBody>
          <a:bodyPr vert="horz" lIns="121920" tIns="60960" rIns="121920" bIns="60960" rtlCol="0" anchor="b">
            <a:normAutofit fontScale="92500"/>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Weather/climate icons (copy/paste)</a:t>
            </a:r>
          </a:p>
        </p:txBody>
      </p:sp>
      <p:pic>
        <p:nvPicPr>
          <p:cNvPr id="30" name="Graphic 29" descr="Sun">
            <a:extLst>
              <a:ext uri="{FF2B5EF4-FFF2-40B4-BE49-F238E27FC236}">
                <a16:creationId xmlns:a16="http://schemas.microsoft.com/office/drawing/2014/main" id="{CD15CA53-0543-964C-89FD-547BD701A07B}"/>
              </a:ext>
            </a:extLst>
          </p:cNvPr>
          <p:cNvPicPr>
            <a:picLocks noChangeAspect="1"/>
          </p:cNvPicPr>
          <p:nvPr userDrawn="1"/>
        </p:nvPicPr>
        <p:blipFill>
          <a:blip r:embed="rId48" cstate="email">
            <a:extLst>
              <a:ext uri="{28A0092B-C50C-407E-A947-70E740481C1C}">
                <a14:useLocalDpi xmlns:a14="http://schemas.microsoft.com/office/drawing/2010/main"/>
              </a:ext>
              <a:ext uri="{96DAC541-7B7A-43D3-8B79-37D633B846F1}"/>
            </a:extLst>
          </a:blip>
          <a:stretch>
            <a:fillRect/>
          </a:stretch>
        </p:blipFill>
        <p:spPr>
          <a:xfrm>
            <a:off x="7513592" y="2432263"/>
            <a:ext cx="583320" cy="583320"/>
          </a:xfrm>
          <a:prstGeom prst="rect">
            <a:avLst/>
          </a:prstGeom>
        </p:spPr>
      </p:pic>
      <p:pic>
        <p:nvPicPr>
          <p:cNvPr id="31" name="Graphic 30" descr="Cloud">
            <a:extLst>
              <a:ext uri="{FF2B5EF4-FFF2-40B4-BE49-F238E27FC236}">
                <a16:creationId xmlns:a16="http://schemas.microsoft.com/office/drawing/2014/main" id="{A1149F20-D008-8E43-AF2C-ACB7CBCD1609}"/>
              </a:ext>
            </a:extLst>
          </p:cNvPr>
          <p:cNvPicPr>
            <a:picLocks noChangeAspect="1"/>
          </p:cNvPicPr>
          <p:nvPr userDrawn="1"/>
        </p:nvPicPr>
        <p:blipFill>
          <a:blip r:embed="rId50" cstate="email">
            <a:extLst>
              <a:ext uri="{28A0092B-C50C-407E-A947-70E740481C1C}">
                <a14:useLocalDpi xmlns:a14="http://schemas.microsoft.com/office/drawing/2010/main"/>
              </a:ext>
              <a:ext uri="{96DAC541-7B7A-43D3-8B79-37D633B846F1}"/>
            </a:extLst>
          </a:blip>
          <a:stretch>
            <a:fillRect/>
          </a:stretch>
        </p:blipFill>
        <p:spPr>
          <a:xfrm>
            <a:off x="8126881" y="2425620"/>
            <a:ext cx="583320" cy="583320"/>
          </a:xfrm>
          <a:prstGeom prst="rect">
            <a:avLst/>
          </a:prstGeom>
        </p:spPr>
      </p:pic>
      <p:pic>
        <p:nvPicPr>
          <p:cNvPr id="32" name="Graphic 31" descr="Partial sun">
            <a:extLst>
              <a:ext uri="{FF2B5EF4-FFF2-40B4-BE49-F238E27FC236}">
                <a16:creationId xmlns:a16="http://schemas.microsoft.com/office/drawing/2014/main" id="{FBFF43FF-D8C0-6248-965C-71ED0DC42779}"/>
              </a:ext>
            </a:extLst>
          </p:cNvPr>
          <p:cNvPicPr>
            <a:picLocks noChangeAspect="1"/>
          </p:cNvPicPr>
          <p:nvPr userDrawn="1"/>
        </p:nvPicPr>
        <p:blipFill>
          <a:blip r:embed="rId52" cstate="email">
            <a:extLst>
              <a:ext uri="{28A0092B-C50C-407E-A947-70E740481C1C}">
                <a14:useLocalDpi xmlns:a14="http://schemas.microsoft.com/office/drawing/2010/main"/>
              </a:ext>
              <a:ext uri="{96DAC541-7B7A-43D3-8B79-37D633B846F1}"/>
            </a:extLst>
          </a:blip>
          <a:stretch>
            <a:fillRect/>
          </a:stretch>
        </p:blipFill>
        <p:spPr>
          <a:xfrm>
            <a:off x="8856767" y="2425620"/>
            <a:ext cx="583320" cy="583320"/>
          </a:xfrm>
          <a:prstGeom prst="rect">
            <a:avLst/>
          </a:prstGeom>
        </p:spPr>
      </p:pic>
      <p:pic>
        <p:nvPicPr>
          <p:cNvPr id="33" name="Graphic 32" descr="Lightning">
            <a:extLst>
              <a:ext uri="{FF2B5EF4-FFF2-40B4-BE49-F238E27FC236}">
                <a16:creationId xmlns:a16="http://schemas.microsoft.com/office/drawing/2014/main" id="{103E25D2-0D37-3842-ACE7-C2D1A969EBB6}"/>
              </a:ext>
            </a:extLst>
          </p:cNvPr>
          <p:cNvPicPr>
            <a:picLocks noChangeAspect="1"/>
          </p:cNvPicPr>
          <p:nvPr userDrawn="1"/>
        </p:nvPicPr>
        <p:blipFill>
          <a:blip r:embed="rId54" cstate="email">
            <a:extLst>
              <a:ext uri="{28A0092B-C50C-407E-A947-70E740481C1C}">
                <a14:useLocalDpi xmlns:a14="http://schemas.microsoft.com/office/drawing/2010/main"/>
              </a:ext>
              <a:ext uri="{96DAC541-7B7A-43D3-8B79-37D633B846F1}"/>
            </a:extLst>
          </a:blip>
          <a:stretch>
            <a:fillRect/>
          </a:stretch>
        </p:blipFill>
        <p:spPr>
          <a:xfrm>
            <a:off x="9586652" y="2425620"/>
            <a:ext cx="583320" cy="583320"/>
          </a:xfrm>
          <a:prstGeom prst="rect">
            <a:avLst/>
          </a:prstGeom>
        </p:spPr>
      </p:pic>
      <p:pic>
        <p:nvPicPr>
          <p:cNvPr id="34" name="Graphic 33" descr="Thermometer">
            <a:extLst>
              <a:ext uri="{FF2B5EF4-FFF2-40B4-BE49-F238E27FC236}">
                <a16:creationId xmlns:a16="http://schemas.microsoft.com/office/drawing/2014/main" id="{22A8B876-6F52-FA4E-83F7-1179A6358ED6}"/>
              </a:ext>
            </a:extLst>
          </p:cNvPr>
          <p:cNvPicPr>
            <a:picLocks noChangeAspect="1"/>
          </p:cNvPicPr>
          <p:nvPr userDrawn="1"/>
        </p:nvPicPr>
        <p:blipFill>
          <a:blip r:embed="rId56" cstate="email">
            <a:extLst>
              <a:ext uri="{28A0092B-C50C-407E-A947-70E740481C1C}">
                <a14:useLocalDpi xmlns:a14="http://schemas.microsoft.com/office/drawing/2010/main"/>
              </a:ext>
              <a:ext uri="{96DAC541-7B7A-43D3-8B79-37D633B846F1}"/>
            </a:extLst>
          </a:blip>
          <a:stretch>
            <a:fillRect/>
          </a:stretch>
        </p:blipFill>
        <p:spPr>
          <a:xfrm>
            <a:off x="10316537" y="2425620"/>
            <a:ext cx="583320" cy="583320"/>
          </a:xfrm>
          <a:prstGeom prst="rect">
            <a:avLst/>
          </a:prstGeom>
        </p:spPr>
      </p:pic>
      <p:pic>
        <p:nvPicPr>
          <p:cNvPr id="35" name="Graphic 34" descr="Snow">
            <a:extLst>
              <a:ext uri="{FF2B5EF4-FFF2-40B4-BE49-F238E27FC236}">
                <a16:creationId xmlns:a16="http://schemas.microsoft.com/office/drawing/2014/main" id="{37868593-C47E-EE4D-A4A0-6BCCA45EC4F0}"/>
              </a:ext>
            </a:extLst>
          </p:cNvPr>
          <p:cNvPicPr>
            <a:picLocks noChangeAspect="1"/>
          </p:cNvPicPr>
          <p:nvPr userDrawn="1"/>
        </p:nvPicPr>
        <p:blipFill>
          <a:blip r:embed="rId58" cstate="email">
            <a:extLst>
              <a:ext uri="{28A0092B-C50C-407E-A947-70E740481C1C}">
                <a14:useLocalDpi xmlns:a14="http://schemas.microsoft.com/office/drawing/2010/main"/>
              </a:ext>
              <a:ext uri="{96DAC541-7B7A-43D3-8B79-37D633B846F1}"/>
            </a:extLst>
          </a:blip>
          <a:stretch>
            <a:fillRect/>
          </a:stretch>
        </p:blipFill>
        <p:spPr>
          <a:xfrm>
            <a:off x="7589148" y="3219108"/>
            <a:ext cx="583320" cy="583320"/>
          </a:xfrm>
          <a:prstGeom prst="rect">
            <a:avLst/>
          </a:prstGeom>
        </p:spPr>
      </p:pic>
      <p:pic>
        <p:nvPicPr>
          <p:cNvPr id="36" name="Graphic 35" descr="Rain">
            <a:extLst>
              <a:ext uri="{FF2B5EF4-FFF2-40B4-BE49-F238E27FC236}">
                <a16:creationId xmlns:a16="http://schemas.microsoft.com/office/drawing/2014/main" id="{727B9334-0F71-1144-8A9C-503E19965B3C}"/>
              </a:ext>
            </a:extLst>
          </p:cNvPr>
          <p:cNvPicPr>
            <a:picLocks noChangeAspect="1"/>
          </p:cNvPicPr>
          <p:nvPr userDrawn="1"/>
        </p:nvPicPr>
        <p:blipFill>
          <a:blip r:embed="rId60" cstate="email">
            <a:extLst>
              <a:ext uri="{28A0092B-C50C-407E-A947-70E740481C1C}">
                <a14:useLocalDpi xmlns:a14="http://schemas.microsoft.com/office/drawing/2010/main"/>
              </a:ext>
              <a:ext uri="{96DAC541-7B7A-43D3-8B79-37D633B846F1}"/>
            </a:extLst>
          </a:blip>
          <a:stretch>
            <a:fillRect/>
          </a:stretch>
        </p:blipFill>
        <p:spPr>
          <a:xfrm>
            <a:off x="8319032" y="3219108"/>
            <a:ext cx="583320" cy="583320"/>
          </a:xfrm>
          <a:prstGeom prst="rect">
            <a:avLst/>
          </a:prstGeom>
        </p:spPr>
      </p:pic>
    </p:spTree>
    <p:extLst>
      <p:ext uri="{BB962C8B-B14F-4D97-AF65-F5344CB8AC3E}">
        <p14:creationId xmlns:p14="http://schemas.microsoft.com/office/powerpoint/2010/main" val="1610613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source Library-2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9F6B-4580-4E45-B391-4ED40F72E51B}"/>
              </a:ext>
            </a:extLst>
          </p:cNvPr>
          <p:cNvSpPr>
            <a:spLocks noGrp="1"/>
          </p:cNvSpPr>
          <p:nvPr>
            <p:ph type="title" hasCustomPrompt="1"/>
          </p:nvPr>
        </p:nvSpPr>
        <p:spPr>
          <a:xfrm>
            <a:off x="428495" y="948989"/>
            <a:ext cx="11371232" cy="346412"/>
          </a:xfrm>
        </p:spPr>
        <p:txBody>
          <a:bodyPr>
            <a:normAutofit/>
          </a:bodyPr>
          <a:lstStyle>
            <a:lvl1pPr marL="0" marR="0" indent="0" algn="l" defTabSz="342830" rtl="0" eaLnBrk="1" fontAlgn="auto" latinLnBrk="0" hangingPunct="1">
              <a:lnSpc>
                <a:spcPts val="2251"/>
              </a:lnSpc>
              <a:spcBef>
                <a:spcPct val="0"/>
              </a:spcBef>
              <a:spcAft>
                <a:spcPts val="0"/>
              </a:spcAft>
              <a:buClrTx/>
              <a:buSzTx/>
              <a:buFontTx/>
              <a:buNone/>
              <a:tabLst/>
              <a:defRPr sz="2667" i="1">
                <a:solidFill>
                  <a:srgbClr val="C00000"/>
                </a:solidFill>
              </a:defRPr>
            </a:lvl1pPr>
          </a:lstStyle>
          <a:p>
            <a:r>
              <a:rPr lang="en-US" dirty="0"/>
              <a:t>Resource Library – Do not include in presentation</a:t>
            </a:r>
          </a:p>
        </p:txBody>
      </p:sp>
      <p:sp>
        <p:nvSpPr>
          <p:cNvPr id="37" name="Title 1">
            <a:extLst>
              <a:ext uri="{FF2B5EF4-FFF2-40B4-BE49-F238E27FC236}">
                <a16:creationId xmlns:a16="http://schemas.microsoft.com/office/drawing/2014/main" id="{281C213F-8C4C-EC43-9CCE-F8411E92DEB1}"/>
              </a:ext>
            </a:extLst>
          </p:cNvPr>
          <p:cNvSpPr txBox="1">
            <a:spLocks/>
          </p:cNvSpPr>
          <p:nvPr userDrawn="1"/>
        </p:nvSpPr>
        <p:spPr>
          <a:xfrm>
            <a:off x="428495" y="1707208"/>
            <a:ext cx="4315808" cy="449056"/>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Environmental icons (copy/paste)</a:t>
            </a:r>
          </a:p>
        </p:txBody>
      </p:sp>
      <p:pic>
        <p:nvPicPr>
          <p:cNvPr id="38" name="Graphic 37" descr="City">
            <a:extLst>
              <a:ext uri="{FF2B5EF4-FFF2-40B4-BE49-F238E27FC236}">
                <a16:creationId xmlns:a16="http://schemas.microsoft.com/office/drawing/2014/main" id="{55BEBE72-EC22-7243-9F12-32EBFA5D920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extLst>
          </a:blip>
          <a:stretch>
            <a:fillRect/>
          </a:stretch>
        </p:blipFill>
        <p:spPr>
          <a:xfrm>
            <a:off x="444062" y="2268105"/>
            <a:ext cx="712425" cy="712425"/>
          </a:xfrm>
          <a:prstGeom prst="rect">
            <a:avLst/>
          </a:prstGeom>
        </p:spPr>
      </p:pic>
      <p:pic>
        <p:nvPicPr>
          <p:cNvPr id="39" name="Graphic 38" descr="Factory">
            <a:extLst>
              <a:ext uri="{FF2B5EF4-FFF2-40B4-BE49-F238E27FC236}">
                <a16:creationId xmlns:a16="http://schemas.microsoft.com/office/drawing/2014/main" id="{39AE1246-EE91-B440-AC11-168329B1E0B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extLst>
          </a:blip>
          <a:stretch>
            <a:fillRect/>
          </a:stretch>
        </p:blipFill>
        <p:spPr>
          <a:xfrm>
            <a:off x="1977288" y="2232310"/>
            <a:ext cx="712425" cy="712425"/>
          </a:xfrm>
          <a:prstGeom prst="rect">
            <a:avLst/>
          </a:prstGeom>
        </p:spPr>
      </p:pic>
      <p:pic>
        <p:nvPicPr>
          <p:cNvPr id="40" name="Graphic 39" descr="Home">
            <a:extLst>
              <a:ext uri="{FF2B5EF4-FFF2-40B4-BE49-F238E27FC236}">
                <a16:creationId xmlns:a16="http://schemas.microsoft.com/office/drawing/2014/main" id="{82485854-FAAE-B14D-B0C8-7D675E0F858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extLst>
          </a:blip>
          <a:stretch>
            <a:fillRect/>
          </a:stretch>
        </p:blipFill>
        <p:spPr>
          <a:xfrm>
            <a:off x="3424222" y="2197329"/>
            <a:ext cx="712425" cy="712425"/>
          </a:xfrm>
          <a:prstGeom prst="rect">
            <a:avLst/>
          </a:prstGeom>
        </p:spPr>
      </p:pic>
      <p:pic>
        <p:nvPicPr>
          <p:cNvPr id="41" name="Graphic 40" descr="Barn">
            <a:extLst>
              <a:ext uri="{FF2B5EF4-FFF2-40B4-BE49-F238E27FC236}">
                <a16:creationId xmlns:a16="http://schemas.microsoft.com/office/drawing/2014/main" id="{B22CE637-44A0-AC4A-8F0F-B3694EC83E2F}"/>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extLst>
          </a:blip>
          <a:stretch>
            <a:fillRect/>
          </a:stretch>
        </p:blipFill>
        <p:spPr>
          <a:xfrm>
            <a:off x="4954489" y="2197329"/>
            <a:ext cx="712425" cy="712425"/>
          </a:xfrm>
          <a:prstGeom prst="rect">
            <a:avLst/>
          </a:prstGeom>
        </p:spPr>
      </p:pic>
      <p:pic>
        <p:nvPicPr>
          <p:cNvPr id="42" name="Graphic 41" descr="Tractor">
            <a:extLst>
              <a:ext uri="{FF2B5EF4-FFF2-40B4-BE49-F238E27FC236}">
                <a16:creationId xmlns:a16="http://schemas.microsoft.com/office/drawing/2014/main" id="{E0476EC4-62E6-3F46-B1CC-114BEC0BA9D7}"/>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extLst>
          </a:blip>
          <a:stretch>
            <a:fillRect/>
          </a:stretch>
        </p:blipFill>
        <p:spPr>
          <a:xfrm>
            <a:off x="6313837" y="2268105"/>
            <a:ext cx="712425" cy="712425"/>
          </a:xfrm>
          <a:prstGeom prst="rect">
            <a:avLst/>
          </a:prstGeom>
        </p:spPr>
      </p:pic>
      <p:pic>
        <p:nvPicPr>
          <p:cNvPr id="43" name="Graphic 42" descr="Wave">
            <a:extLst>
              <a:ext uri="{FF2B5EF4-FFF2-40B4-BE49-F238E27FC236}">
                <a16:creationId xmlns:a16="http://schemas.microsoft.com/office/drawing/2014/main" id="{88E3F980-C80D-BA49-985A-6E11A772A760}"/>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extLst>
          </a:blip>
          <a:stretch>
            <a:fillRect/>
          </a:stretch>
        </p:blipFill>
        <p:spPr>
          <a:xfrm>
            <a:off x="7762981" y="2268105"/>
            <a:ext cx="712425" cy="712425"/>
          </a:xfrm>
          <a:prstGeom prst="rect">
            <a:avLst/>
          </a:prstGeom>
        </p:spPr>
      </p:pic>
      <p:pic>
        <p:nvPicPr>
          <p:cNvPr id="44" name="Graphic 43" descr="Plant">
            <a:extLst>
              <a:ext uri="{FF2B5EF4-FFF2-40B4-BE49-F238E27FC236}">
                <a16:creationId xmlns:a16="http://schemas.microsoft.com/office/drawing/2014/main" id="{A953B9F7-52F8-804D-A980-D4BC5C3B5869}"/>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extLst>
          </a:blip>
          <a:stretch>
            <a:fillRect/>
          </a:stretch>
        </p:blipFill>
        <p:spPr>
          <a:xfrm>
            <a:off x="8815785" y="2268105"/>
            <a:ext cx="608447" cy="608447"/>
          </a:xfrm>
          <a:prstGeom prst="rect">
            <a:avLst/>
          </a:prstGeom>
        </p:spPr>
      </p:pic>
      <p:pic>
        <p:nvPicPr>
          <p:cNvPr id="45" name="Graphic 44" descr="South America">
            <a:extLst>
              <a:ext uri="{FF2B5EF4-FFF2-40B4-BE49-F238E27FC236}">
                <a16:creationId xmlns:a16="http://schemas.microsoft.com/office/drawing/2014/main" id="{C381CA5A-5DB5-A944-BCCA-8B1E7ACD4108}"/>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extLst>
          </a:blip>
          <a:stretch>
            <a:fillRect/>
          </a:stretch>
        </p:blipFill>
        <p:spPr>
          <a:xfrm>
            <a:off x="1607634" y="4564355"/>
            <a:ext cx="865799" cy="865799"/>
          </a:xfrm>
          <a:prstGeom prst="rect">
            <a:avLst/>
          </a:prstGeom>
        </p:spPr>
      </p:pic>
      <p:pic>
        <p:nvPicPr>
          <p:cNvPr id="46" name="Graphic 45" descr="North America">
            <a:extLst>
              <a:ext uri="{FF2B5EF4-FFF2-40B4-BE49-F238E27FC236}">
                <a16:creationId xmlns:a16="http://schemas.microsoft.com/office/drawing/2014/main" id="{E2A337C3-9EB1-8748-8B92-A8D07E8180C1}"/>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extLst>
          </a:blip>
          <a:stretch>
            <a:fillRect/>
          </a:stretch>
        </p:blipFill>
        <p:spPr>
          <a:xfrm>
            <a:off x="509726" y="4564357"/>
            <a:ext cx="865799" cy="865799"/>
          </a:xfrm>
          <a:prstGeom prst="rect">
            <a:avLst/>
          </a:prstGeom>
        </p:spPr>
      </p:pic>
      <p:pic>
        <p:nvPicPr>
          <p:cNvPr id="47" name="Graphic 46" descr="Asia">
            <a:extLst>
              <a:ext uri="{FF2B5EF4-FFF2-40B4-BE49-F238E27FC236}">
                <a16:creationId xmlns:a16="http://schemas.microsoft.com/office/drawing/2014/main" id="{9CC1A0FA-A66E-D74A-8A20-02D0A204577A}"/>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extLst>
          </a:blip>
          <a:stretch>
            <a:fillRect/>
          </a:stretch>
        </p:blipFill>
        <p:spPr>
          <a:xfrm>
            <a:off x="2689713" y="4512449"/>
            <a:ext cx="865799" cy="865799"/>
          </a:xfrm>
          <a:prstGeom prst="rect">
            <a:avLst/>
          </a:prstGeom>
        </p:spPr>
      </p:pic>
      <p:pic>
        <p:nvPicPr>
          <p:cNvPr id="48" name="Graphic 47" descr="Australia">
            <a:extLst>
              <a:ext uri="{FF2B5EF4-FFF2-40B4-BE49-F238E27FC236}">
                <a16:creationId xmlns:a16="http://schemas.microsoft.com/office/drawing/2014/main" id="{5EED13D8-356F-7541-95C7-3D6DA760926A}"/>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extLst>
          </a:blip>
          <a:stretch>
            <a:fillRect/>
          </a:stretch>
        </p:blipFill>
        <p:spPr>
          <a:xfrm>
            <a:off x="3705503" y="4575265"/>
            <a:ext cx="865799" cy="865799"/>
          </a:xfrm>
          <a:prstGeom prst="rect">
            <a:avLst/>
          </a:prstGeom>
        </p:spPr>
      </p:pic>
      <p:pic>
        <p:nvPicPr>
          <p:cNvPr id="49" name="Graphic 48" descr="Europe">
            <a:extLst>
              <a:ext uri="{FF2B5EF4-FFF2-40B4-BE49-F238E27FC236}">
                <a16:creationId xmlns:a16="http://schemas.microsoft.com/office/drawing/2014/main" id="{591A6BCA-955E-4F41-ABA6-94FC8BDA3632}"/>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extLst>
          </a:blip>
          <a:stretch>
            <a:fillRect/>
          </a:stretch>
        </p:blipFill>
        <p:spPr>
          <a:xfrm>
            <a:off x="715679" y="5213353"/>
            <a:ext cx="865799" cy="865799"/>
          </a:xfrm>
          <a:prstGeom prst="rect">
            <a:avLst/>
          </a:prstGeom>
        </p:spPr>
      </p:pic>
      <p:pic>
        <p:nvPicPr>
          <p:cNvPr id="50" name="Graphic 49" descr="Africa">
            <a:extLst>
              <a:ext uri="{FF2B5EF4-FFF2-40B4-BE49-F238E27FC236}">
                <a16:creationId xmlns:a16="http://schemas.microsoft.com/office/drawing/2014/main" id="{6E255A08-2979-8C43-9FB4-6EF7033FBA50}"/>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extLst>
          </a:blip>
          <a:stretch>
            <a:fillRect/>
          </a:stretch>
        </p:blipFill>
        <p:spPr>
          <a:xfrm>
            <a:off x="2099775" y="5213353"/>
            <a:ext cx="865799" cy="865799"/>
          </a:xfrm>
          <a:prstGeom prst="rect">
            <a:avLst/>
          </a:prstGeom>
        </p:spPr>
      </p:pic>
      <p:sp>
        <p:nvSpPr>
          <p:cNvPr id="51" name="Title 1">
            <a:extLst>
              <a:ext uri="{FF2B5EF4-FFF2-40B4-BE49-F238E27FC236}">
                <a16:creationId xmlns:a16="http://schemas.microsoft.com/office/drawing/2014/main" id="{F9D37A1D-F3DC-DA43-8004-D23DDB339517}"/>
              </a:ext>
            </a:extLst>
          </p:cNvPr>
          <p:cNvSpPr txBox="1">
            <a:spLocks/>
          </p:cNvSpPr>
          <p:nvPr userDrawn="1"/>
        </p:nvSpPr>
        <p:spPr>
          <a:xfrm>
            <a:off x="428495" y="3915357"/>
            <a:ext cx="4315808" cy="480531"/>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Regional icons (copy/paste)</a:t>
            </a:r>
          </a:p>
        </p:txBody>
      </p:sp>
      <p:pic>
        <p:nvPicPr>
          <p:cNvPr id="52" name="Graphic 51" descr="Marker">
            <a:extLst>
              <a:ext uri="{FF2B5EF4-FFF2-40B4-BE49-F238E27FC236}">
                <a16:creationId xmlns:a16="http://schemas.microsoft.com/office/drawing/2014/main" id="{2D6F7E03-92C7-C142-9F23-A38BC392A443}"/>
              </a:ext>
            </a:extLst>
          </p:cNvPr>
          <p:cNvPicPr>
            <a:picLocks noChangeAspect="1"/>
          </p:cNvPicPr>
          <p:nvPr userDrawn="1"/>
        </p:nvPicPr>
        <p:blipFill>
          <a:blip r:embed="rId28">
            <a:extLst>
              <a:ext uri="{96DAC541-7B7A-43D3-8B79-37D633B846F1}"/>
            </a:extLst>
          </a:blip>
          <a:stretch>
            <a:fillRect/>
          </a:stretch>
        </p:blipFill>
        <p:spPr>
          <a:xfrm>
            <a:off x="7992565" y="4724905"/>
            <a:ext cx="979737" cy="979737"/>
          </a:xfrm>
          <a:prstGeom prst="rect">
            <a:avLst/>
          </a:prstGeom>
        </p:spPr>
      </p:pic>
      <p:pic>
        <p:nvPicPr>
          <p:cNvPr id="53" name="Graphic 52" descr="Marker">
            <a:extLst>
              <a:ext uri="{FF2B5EF4-FFF2-40B4-BE49-F238E27FC236}">
                <a16:creationId xmlns:a16="http://schemas.microsoft.com/office/drawing/2014/main" id="{4ED333A4-9993-4045-A592-75DC98C52C1B}"/>
              </a:ext>
            </a:extLst>
          </p:cNvPr>
          <p:cNvPicPr>
            <a:picLocks noChangeAspect="1"/>
          </p:cNvPicPr>
          <p:nvPr userDrawn="1"/>
        </p:nvPicPr>
        <p:blipFill>
          <a:blip r:embed="rId30">
            <a:extLst>
              <a:ext uri="{96DAC541-7B7A-43D3-8B79-37D633B846F1}"/>
            </a:extLst>
          </a:blip>
          <a:stretch>
            <a:fillRect/>
          </a:stretch>
        </p:blipFill>
        <p:spPr>
          <a:xfrm>
            <a:off x="6859713" y="4724905"/>
            <a:ext cx="979737" cy="979737"/>
          </a:xfrm>
          <a:prstGeom prst="rect">
            <a:avLst/>
          </a:prstGeom>
        </p:spPr>
      </p:pic>
      <p:pic>
        <p:nvPicPr>
          <p:cNvPr id="54" name="Graphic 53" descr="Marker">
            <a:extLst>
              <a:ext uri="{FF2B5EF4-FFF2-40B4-BE49-F238E27FC236}">
                <a16:creationId xmlns:a16="http://schemas.microsoft.com/office/drawing/2014/main" id="{3A566100-B3FB-D345-87B4-32BC9A7E96AC}"/>
              </a:ext>
            </a:extLst>
          </p:cNvPr>
          <p:cNvPicPr>
            <a:picLocks noChangeAspect="1"/>
          </p:cNvPicPr>
          <p:nvPr userDrawn="1"/>
        </p:nvPicPr>
        <p:blipFill>
          <a:blip r:embed="rId32">
            <a:extLst>
              <a:ext uri="{96DAC541-7B7A-43D3-8B79-37D633B846F1}"/>
            </a:extLst>
          </a:blip>
          <a:stretch>
            <a:fillRect/>
          </a:stretch>
        </p:blipFill>
        <p:spPr>
          <a:xfrm>
            <a:off x="5726861" y="4724905"/>
            <a:ext cx="979737" cy="979737"/>
          </a:xfrm>
          <a:prstGeom prst="rect">
            <a:avLst/>
          </a:prstGeom>
        </p:spPr>
      </p:pic>
      <p:sp>
        <p:nvSpPr>
          <p:cNvPr id="55" name="Title 1">
            <a:extLst>
              <a:ext uri="{FF2B5EF4-FFF2-40B4-BE49-F238E27FC236}">
                <a16:creationId xmlns:a16="http://schemas.microsoft.com/office/drawing/2014/main" id="{EC2345B9-C0B6-ED4E-8353-9B29CEE8794B}"/>
              </a:ext>
            </a:extLst>
          </p:cNvPr>
          <p:cNvSpPr txBox="1">
            <a:spLocks/>
          </p:cNvSpPr>
          <p:nvPr userDrawn="1"/>
        </p:nvSpPr>
        <p:spPr>
          <a:xfrm>
            <a:off x="5920523" y="3953234"/>
            <a:ext cx="4315808" cy="492497"/>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Map-related icons (copy/paste)</a:t>
            </a:r>
          </a:p>
        </p:txBody>
      </p:sp>
      <p:pic>
        <p:nvPicPr>
          <p:cNvPr id="56" name="Graphic 55" descr="Direction">
            <a:extLst>
              <a:ext uri="{FF2B5EF4-FFF2-40B4-BE49-F238E27FC236}">
                <a16:creationId xmlns:a16="http://schemas.microsoft.com/office/drawing/2014/main" id="{9A3F8DB5-6E33-E048-9C59-4CFE280F5428}"/>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extLst>
          </a:blip>
          <a:stretch>
            <a:fillRect/>
          </a:stretch>
        </p:blipFill>
        <p:spPr>
          <a:xfrm>
            <a:off x="6018798" y="5825233"/>
            <a:ext cx="651284" cy="651284"/>
          </a:xfrm>
          <a:prstGeom prst="rect">
            <a:avLst/>
          </a:prstGeom>
        </p:spPr>
      </p:pic>
      <p:pic>
        <p:nvPicPr>
          <p:cNvPr id="57" name="Graphic 56" descr="Compass">
            <a:extLst>
              <a:ext uri="{FF2B5EF4-FFF2-40B4-BE49-F238E27FC236}">
                <a16:creationId xmlns:a16="http://schemas.microsoft.com/office/drawing/2014/main" id="{C564F98C-32FC-6D49-A12C-663AB504C689}"/>
              </a:ext>
            </a:extLst>
          </p:cNvPr>
          <p:cNvPicPr>
            <a:picLocks noChangeAspect="1"/>
          </p:cNvPicPr>
          <p:nvPr userDrawn="1"/>
        </p:nvPicPr>
        <p:blipFill>
          <a:blip r:embed="rId36" cstate="email">
            <a:extLst>
              <a:ext uri="{28A0092B-C50C-407E-A947-70E740481C1C}">
                <a14:useLocalDpi xmlns:a14="http://schemas.microsoft.com/office/drawing/2010/main"/>
              </a:ext>
              <a:ext uri="{96DAC541-7B7A-43D3-8B79-37D633B846F1}"/>
            </a:extLst>
          </a:blip>
          <a:stretch>
            <a:fillRect/>
          </a:stretch>
        </p:blipFill>
        <p:spPr>
          <a:xfrm>
            <a:off x="7026261" y="5751789"/>
            <a:ext cx="654723" cy="654723"/>
          </a:xfrm>
          <a:prstGeom prst="rect">
            <a:avLst/>
          </a:prstGeom>
        </p:spPr>
      </p:pic>
      <p:pic>
        <p:nvPicPr>
          <p:cNvPr id="58" name="Graphic 57" descr="Map with pin">
            <a:extLst>
              <a:ext uri="{FF2B5EF4-FFF2-40B4-BE49-F238E27FC236}">
                <a16:creationId xmlns:a16="http://schemas.microsoft.com/office/drawing/2014/main" id="{5C521E9D-07AC-1442-9245-4C78BDF80F7D}"/>
              </a:ext>
            </a:extLst>
          </p:cNvPr>
          <p:cNvPicPr>
            <a:picLocks noChangeAspect="1"/>
          </p:cNvPicPr>
          <p:nvPr userDrawn="1"/>
        </p:nvPicPr>
        <p:blipFill>
          <a:blip r:embed="rId38" cstate="email">
            <a:extLst>
              <a:ext uri="{28A0092B-C50C-407E-A947-70E740481C1C}">
                <a14:useLocalDpi xmlns:a14="http://schemas.microsoft.com/office/drawing/2010/main"/>
              </a:ext>
              <a:ext uri="{96DAC541-7B7A-43D3-8B79-37D633B846F1}"/>
            </a:extLst>
          </a:blip>
          <a:stretch>
            <a:fillRect/>
          </a:stretch>
        </p:blipFill>
        <p:spPr>
          <a:xfrm>
            <a:off x="8024085" y="5751790"/>
            <a:ext cx="707149" cy="707149"/>
          </a:xfrm>
          <a:prstGeom prst="rect">
            <a:avLst/>
          </a:prstGeom>
        </p:spPr>
      </p:pic>
      <p:pic>
        <p:nvPicPr>
          <p:cNvPr id="59" name="Graphic 58" descr="World">
            <a:extLst>
              <a:ext uri="{FF2B5EF4-FFF2-40B4-BE49-F238E27FC236}">
                <a16:creationId xmlns:a16="http://schemas.microsoft.com/office/drawing/2014/main" id="{5CA74FE5-E57D-A746-BC9B-995C09077A46}"/>
              </a:ext>
            </a:extLst>
          </p:cNvPr>
          <p:cNvPicPr>
            <a:picLocks noChangeAspect="1"/>
          </p:cNvPicPr>
          <p:nvPr userDrawn="1"/>
        </p:nvPicPr>
        <p:blipFill>
          <a:blip r:embed="rId40" cstate="email">
            <a:extLst>
              <a:ext uri="{28A0092B-C50C-407E-A947-70E740481C1C}">
                <a14:useLocalDpi xmlns:a14="http://schemas.microsoft.com/office/drawing/2010/main"/>
              </a:ext>
              <a:ext uri="{96DAC541-7B7A-43D3-8B79-37D633B846F1}"/>
            </a:extLst>
          </a:blip>
          <a:stretch>
            <a:fillRect/>
          </a:stretch>
        </p:blipFill>
        <p:spPr>
          <a:xfrm>
            <a:off x="9194274" y="5713003"/>
            <a:ext cx="738317" cy="738317"/>
          </a:xfrm>
          <a:prstGeom prst="rect">
            <a:avLst/>
          </a:prstGeom>
        </p:spPr>
      </p:pic>
    </p:spTree>
    <p:extLst>
      <p:ext uri="{BB962C8B-B14F-4D97-AF65-F5344CB8AC3E}">
        <p14:creationId xmlns:p14="http://schemas.microsoft.com/office/powerpoint/2010/main" val="857781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2017</a:t>
            </a:r>
            <a:r>
              <a:rPr kumimoji="1" lang="ja-JP" altLang="en-US"/>
              <a:t>年</a:t>
            </a:r>
            <a:r>
              <a:rPr kumimoji="1" lang="en-US" altLang="ja-JP"/>
              <a:t>5</a:t>
            </a:r>
            <a:r>
              <a:rPr kumimoji="1" lang="ja-JP" altLang="en-US"/>
              <a:t>月</a:t>
            </a:r>
            <a:r>
              <a:rPr kumimoji="1" lang="en-US" altLang="ja-JP"/>
              <a:t>10</a:t>
            </a:r>
            <a:r>
              <a:rPr kumimoji="1" lang="ja-JP" altLang="en-US"/>
              <a:t>日</a:t>
            </a:r>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9445488" y="6495498"/>
            <a:ext cx="2743200" cy="365125"/>
          </a:xfrm>
        </p:spPr>
        <p:txBody>
          <a:bodyPr/>
          <a:lstStyle/>
          <a:p>
            <a:fld id="{D0036263-6835-46D2-AF76-21314C3CAD04}" type="slidenum">
              <a:rPr kumimoji="1" lang="ja-JP" altLang="en-US" smtClean="0"/>
              <a:t>‹#›</a:t>
            </a:fld>
            <a:endParaRPr kumimoji="1" lang="ja-JP" altLang="en-US"/>
          </a:p>
        </p:txBody>
      </p:sp>
      <p:sp>
        <p:nvSpPr>
          <p:cNvPr id="5" name="Rectangle 2">
            <a:extLst>
              <a:ext uri="{FF2B5EF4-FFF2-40B4-BE49-F238E27FC236}">
                <a16:creationId xmlns:a16="http://schemas.microsoft.com/office/drawing/2014/main" id="{15DFBE66-41C9-484F-BD78-DE3EA1179BE0}"/>
              </a:ext>
            </a:extLst>
          </p:cNvPr>
          <p:cNvSpPr>
            <a:spLocks noChangeArrowheads="1"/>
          </p:cNvSpPr>
          <p:nvPr userDrawn="1"/>
        </p:nvSpPr>
        <p:spPr bwMode="auto">
          <a:xfrm>
            <a:off x="-30539" y="-27383"/>
            <a:ext cx="12222540" cy="850344"/>
          </a:xfrm>
          <a:prstGeom prst="rect">
            <a:avLst/>
          </a:prstGeom>
          <a:gradFill flip="none" rotWithShape="1">
            <a:gsLst>
              <a:gs pos="63000">
                <a:schemeClr val="bg1"/>
              </a:gs>
              <a:gs pos="0">
                <a:srgbClr val="FFFFFF"/>
              </a:gs>
              <a:gs pos="100000">
                <a:srgbClr val="CEE6B0"/>
              </a:gs>
            </a:gsLst>
            <a:lin ang="10800000" scaled="1"/>
            <a:tileRect/>
          </a:gradFill>
          <a:ln>
            <a:noFill/>
          </a:ln>
        </p:spPr>
        <p:txBody>
          <a:bodyPr wrap="none" rIns="18000" anchor="ctr"/>
          <a:lstStyle/>
          <a:p>
            <a:pPr algn="ctr">
              <a:spcBef>
                <a:spcPct val="50000"/>
              </a:spcBef>
              <a:defRPr/>
            </a:pPr>
            <a:endParaRPr lang="ja-JP" altLang="ja-JP" sz="1000" b="1" dirty="0">
              <a:solidFill>
                <a:srgbClr val="FFFF99"/>
              </a:solidFill>
              <a:latin typeface="Arial" charset="0"/>
              <a:ea typeface="ＤＦＰ特太ゴシック体" pitchFamily="50" charset="-128"/>
            </a:endParaRPr>
          </a:p>
        </p:txBody>
      </p:sp>
      <p:sp>
        <p:nvSpPr>
          <p:cNvPr id="6" name="Rectangle 5">
            <a:extLst>
              <a:ext uri="{FF2B5EF4-FFF2-40B4-BE49-F238E27FC236}">
                <a16:creationId xmlns:a16="http://schemas.microsoft.com/office/drawing/2014/main" id="{C8D724E4-892C-4BA1-A3E8-59B6404D536A}"/>
              </a:ext>
            </a:extLst>
          </p:cNvPr>
          <p:cNvSpPr>
            <a:spLocks noChangeArrowheads="1"/>
          </p:cNvSpPr>
          <p:nvPr userDrawn="1"/>
        </p:nvSpPr>
        <p:spPr bwMode="auto">
          <a:xfrm>
            <a:off x="1" y="822962"/>
            <a:ext cx="12192000" cy="165011"/>
          </a:xfrm>
          <a:prstGeom prst="rect">
            <a:avLst/>
          </a:prstGeom>
          <a:gradFill rotWithShape="0">
            <a:gsLst>
              <a:gs pos="0">
                <a:srgbClr val="5F5F5F"/>
              </a:gs>
              <a:gs pos="100000">
                <a:schemeClr val="bg1"/>
              </a:gs>
            </a:gsLst>
            <a:lin ang="5400000" scaled="1"/>
          </a:gradFill>
          <a:ln>
            <a:noFill/>
          </a:ln>
        </p:spPr>
        <p:txBody>
          <a:bodyPr wrap="none" anchor="ctr"/>
          <a:lstStyle/>
          <a:p>
            <a:endParaRPr lang="ja-JP" altLang="en-US" dirty="0">
              <a:latin typeface="Arial" pitchFamily="34" charset="0"/>
              <a:cs typeface="Arial" pitchFamily="34" charset="0"/>
            </a:endParaRPr>
          </a:p>
        </p:txBody>
      </p:sp>
      <p:pic>
        <p:nvPicPr>
          <p:cNvPr id="7" name="図 6" descr="挿絵, 食品, 記号 が含まれている画像&#10;&#10;自動的に生成された説明">
            <a:extLst>
              <a:ext uri="{FF2B5EF4-FFF2-40B4-BE49-F238E27FC236}">
                <a16:creationId xmlns:a16="http://schemas.microsoft.com/office/drawing/2014/main" id="{DE4F2759-D812-4560-A540-5DABF94314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60691" y="86893"/>
            <a:ext cx="2491237" cy="621793"/>
          </a:xfrm>
          <a:prstGeom prst="rect">
            <a:avLst/>
          </a:prstGeom>
        </p:spPr>
      </p:pic>
      <p:sp>
        <p:nvSpPr>
          <p:cNvPr id="8" name="スライド番号プレースホルダー 5">
            <a:extLst>
              <a:ext uri="{FF2B5EF4-FFF2-40B4-BE49-F238E27FC236}">
                <a16:creationId xmlns:a16="http://schemas.microsoft.com/office/drawing/2014/main" id="{C1E4A00F-7623-4B52-AA24-925F16A6EACC}"/>
              </a:ext>
            </a:extLst>
          </p:cNvPr>
          <p:cNvSpPr txBox="1">
            <a:spLocks/>
          </p:cNvSpPr>
          <p:nvPr userDrawn="1"/>
        </p:nvSpPr>
        <p:spPr>
          <a:xfrm>
            <a:off x="6259240" y="6241559"/>
            <a:ext cx="593276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2C53D3-970A-42D4-AB58-FB9ECE84B224}" type="slidenum">
              <a:rPr kumimoji="1" lang="ja-JP" altLang="en-US" sz="2000" smtClean="0">
                <a:solidFill>
                  <a:schemeClr val="tx1"/>
                </a:solidFill>
              </a:rPr>
              <a:pPr/>
              <a:t>‹#›</a:t>
            </a:fld>
            <a:endParaRPr kumimoji="1" lang="ja-JP" altLang="en-US" sz="2000" dirty="0">
              <a:solidFill>
                <a:schemeClr val="tx1"/>
              </a:solidFill>
            </a:endParaRPr>
          </a:p>
        </p:txBody>
      </p:sp>
    </p:spTree>
    <p:extLst>
      <p:ext uri="{BB962C8B-B14F-4D97-AF65-F5344CB8AC3E}">
        <p14:creationId xmlns:p14="http://schemas.microsoft.com/office/powerpoint/2010/main" val="482734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9EC3294-F933-4BFA-81B8-1D13FFAAC10A}"/>
              </a:ext>
            </a:extLst>
          </p:cNvPr>
          <p:cNvSpPr>
            <a:spLocks noChangeArrowheads="1"/>
          </p:cNvSpPr>
          <p:nvPr userDrawn="1"/>
        </p:nvSpPr>
        <p:spPr bwMode="auto">
          <a:xfrm>
            <a:off x="0" y="-9525"/>
            <a:ext cx="12192002" cy="762508"/>
          </a:xfrm>
          <a:prstGeom prst="rect">
            <a:avLst/>
          </a:prstGeom>
          <a:gradFill flip="none" rotWithShape="1">
            <a:gsLst>
              <a:gs pos="63000">
                <a:schemeClr val="bg1"/>
              </a:gs>
              <a:gs pos="0">
                <a:srgbClr val="FFFFFF"/>
              </a:gs>
              <a:gs pos="100000">
                <a:srgbClr val="CEE6B0"/>
              </a:gs>
            </a:gsLst>
            <a:lin ang="10800000" scaled="1"/>
            <a:tileRect/>
          </a:gradFill>
          <a:ln>
            <a:noFill/>
          </a:ln>
        </p:spPr>
        <p:txBody>
          <a:bodyPr wrap="none" rIns="18000" anchor="ctr"/>
          <a:lstStyle/>
          <a:p>
            <a:pPr algn="ctr">
              <a:spcBef>
                <a:spcPct val="50000"/>
              </a:spcBef>
              <a:defRPr/>
            </a:pPr>
            <a:endParaRPr lang="ja-JP" altLang="ja-JP" sz="1000" b="1">
              <a:solidFill>
                <a:srgbClr val="FFFF99"/>
              </a:solidFill>
              <a:latin typeface="Meiryo UI" panose="020B0604030504040204" pitchFamily="50" charset="-128"/>
              <a:ea typeface="Meiryo UI" panose="020B0604030504040204" pitchFamily="50" charset="-128"/>
            </a:endParaRPr>
          </a:p>
        </p:txBody>
      </p:sp>
      <p:sp>
        <p:nvSpPr>
          <p:cNvPr id="5" name="Rectangle 3">
            <a:extLst>
              <a:ext uri="{FF2B5EF4-FFF2-40B4-BE49-F238E27FC236}">
                <a16:creationId xmlns:a16="http://schemas.microsoft.com/office/drawing/2014/main" id="{DA169F08-4E8F-42CC-9375-551AD0AF11A7}"/>
              </a:ext>
            </a:extLst>
          </p:cNvPr>
          <p:cNvSpPr>
            <a:spLocks noChangeArrowheads="1"/>
          </p:cNvSpPr>
          <p:nvPr userDrawn="1"/>
        </p:nvSpPr>
        <p:spPr bwMode="auto">
          <a:xfrm>
            <a:off x="-16" y="752983"/>
            <a:ext cx="12179315" cy="149225"/>
          </a:xfrm>
          <a:prstGeom prst="rect">
            <a:avLst/>
          </a:prstGeom>
          <a:gradFill rotWithShape="0">
            <a:gsLst>
              <a:gs pos="0">
                <a:schemeClr val="bg1">
                  <a:lumMod val="50000"/>
                </a:schemeClr>
              </a:gs>
              <a:gs pos="100000">
                <a:schemeClr val="bg1"/>
              </a:gs>
            </a:gsLst>
            <a:lin ang="5400000" scaled="1"/>
          </a:gradFill>
          <a:ln>
            <a:noFill/>
          </a:ln>
          <a:effectLst/>
        </p:spPr>
        <p:txBody>
          <a:bodyPr wrap="none" anchor="ctr"/>
          <a:lstStyle/>
          <a:p>
            <a:pPr>
              <a:defRPr/>
            </a:pPr>
            <a:endParaRPr lang="ja-JP" altLang="en-US" sz="180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D1FAEB43-8932-4CF1-973D-D2C0F97C8B2F}"/>
              </a:ext>
            </a:extLst>
          </p:cNvPr>
          <p:cNvSpPr txBox="1">
            <a:spLocks/>
          </p:cNvSpPr>
          <p:nvPr userDrawn="1"/>
        </p:nvSpPr>
        <p:spPr>
          <a:xfrm>
            <a:off x="7853681" y="6382230"/>
            <a:ext cx="421589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2C53D3-970A-42D4-AB58-FB9ECE84B224}" type="slidenum">
              <a:rPr kumimoji="1" lang="ja-JP" altLang="en-US" sz="2000" smtClean="0">
                <a:solidFill>
                  <a:schemeClr val="tx1"/>
                </a:solidFill>
              </a:rPr>
              <a:pPr/>
              <a:t>‹#›</a:t>
            </a:fld>
            <a:endParaRPr kumimoji="1" lang="ja-JP" altLang="en-US" sz="2000">
              <a:solidFill>
                <a:schemeClr val="tx1"/>
              </a:solidFill>
            </a:endParaRPr>
          </a:p>
        </p:txBody>
      </p:sp>
      <p:pic>
        <p:nvPicPr>
          <p:cNvPr id="7" name="図 6" descr="挿絵, 食品, 記号 が含まれている画像&#10;&#10;自動的に生成された説明">
            <a:extLst>
              <a:ext uri="{FF2B5EF4-FFF2-40B4-BE49-F238E27FC236}">
                <a16:creationId xmlns:a16="http://schemas.microsoft.com/office/drawing/2014/main" id="{FFD7CD63-AEE7-4F61-95C9-C129745D41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4792" y="56215"/>
            <a:ext cx="1868428" cy="621793"/>
          </a:xfrm>
          <a:prstGeom prst="rect">
            <a:avLst/>
          </a:prstGeom>
        </p:spPr>
      </p:pic>
    </p:spTree>
    <p:extLst>
      <p:ext uri="{BB962C8B-B14F-4D97-AF65-F5344CB8AC3E}">
        <p14:creationId xmlns:p14="http://schemas.microsoft.com/office/powerpoint/2010/main" val="1479718040"/>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3D5ECA3E-976B-B53C-C3A6-9DCE0A1130CA}"/>
              </a:ext>
            </a:extLst>
          </p:cNvPr>
          <p:cNvSpPr/>
          <p:nvPr userDrawn="1"/>
        </p:nvSpPr>
        <p:spPr>
          <a:xfrm>
            <a:off x="-1" y="1081920"/>
            <a:ext cx="12192001" cy="5788236"/>
          </a:xfrm>
          <a:prstGeom prst="rect">
            <a:avLst/>
          </a:prstGeom>
          <a:gradFill>
            <a:gsLst>
              <a:gs pos="0">
                <a:schemeClr val="bg1"/>
              </a:gs>
              <a:gs pos="41000">
                <a:srgbClr val="CEE6B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dirty="0"/>
              <a:t>　</a:t>
            </a:r>
          </a:p>
        </p:txBody>
      </p:sp>
      <p:sp>
        <p:nvSpPr>
          <p:cNvPr id="11" name="Rectangle 3">
            <a:extLst>
              <a:ext uri="{FF2B5EF4-FFF2-40B4-BE49-F238E27FC236}">
                <a16:creationId xmlns:a16="http://schemas.microsoft.com/office/drawing/2014/main" id="{1DDC6751-271F-1255-7102-C8F95096DBE1}"/>
              </a:ext>
            </a:extLst>
          </p:cNvPr>
          <p:cNvSpPr>
            <a:spLocks noChangeArrowheads="1"/>
          </p:cNvSpPr>
          <p:nvPr userDrawn="1"/>
        </p:nvSpPr>
        <p:spPr bwMode="auto">
          <a:xfrm>
            <a:off x="-16" y="752983"/>
            <a:ext cx="12179315" cy="149225"/>
          </a:xfrm>
          <a:prstGeom prst="rect">
            <a:avLst/>
          </a:prstGeom>
          <a:gradFill rotWithShape="0">
            <a:gsLst>
              <a:gs pos="0">
                <a:schemeClr val="bg1">
                  <a:lumMod val="50000"/>
                </a:schemeClr>
              </a:gs>
              <a:gs pos="100000">
                <a:schemeClr val="bg1"/>
              </a:gs>
            </a:gsLst>
            <a:lin ang="5400000" scaled="1"/>
          </a:gradFill>
          <a:ln>
            <a:noFill/>
          </a:ln>
          <a:effectLst/>
        </p:spPr>
        <p:txBody>
          <a:bodyPr wrap="none" anchor="ctr"/>
          <a:lstStyle/>
          <a:p>
            <a:pPr>
              <a:defRPr/>
            </a:pPr>
            <a:endParaRPr lang="ja-JP" altLang="en-US" sz="1800">
              <a:latin typeface="Meiryo UI" panose="020B0604030504040204" pitchFamily="50" charset="-128"/>
              <a:ea typeface="Meiryo UI" panose="020B0604030504040204" pitchFamily="50" charset="-128"/>
            </a:endParaRPr>
          </a:p>
        </p:txBody>
      </p:sp>
      <p:sp>
        <p:nvSpPr>
          <p:cNvPr id="9" name="Rectangle 2">
            <a:extLst>
              <a:ext uri="{FF2B5EF4-FFF2-40B4-BE49-F238E27FC236}">
                <a16:creationId xmlns:a16="http://schemas.microsoft.com/office/drawing/2014/main" id="{7CEF6594-93BF-303D-87D4-A5091E797914}"/>
              </a:ext>
            </a:extLst>
          </p:cNvPr>
          <p:cNvSpPr>
            <a:spLocks noChangeArrowheads="1"/>
          </p:cNvSpPr>
          <p:nvPr userDrawn="1"/>
        </p:nvSpPr>
        <p:spPr bwMode="auto">
          <a:xfrm>
            <a:off x="0" y="-9525"/>
            <a:ext cx="12192002" cy="762508"/>
          </a:xfrm>
          <a:prstGeom prst="rect">
            <a:avLst/>
          </a:prstGeom>
          <a:gradFill flip="none" rotWithShape="1">
            <a:gsLst>
              <a:gs pos="63000">
                <a:schemeClr val="bg1"/>
              </a:gs>
              <a:gs pos="0">
                <a:srgbClr val="FFFFFF"/>
              </a:gs>
              <a:gs pos="100000">
                <a:srgbClr val="CEE6B0"/>
              </a:gs>
            </a:gsLst>
            <a:lin ang="10800000" scaled="1"/>
            <a:tileRect/>
          </a:gradFill>
          <a:ln>
            <a:noFill/>
          </a:ln>
        </p:spPr>
        <p:txBody>
          <a:bodyPr wrap="none" rIns="18000" anchor="ctr"/>
          <a:lstStyle/>
          <a:p>
            <a:pPr algn="ctr">
              <a:spcBef>
                <a:spcPct val="50000"/>
              </a:spcBef>
              <a:defRPr/>
            </a:pPr>
            <a:endParaRPr lang="ja-JP" altLang="ja-JP" sz="1000" b="1">
              <a:solidFill>
                <a:srgbClr val="FFFF99"/>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E8799077-9A60-116F-EE09-DD19A22A2188}"/>
              </a:ext>
            </a:extLst>
          </p:cNvPr>
          <p:cNvSpPr/>
          <p:nvPr userDrawn="1"/>
        </p:nvSpPr>
        <p:spPr>
          <a:xfrm>
            <a:off x="10872061" y="-24251"/>
            <a:ext cx="1319939" cy="6879681"/>
          </a:xfrm>
          <a:prstGeom prst="rect">
            <a:avLst/>
          </a:prstGeom>
          <a:gradFill>
            <a:gsLst>
              <a:gs pos="0">
                <a:srgbClr val="006600"/>
              </a:gs>
              <a:gs pos="50000">
                <a:srgbClr val="006600"/>
              </a:gs>
              <a:gs pos="75000">
                <a:srgbClr val="92D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11F21291-39AB-472D-515B-71241C8D6496}"/>
              </a:ext>
            </a:extLst>
          </p:cNvPr>
          <p:cNvSpPr txBox="1"/>
          <p:nvPr userDrawn="1"/>
        </p:nvSpPr>
        <p:spPr>
          <a:xfrm rot="5400000">
            <a:off x="8605509" y="2085931"/>
            <a:ext cx="5864157" cy="1200339"/>
          </a:xfrm>
          <a:prstGeom prst="rect">
            <a:avLst/>
          </a:prstGeom>
          <a:noFill/>
        </p:spPr>
        <p:txBody>
          <a:bodyPr wrap="square" lIns="91449" tIns="45725" rIns="91449" bIns="45725" rtlCol="0">
            <a:spAutoFit/>
          </a:bodyPr>
          <a:lstStyle/>
          <a:p>
            <a:pPr algn="r"/>
            <a:r>
              <a:rPr lang="en-US" altLang="ja-JP" sz="7200" dirty="0">
                <a:solidFill>
                  <a:schemeClr val="bg1">
                    <a:lumMod val="95000"/>
                  </a:schemeClr>
                </a:solidFill>
                <a:latin typeface="Arial" panose="020B0604020202020204" pitchFamily="34" charset="0"/>
                <a:cs typeface="Arial" panose="020B0604020202020204" pitchFamily="34" charset="0"/>
              </a:rPr>
              <a:t>NARO </a:t>
            </a:r>
            <a:endParaRPr lang="ja-JP" altLang="en-US" sz="7200" dirty="0">
              <a:solidFill>
                <a:schemeClr val="bg1">
                  <a:lumMod val="95000"/>
                </a:schemeClr>
              </a:solidFill>
              <a:latin typeface="Arial" panose="020B0604020202020204" pitchFamily="34" charset="0"/>
              <a:cs typeface="Arial" panose="020B0604020202020204" pitchFamily="34" charset="0"/>
            </a:endParaRPr>
          </a:p>
        </p:txBody>
      </p:sp>
      <p:pic>
        <p:nvPicPr>
          <p:cNvPr id="3" name="図 2" descr="アイコン が含まれている画像&#10;&#10;自動的に生成された説明">
            <a:extLst>
              <a:ext uri="{FF2B5EF4-FFF2-40B4-BE49-F238E27FC236}">
                <a16:creationId xmlns:a16="http://schemas.microsoft.com/office/drawing/2014/main" id="{E55BFD88-F9E9-0EB5-E810-312CDD7AA1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5504" y="108884"/>
            <a:ext cx="2970000" cy="525690"/>
          </a:xfrm>
          <a:prstGeom prst="rect">
            <a:avLst/>
          </a:prstGeom>
        </p:spPr>
      </p:pic>
    </p:spTree>
    <p:extLst>
      <p:ext uri="{BB962C8B-B14F-4D97-AF65-F5344CB8AC3E}">
        <p14:creationId xmlns:p14="http://schemas.microsoft.com/office/powerpoint/2010/main" val="462494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5EC9865-83AF-6DFB-05D1-0E7AB0CCB7DF}"/>
              </a:ext>
            </a:extLst>
          </p:cNvPr>
          <p:cNvSpPr>
            <a:spLocks noChangeArrowheads="1"/>
          </p:cNvSpPr>
          <p:nvPr userDrawn="1"/>
        </p:nvSpPr>
        <p:spPr bwMode="auto">
          <a:xfrm>
            <a:off x="0" y="-9525"/>
            <a:ext cx="12192002" cy="762508"/>
          </a:xfrm>
          <a:prstGeom prst="rect">
            <a:avLst/>
          </a:prstGeom>
          <a:gradFill flip="none" rotWithShape="1">
            <a:gsLst>
              <a:gs pos="63000">
                <a:schemeClr val="bg1"/>
              </a:gs>
              <a:gs pos="0">
                <a:srgbClr val="FFFFFF"/>
              </a:gs>
              <a:gs pos="100000">
                <a:srgbClr val="CEE6B0"/>
              </a:gs>
            </a:gsLst>
            <a:lin ang="10800000" scaled="1"/>
            <a:tileRect/>
          </a:gradFill>
          <a:ln>
            <a:noFill/>
          </a:ln>
        </p:spPr>
        <p:txBody>
          <a:bodyPr wrap="none" rIns="18000" anchor="ctr"/>
          <a:lstStyle/>
          <a:p>
            <a:pPr algn="ctr">
              <a:spcBef>
                <a:spcPct val="50000"/>
              </a:spcBef>
              <a:defRPr/>
            </a:pPr>
            <a:endParaRPr lang="ja-JP" altLang="ja-JP" sz="1000" b="1">
              <a:solidFill>
                <a:srgbClr val="FFFF99"/>
              </a:solidFill>
              <a:latin typeface="Meiryo UI" panose="020B0604030504040204" pitchFamily="50" charset="-128"/>
              <a:ea typeface="Meiryo UI" panose="020B0604030504040204" pitchFamily="50" charset="-128"/>
            </a:endParaRPr>
          </a:p>
        </p:txBody>
      </p:sp>
      <p:pic>
        <p:nvPicPr>
          <p:cNvPr id="8" name="図 7" descr="挿絵, 食品, 記号 が含まれている画像&#10;&#10;自動的に生成された説明">
            <a:extLst>
              <a:ext uri="{FF2B5EF4-FFF2-40B4-BE49-F238E27FC236}">
                <a16:creationId xmlns:a16="http://schemas.microsoft.com/office/drawing/2014/main" id="{899A1403-803A-EF43-FA54-DC9C828160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1634" y="56215"/>
            <a:ext cx="1868428" cy="621793"/>
          </a:xfrm>
          <a:prstGeom prst="rect">
            <a:avLst/>
          </a:prstGeom>
        </p:spPr>
      </p:pic>
      <p:sp>
        <p:nvSpPr>
          <p:cNvPr id="9" name="Rectangle 3">
            <a:extLst>
              <a:ext uri="{FF2B5EF4-FFF2-40B4-BE49-F238E27FC236}">
                <a16:creationId xmlns:a16="http://schemas.microsoft.com/office/drawing/2014/main" id="{CDB72D3A-0111-AD4E-AFDB-E7128CD81BA4}"/>
              </a:ext>
            </a:extLst>
          </p:cNvPr>
          <p:cNvSpPr>
            <a:spLocks noChangeArrowheads="1"/>
          </p:cNvSpPr>
          <p:nvPr userDrawn="1"/>
        </p:nvSpPr>
        <p:spPr bwMode="auto">
          <a:xfrm>
            <a:off x="-16" y="752983"/>
            <a:ext cx="12179315" cy="149225"/>
          </a:xfrm>
          <a:prstGeom prst="rect">
            <a:avLst/>
          </a:prstGeom>
          <a:gradFill rotWithShape="0">
            <a:gsLst>
              <a:gs pos="0">
                <a:schemeClr val="bg1">
                  <a:lumMod val="50000"/>
                </a:schemeClr>
              </a:gs>
              <a:gs pos="100000">
                <a:schemeClr val="bg1"/>
              </a:gs>
            </a:gsLst>
            <a:lin ang="5400000" scaled="1"/>
          </a:gradFill>
          <a:ln>
            <a:noFill/>
          </a:ln>
          <a:effectLst/>
        </p:spPr>
        <p:txBody>
          <a:bodyPr wrap="none" anchor="ctr"/>
          <a:lstStyle/>
          <a:p>
            <a:pPr>
              <a:defRPr/>
            </a:pPr>
            <a:endParaRPr lang="ja-JP" altLang="en-US" sz="18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68976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pic>
        <p:nvPicPr>
          <p:cNvPr id="7" name="図 6" descr="挿絵, 食品, 記号 が含まれている画像&#10;&#10;自動的に生成された説明">
            <a:extLst>
              <a:ext uri="{FF2B5EF4-FFF2-40B4-BE49-F238E27FC236}">
                <a16:creationId xmlns:a16="http://schemas.microsoft.com/office/drawing/2014/main" id="{494A281D-F43C-33E1-3CA0-BBDFE14FE3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1634" y="56215"/>
            <a:ext cx="1868428" cy="621793"/>
          </a:xfrm>
          <a:prstGeom prst="rect">
            <a:avLst/>
          </a:prstGeom>
        </p:spPr>
      </p:pic>
    </p:spTree>
    <p:extLst>
      <p:ext uri="{BB962C8B-B14F-4D97-AF65-F5344CB8AC3E}">
        <p14:creationId xmlns:p14="http://schemas.microsoft.com/office/powerpoint/2010/main" val="2960750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6C0FD1-E6BA-6D38-0D61-B6976AC20CF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900C9A7-9EE5-BCD8-412B-A708A9A23F5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9C47B18-E000-2A93-9E9D-F77556C231B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B2A8EDC-66E8-5BF7-961D-D864BAFA6B33}"/>
              </a:ext>
            </a:extLst>
          </p:cNvPr>
          <p:cNvSpPr>
            <a:spLocks noGrp="1"/>
          </p:cNvSpPr>
          <p:nvPr>
            <p:ph type="dt" sz="half" idx="10"/>
          </p:nvPr>
        </p:nvSpPr>
        <p:spPr/>
        <p:txBody>
          <a:bodyPr/>
          <a:lstStyle/>
          <a:p>
            <a:fld id="{895A4FAE-F9C0-49DC-9C5C-C53B3D012D76}" type="datetimeFigureOut">
              <a:rPr kumimoji="1" lang="ja-JP" altLang="en-US" smtClean="0"/>
              <a:t>2025/8/12</a:t>
            </a:fld>
            <a:endParaRPr kumimoji="1" lang="ja-JP" altLang="en-US"/>
          </a:p>
        </p:txBody>
      </p:sp>
      <p:sp>
        <p:nvSpPr>
          <p:cNvPr id="6" name="フッター プレースホルダー 5">
            <a:extLst>
              <a:ext uri="{FF2B5EF4-FFF2-40B4-BE49-F238E27FC236}">
                <a16:creationId xmlns:a16="http://schemas.microsoft.com/office/drawing/2014/main" id="{1DC0B3EB-2B9A-9A01-C5F6-722319D339E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9C6F14D-EC58-517E-6393-47E829A7C920}"/>
              </a:ext>
            </a:extLst>
          </p:cNvPr>
          <p:cNvSpPr>
            <a:spLocks noGrp="1"/>
          </p:cNvSpPr>
          <p:nvPr>
            <p:ph type="sldNum" sz="quarter" idx="12"/>
          </p:nvPr>
        </p:nvSpPr>
        <p:spPr/>
        <p:txBody>
          <a:body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1445140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86471E-3C25-36F9-732A-F4C25772C40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514EFC2-9A0C-DEDB-A08A-D6F6971400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9D886F5-98F8-6F5E-C4A8-8558499740A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50761DA-891E-E6CC-49D3-0B740606D8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18F21CF-F240-4070-AA43-6E876D318D0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670C1C3-830B-94FE-E06F-318633E40F53}"/>
              </a:ext>
            </a:extLst>
          </p:cNvPr>
          <p:cNvSpPr>
            <a:spLocks noGrp="1"/>
          </p:cNvSpPr>
          <p:nvPr>
            <p:ph type="dt" sz="half" idx="10"/>
          </p:nvPr>
        </p:nvSpPr>
        <p:spPr/>
        <p:txBody>
          <a:bodyPr/>
          <a:lstStyle/>
          <a:p>
            <a:fld id="{895A4FAE-F9C0-49DC-9C5C-C53B3D012D76}" type="datetimeFigureOut">
              <a:rPr kumimoji="1" lang="ja-JP" altLang="en-US" smtClean="0"/>
              <a:t>2025/8/12</a:t>
            </a:fld>
            <a:endParaRPr kumimoji="1" lang="ja-JP" altLang="en-US"/>
          </a:p>
        </p:txBody>
      </p:sp>
      <p:sp>
        <p:nvSpPr>
          <p:cNvPr id="8" name="フッター プレースホルダー 7">
            <a:extLst>
              <a:ext uri="{FF2B5EF4-FFF2-40B4-BE49-F238E27FC236}">
                <a16:creationId xmlns:a16="http://schemas.microsoft.com/office/drawing/2014/main" id="{72C4F7BB-2470-1140-4C32-C112F514BC2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5E1CF4B-470C-C8A1-64CD-1F29EACAD59C}"/>
              </a:ext>
            </a:extLst>
          </p:cNvPr>
          <p:cNvSpPr>
            <a:spLocks noGrp="1"/>
          </p:cNvSpPr>
          <p:nvPr>
            <p:ph type="sldNum" sz="quarter" idx="12"/>
          </p:nvPr>
        </p:nvSpPr>
        <p:spPr/>
        <p:txBody>
          <a:body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730815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6A5DA5-FC27-876D-50D3-FC624D07D62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1D92D38-B703-0FFF-4FCF-3D894A5B9917}"/>
              </a:ext>
            </a:extLst>
          </p:cNvPr>
          <p:cNvSpPr>
            <a:spLocks noGrp="1"/>
          </p:cNvSpPr>
          <p:nvPr>
            <p:ph type="dt" sz="half" idx="10"/>
          </p:nvPr>
        </p:nvSpPr>
        <p:spPr/>
        <p:txBody>
          <a:bodyPr/>
          <a:lstStyle/>
          <a:p>
            <a:fld id="{895A4FAE-F9C0-49DC-9C5C-C53B3D012D76}" type="datetimeFigureOut">
              <a:rPr kumimoji="1" lang="ja-JP" altLang="en-US" smtClean="0"/>
              <a:t>2025/8/12</a:t>
            </a:fld>
            <a:endParaRPr kumimoji="1" lang="ja-JP" altLang="en-US"/>
          </a:p>
        </p:txBody>
      </p:sp>
      <p:sp>
        <p:nvSpPr>
          <p:cNvPr id="4" name="フッター プレースホルダー 3">
            <a:extLst>
              <a:ext uri="{FF2B5EF4-FFF2-40B4-BE49-F238E27FC236}">
                <a16:creationId xmlns:a16="http://schemas.microsoft.com/office/drawing/2014/main" id="{5EB53808-377E-BA82-1380-740C95855EA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EBAF510-255C-827C-7338-7EF71DB730ED}"/>
              </a:ext>
            </a:extLst>
          </p:cNvPr>
          <p:cNvSpPr>
            <a:spLocks noGrp="1"/>
          </p:cNvSpPr>
          <p:nvPr>
            <p:ph type="sldNum" sz="quarter" idx="12"/>
          </p:nvPr>
        </p:nvSpPr>
        <p:spPr/>
        <p:txBody>
          <a:body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2510089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62D9BD1-9FF2-4520-98E2-C00D5186543F}" type="datetimeFigureOut">
              <a:rPr kumimoji="1" lang="ja-JP" altLang="en-US" smtClean="0"/>
              <a:t>2025/8/12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85BFB51-A333-45A3-AE7F-9424EA28BEC3}" type="slidenum">
              <a:rPr kumimoji="1" lang="ja-JP" altLang="en-US" smtClean="0"/>
              <a:t>‹#›</a:t>
            </a:fld>
            <a:endParaRPr kumimoji="1" lang="ja-JP" altLang="en-US"/>
          </a:p>
        </p:txBody>
      </p:sp>
    </p:spTree>
    <p:extLst>
      <p:ext uri="{BB962C8B-B14F-4D97-AF65-F5344CB8AC3E}">
        <p14:creationId xmlns:p14="http://schemas.microsoft.com/office/powerpoint/2010/main" val="2138047029"/>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9A4C21D-3253-CDDD-8B8E-782180FB2DA8}"/>
              </a:ext>
            </a:extLst>
          </p:cNvPr>
          <p:cNvSpPr>
            <a:spLocks noGrp="1"/>
          </p:cNvSpPr>
          <p:nvPr>
            <p:ph type="dt" sz="half" idx="10"/>
          </p:nvPr>
        </p:nvSpPr>
        <p:spPr/>
        <p:txBody>
          <a:bodyPr/>
          <a:lstStyle/>
          <a:p>
            <a:fld id="{895A4FAE-F9C0-49DC-9C5C-C53B3D012D76}" type="datetimeFigureOut">
              <a:rPr kumimoji="1" lang="ja-JP" altLang="en-US" smtClean="0"/>
              <a:t>2025/8/12</a:t>
            </a:fld>
            <a:endParaRPr kumimoji="1" lang="ja-JP" altLang="en-US"/>
          </a:p>
        </p:txBody>
      </p:sp>
      <p:sp>
        <p:nvSpPr>
          <p:cNvPr id="3" name="フッター プレースホルダー 2">
            <a:extLst>
              <a:ext uri="{FF2B5EF4-FFF2-40B4-BE49-F238E27FC236}">
                <a16:creationId xmlns:a16="http://schemas.microsoft.com/office/drawing/2014/main" id="{07B559B1-4B79-D128-FC6C-B965B79CFEB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2CB18D-64B7-7A3A-ECCA-7FB338818006}"/>
              </a:ext>
            </a:extLst>
          </p:cNvPr>
          <p:cNvSpPr>
            <a:spLocks noGrp="1"/>
          </p:cNvSpPr>
          <p:nvPr>
            <p:ph type="sldNum" sz="quarter" idx="12"/>
          </p:nvPr>
        </p:nvSpPr>
        <p:spPr/>
        <p:txBody>
          <a:body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42585304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3EAE04-3E5F-6CDE-4CE1-EFB6C87ECAD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1F7736E-F6EB-1A4A-93FB-9153D5593D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49D3918-2C3B-08B9-1497-B33EF53D5C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A64170A-9B39-4BED-39A8-1DF0859133C7}"/>
              </a:ext>
            </a:extLst>
          </p:cNvPr>
          <p:cNvSpPr>
            <a:spLocks noGrp="1"/>
          </p:cNvSpPr>
          <p:nvPr>
            <p:ph type="dt" sz="half" idx="10"/>
          </p:nvPr>
        </p:nvSpPr>
        <p:spPr/>
        <p:txBody>
          <a:bodyPr/>
          <a:lstStyle/>
          <a:p>
            <a:fld id="{895A4FAE-F9C0-49DC-9C5C-C53B3D012D76}" type="datetimeFigureOut">
              <a:rPr kumimoji="1" lang="ja-JP" altLang="en-US" smtClean="0"/>
              <a:t>2025/8/12</a:t>
            </a:fld>
            <a:endParaRPr kumimoji="1" lang="ja-JP" altLang="en-US"/>
          </a:p>
        </p:txBody>
      </p:sp>
      <p:sp>
        <p:nvSpPr>
          <p:cNvPr id="6" name="フッター プレースホルダー 5">
            <a:extLst>
              <a:ext uri="{FF2B5EF4-FFF2-40B4-BE49-F238E27FC236}">
                <a16:creationId xmlns:a16="http://schemas.microsoft.com/office/drawing/2014/main" id="{403D0988-83CA-5EBF-1E1F-DC225DC7327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879A0E8-045E-6498-0F7A-7BD0F4CA2C1C}"/>
              </a:ext>
            </a:extLst>
          </p:cNvPr>
          <p:cNvSpPr>
            <a:spLocks noGrp="1"/>
          </p:cNvSpPr>
          <p:nvPr>
            <p:ph type="sldNum" sz="quarter" idx="12"/>
          </p:nvPr>
        </p:nvSpPr>
        <p:spPr/>
        <p:txBody>
          <a:body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1178732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559F58-6465-50EB-7744-E049F6AFE6F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0B79B93-953F-3D01-D91F-23D9B0345B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42D10F8-EDEF-E274-5EF3-A5D7DC4DB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DF0A44C-A9FC-E1B3-C720-A38218461AEC}"/>
              </a:ext>
            </a:extLst>
          </p:cNvPr>
          <p:cNvSpPr>
            <a:spLocks noGrp="1"/>
          </p:cNvSpPr>
          <p:nvPr>
            <p:ph type="dt" sz="half" idx="10"/>
          </p:nvPr>
        </p:nvSpPr>
        <p:spPr/>
        <p:txBody>
          <a:bodyPr/>
          <a:lstStyle/>
          <a:p>
            <a:fld id="{895A4FAE-F9C0-49DC-9C5C-C53B3D012D76}" type="datetimeFigureOut">
              <a:rPr kumimoji="1" lang="ja-JP" altLang="en-US" smtClean="0"/>
              <a:t>2025/8/12</a:t>
            </a:fld>
            <a:endParaRPr kumimoji="1" lang="ja-JP" altLang="en-US"/>
          </a:p>
        </p:txBody>
      </p:sp>
      <p:sp>
        <p:nvSpPr>
          <p:cNvPr id="6" name="フッター プレースホルダー 5">
            <a:extLst>
              <a:ext uri="{FF2B5EF4-FFF2-40B4-BE49-F238E27FC236}">
                <a16:creationId xmlns:a16="http://schemas.microsoft.com/office/drawing/2014/main" id="{E528FF55-4C9F-C307-BA94-B4C0B28BABF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CE1973F-FA89-9061-DC32-BD2192693BE6}"/>
              </a:ext>
            </a:extLst>
          </p:cNvPr>
          <p:cNvSpPr>
            <a:spLocks noGrp="1"/>
          </p:cNvSpPr>
          <p:nvPr>
            <p:ph type="sldNum" sz="quarter" idx="12"/>
          </p:nvPr>
        </p:nvSpPr>
        <p:spPr/>
        <p:txBody>
          <a:body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215759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A61772-29F2-53F4-EDD4-62FADBE18E9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5036691-3B3A-8B94-4241-315E7065951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9F3E6DA-DF89-A9FB-E554-7401FD5C79AB}"/>
              </a:ext>
            </a:extLst>
          </p:cNvPr>
          <p:cNvSpPr>
            <a:spLocks noGrp="1"/>
          </p:cNvSpPr>
          <p:nvPr>
            <p:ph type="dt" sz="half" idx="10"/>
          </p:nvPr>
        </p:nvSpPr>
        <p:spPr/>
        <p:txBody>
          <a:bodyPr/>
          <a:lstStyle/>
          <a:p>
            <a:fld id="{895A4FAE-F9C0-49DC-9C5C-C53B3D012D76}" type="datetimeFigureOut">
              <a:rPr kumimoji="1" lang="ja-JP" altLang="en-US" smtClean="0"/>
              <a:t>2025/8/12</a:t>
            </a:fld>
            <a:endParaRPr kumimoji="1" lang="ja-JP" altLang="en-US"/>
          </a:p>
        </p:txBody>
      </p:sp>
      <p:sp>
        <p:nvSpPr>
          <p:cNvPr id="5" name="フッター プレースホルダー 4">
            <a:extLst>
              <a:ext uri="{FF2B5EF4-FFF2-40B4-BE49-F238E27FC236}">
                <a16:creationId xmlns:a16="http://schemas.microsoft.com/office/drawing/2014/main" id="{C637CDA2-F404-BA01-F682-4F37673B9CC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918B729-4F3D-55D4-8BC2-A4D2D7A865E7}"/>
              </a:ext>
            </a:extLst>
          </p:cNvPr>
          <p:cNvSpPr>
            <a:spLocks noGrp="1"/>
          </p:cNvSpPr>
          <p:nvPr>
            <p:ph type="sldNum" sz="quarter" idx="12"/>
          </p:nvPr>
        </p:nvSpPr>
        <p:spPr/>
        <p:txBody>
          <a:body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1478916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CBA5C0A-5B0B-0B40-5E08-EE2C3B8F4EA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8249CD8-3DC5-C850-D55E-37F9A37F2F0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FBDFA71-5575-E87A-3C0B-A4286A61CBCB}"/>
              </a:ext>
            </a:extLst>
          </p:cNvPr>
          <p:cNvSpPr>
            <a:spLocks noGrp="1"/>
          </p:cNvSpPr>
          <p:nvPr>
            <p:ph type="dt" sz="half" idx="10"/>
          </p:nvPr>
        </p:nvSpPr>
        <p:spPr/>
        <p:txBody>
          <a:bodyPr/>
          <a:lstStyle/>
          <a:p>
            <a:fld id="{895A4FAE-F9C0-49DC-9C5C-C53B3D012D76}" type="datetimeFigureOut">
              <a:rPr kumimoji="1" lang="ja-JP" altLang="en-US" smtClean="0"/>
              <a:t>2025/8/12</a:t>
            </a:fld>
            <a:endParaRPr kumimoji="1" lang="ja-JP" altLang="en-US"/>
          </a:p>
        </p:txBody>
      </p:sp>
      <p:sp>
        <p:nvSpPr>
          <p:cNvPr id="5" name="フッター プレースホルダー 4">
            <a:extLst>
              <a:ext uri="{FF2B5EF4-FFF2-40B4-BE49-F238E27FC236}">
                <a16:creationId xmlns:a16="http://schemas.microsoft.com/office/drawing/2014/main" id="{CD3A337A-D4E2-8FEE-4679-E47C58C2F7B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3A9227C-A13D-A137-1C40-A833BE939E78}"/>
              </a:ext>
            </a:extLst>
          </p:cNvPr>
          <p:cNvSpPr>
            <a:spLocks noGrp="1"/>
          </p:cNvSpPr>
          <p:nvPr>
            <p:ph type="sldNum" sz="quarter" idx="12"/>
          </p:nvPr>
        </p:nvSpPr>
        <p:spPr/>
        <p:txBody>
          <a:body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2725262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3D5ECA3E-976B-B53C-C3A6-9DCE0A1130CA}"/>
              </a:ext>
            </a:extLst>
          </p:cNvPr>
          <p:cNvSpPr/>
          <p:nvPr userDrawn="1"/>
        </p:nvSpPr>
        <p:spPr>
          <a:xfrm>
            <a:off x="-1" y="1081920"/>
            <a:ext cx="12192001" cy="5788236"/>
          </a:xfrm>
          <a:prstGeom prst="rect">
            <a:avLst/>
          </a:prstGeom>
          <a:gradFill>
            <a:gsLst>
              <a:gs pos="0">
                <a:schemeClr val="bg1"/>
              </a:gs>
              <a:gs pos="41000">
                <a:srgbClr val="CEE6B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dirty="0"/>
              <a:t>　</a:t>
            </a:r>
          </a:p>
        </p:txBody>
      </p:sp>
      <p:sp>
        <p:nvSpPr>
          <p:cNvPr id="11" name="Rectangle 3">
            <a:extLst>
              <a:ext uri="{FF2B5EF4-FFF2-40B4-BE49-F238E27FC236}">
                <a16:creationId xmlns:a16="http://schemas.microsoft.com/office/drawing/2014/main" id="{1DDC6751-271F-1255-7102-C8F95096DBE1}"/>
              </a:ext>
            </a:extLst>
          </p:cNvPr>
          <p:cNvSpPr>
            <a:spLocks noChangeArrowheads="1"/>
          </p:cNvSpPr>
          <p:nvPr userDrawn="1"/>
        </p:nvSpPr>
        <p:spPr bwMode="auto">
          <a:xfrm>
            <a:off x="-16" y="752983"/>
            <a:ext cx="12179315" cy="149225"/>
          </a:xfrm>
          <a:prstGeom prst="rect">
            <a:avLst/>
          </a:prstGeom>
          <a:gradFill rotWithShape="0">
            <a:gsLst>
              <a:gs pos="0">
                <a:schemeClr val="bg1">
                  <a:lumMod val="50000"/>
                </a:schemeClr>
              </a:gs>
              <a:gs pos="100000">
                <a:schemeClr val="bg1"/>
              </a:gs>
            </a:gsLst>
            <a:lin ang="5400000" scaled="1"/>
          </a:gradFill>
          <a:ln>
            <a:noFill/>
          </a:ln>
          <a:effectLst/>
        </p:spPr>
        <p:txBody>
          <a:bodyPr wrap="none" anchor="ctr"/>
          <a:lstStyle/>
          <a:p>
            <a:pPr>
              <a:defRPr/>
            </a:pPr>
            <a:endParaRPr lang="ja-JP" altLang="en-US" sz="1800">
              <a:latin typeface="Meiryo UI" panose="020B0604030504040204" pitchFamily="50" charset="-128"/>
              <a:ea typeface="Meiryo UI" panose="020B0604030504040204" pitchFamily="50" charset="-128"/>
            </a:endParaRPr>
          </a:p>
        </p:txBody>
      </p:sp>
      <p:sp>
        <p:nvSpPr>
          <p:cNvPr id="9" name="Rectangle 2">
            <a:extLst>
              <a:ext uri="{FF2B5EF4-FFF2-40B4-BE49-F238E27FC236}">
                <a16:creationId xmlns:a16="http://schemas.microsoft.com/office/drawing/2014/main" id="{7CEF6594-93BF-303D-87D4-A5091E797914}"/>
              </a:ext>
            </a:extLst>
          </p:cNvPr>
          <p:cNvSpPr>
            <a:spLocks noChangeArrowheads="1"/>
          </p:cNvSpPr>
          <p:nvPr userDrawn="1"/>
        </p:nvSpPr>
        <p:spPr bwMode="auto">
          <a:xfrm>
            <a:off x="0" y="-9525"/>
            <a:ext cx="12192002" cy="762508"/>
          </a:xfrm>
          <a:prstGeom prst="rect">
            <a:avLst/>
          </a:prstGeom>
          <a:gradFill flip="none" rotWithShape="1">
            <a:gsLst>
              <a:gs pos="63000">
                <a:schemeClr val="bg1"/>
              </a:gs>
              <a:gs pos="0">
                <a:srgbClr val="FFFFFF"/>
              </a:gs>
              <a:gs pos="100000">
                <a:srgbClr val="CEE6B0"/>
              </a:gs>
            </a:gsLst>
            <a:lin ang="10800000" scaled="1"/>
            <a:tileRect/>
          </a:gradFill>
          <a:ln>
            <a:noFill/>
          </a:ln>
        </p:spPr>
        <p:txBody>
          <a:bodyPr wrap="none" rIns="18000" anchor="ctr"/>
          <a:lstStyle/>
          <a:p>
            <a:pPr algn="ctr">
              <a:spcBef>
                <a:spcPct val="50000"/>
              </a:spcBef>
              <a:defRPr/>
            </a:pPr>
            <a:endParaRPr lang="ja-JP" altLang="ja-JP" sz="1000" b="1">
              <a:solidFill>
                <a:srgbClr val="FFFF99"/>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E8799077-9A60-116F-EE09-DD19A22A2188}"/>
              </a:ext>
            </a:extLst>
          </p:cNvPr>
          <p:cNvSpPr/>
          <p:nvPr userDrawn="1"/>
        </p:nvSpPr>
        <p:spPr>
          <a:xfrm>
            <a:off x="10872061" y="-24251"/>
            <a:ext cx="1319939" cy="6879681"/>
          </a:xfrm>
          <a:prstGeom prst="rect">
            <a:avLst/>
          </a:prstGeom>
          <a:gradFill>
            <a:gsLst>
              <a:gs pos="0">
                <a:srgbClr val="006600"/>
              </a:gs>
              <a:gs pos="50000">
                <a:srgbClr val="006600"/>
              </a:gs>
              <a:gs pos="75000">
                <a:srgbClr val="92D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11F21291-39AB-472D-515B-71241C8D6496}"/>
              </a:ext>
            </a:extLst>
          </p:cNvPr>
          <p:cNvSpPr txBox="1"/>
          <p:nvPr userDrawn="1"/>
        </p:nvSpPr>
        <p:spPr>
          <a:xfrm rot="5400000">
            <a:off x="8605509" y="2085931"/>
            <a:ext cx="5864157" cy="1200339"/>
          </a:xfrm>
          <a:prstGeom prst="rect">
            <a:avLst/>
          </a:prstGeom>
          <a:noFill/>
        </p:spPr>
        <p:txBody>
          <a:bodyPr wrap="square" lIns="91449" tIns="45725" rIns="91449" bIns="45725" rtlCol="0">
            <a:spAutoFit/>
          </a:bodyPr>
          <a:lstStyle/>
          <a:p>
            <a:pPr algn="r"/>
            <a:r>
              <a:rPr lang="en-US" altLang="ja-JP" sz="7200" dirty="0">
                <a:solidFill>
                  <a:schemeClr val="bg1">
                    <a:lumMod val="95000"/>
                  </a:schemeClr>
                </a:solidFill>
                <a:latin typeface="Arial" panose="020B0604020202020204" pitchFamily="34" charset="0"/>
                <a:cs typeface="Arial" panose="020B0604020202020204" pitchFamily="34" charset="0"/>
              </a:rPr>
              <a:t>NARO </a:t>
            </a:r>
            <a:endParaRPr lang="ja-JP" altLang="en-US" sz="7200" dirty="0">
              <a:solidFill>
                <a:schemeClr val="bg1">
                  <a:lumMod val="95000"/>
                </a:schemeClr>
              </a:solidFill>
              <a:latin typeface="Arial" panose="020B0604020202020204" pitchFamily="34" charset="0"/>
              <a:cs typeface="Arial" panose="020B0604020202020204" pitchFamily="34" charset="0"/>
            </a:endParaRPr>
          </a:p>
        </p:txBody>
      </p:sp>
      <p:pic>
        <p:nvPicPr>
          <p:cNvPr id="3" name="図 2" descr="アイコン が含まれている画像&#10;&#10;自動的に生成された説明">
            <a:extLst>
              <a:ext uri="{FF2B5EF4-FFF2-40B4-BE49-F238E27FC236}">
                <a16:creationId xmlns:a16="http://schemas.microsoft.com/office/drawing/2014/main" id="{E55BFD88-F9E9-0EB5-E810-312CDD7AA1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5504" y="108884"/>
            <a:ext cx="2970000" cy="525690"/>
          </a:xfrm>
          <a:prstGeom prst="rect">
            <a:avLst/>
          </a:prstGeom>
        </p:spPr>
      </p:pic>
    </p:spTree>
    <p:extLst>
      <p:ext uri="{BB962C8B-B14F-4D97-AF65-F5344CB8AC3E}">
        <p14:creationId xmlns:p14="http://schemas.microsoft.com/office/powerpoint/2010/main" val="2111599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5EC9865-83AF-6DFB-05D1-0E7AB0CCB7DF}"/>
              </a:ext>
            </a:extLst>
          </p:cNvPr>
          <p:cNvSpPr>
            <a:spLocks noChangeArrowheads="1"/>
          </p:cNvSpPr>
          <p:nvPr userDrawn="1"/>
        </p:nvSpPr>
        <p:spPr bwMode="auto">
          <a:xfrm>
            <a:off x="0" y="-9525"/>
            <a:ext cx="12192002" cy="762508"/>
          </a:xfrm>
          <a:prstGeom prst="rect">
            <a:avLst/>
          </a:prstGeom>
          <a:gradFill flip="none" rotWithShape="1">
            <a:gsLst>
              <a:gs pos="63000">
                <a:schemeClr val="bg1"/>
              </a:gs>
              <a:gs pos="0">
                <a:srgbClr val="FFFFFF"/>
              </a:gs>
              <a:gs pos="100000">
                <a:srgbClr val="CEE6B0"/>
              </a:gs>
            </a:gsLst>
            <a:lin ang="10800000" scaled="1"/>
            <a:tileRect/>
          </a:gradFill>
          <a:ln>
            <a:noFill/>
          </a:ln>
        </p:spPr>
        <p:txBody>
          <a:bodyPr wrap="none" rIns="18000" anchor="ctr"/>
          <a:lstStyle/>
          <a:p>
            <a:pPr algn="ctr">
              <a:spcBef>
                <a:spcPct val="50000"/>
              </a:spcBef>
              <a:defRPr/>
            </a:pPr>
            <a:endParaRPr lang="ja-JP" altLang="ja-JP" sz="1000" b="1">
              <a:solidFill>
                <a:srgbClr val="FFFF99"/>
              </a:solidFill>
              <a:latin typeface="Meiryo UI" panose="020B0604030504040204" pitchFamily="50" charset="-128"/>
              <a:ea typeface="Meiryo UI" panose="020B0604030504040204" pitchFamily="50" charset="-128"/>
            </a:endParaRPr>
          </a:p>
        </p:txBody>
      </p:sp>
      <p:pic>
        <p:nvPicPr>
          <p:cNvPr id="8" name="図 7" descr="挿絵, 食品, 記号 が含まれている画像&#10;&#10;自動的に生成された説明">
            <a:extLst>
              <a:ext uri="{FF2B5EF4-FFF2-40B4-BE49-F238E27FC236}">
                <a16:creationId xmlns:a16="http://schemas.microsoft.com/office/drawing/2014/main" id="{899A1403-803A-EF43-FA54-DC9C828160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1634" y="56215"/>
            <a:ext cx="1868428" cy="621793"/>
          </a:xfrm>
          <a:prstGeom prst="rect">
            <a:avLst/>
          </a:prstGeom>
        </p:spPr>
      </p:pic>
      <p:sp>
        <p:nvSpPr>
          <p:cNvPr id="9" name="Rectangle 3">
            <a:extLst>
              <a:ext uri="{FF2B5EF4-FFF2-40B4-BE49-F238E27FC236}">
                <a16:creationId xmlns:a16="http://schemas.microsoft.com/office/drawing/2014/main" id="{CDB72D3A-0111-AD4E-AFDB-E7128CD81BA4}"/>
              </a:ext>
            </a:extLst>
          </p:cNvPr>
          <p:cNvSpPr>
            <a:spLocks noChangeArrowheads="1"/>
          </p:cNvSpPr>
          <p:nvPr userDrawn="1"/>
        </p:nvSpPr>
        <p:spPr bwMode="auto">
          <a:xfrm>
            <a:off x="-16" y="752983"/>
            <a:ext cx="12179315" cy="149225"/>
          </a:xfrm>
          <a:prstGeom prst="rect">
            <a:avLst/>
          </a:prstGeom>
          <a:gradFill rotWithShape="0">
            <a:gsLst>
              <a:gs pos="0">
                <a:schemeClr val="bg1">
                  <a:lumMod val="50000"/>
                </a:schemeClr>
              </a:gs>
              <a:gs pos="100000">
                <a:schemeClr val="bg1"/>
              </a:gs>
            </a:gsLst>
            <a:lin ang="5400000" scaled="1"/>
          </a:gradFill>
          <a:ln>
            <a:noFill/>
          </a:ln>
          <a:effectLst/>
        </p:spPr>
        <p:txBody>
          <a:bodyPr wrap="none" anchor="ctr"/>
          <a:lstStyle/>
          <a:p>
            <a:pPr>
              <a:defRPr/>
            </a:pPr>
            <a:endParaRPr lang="ja-JP" altLang="en-US" sz="18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20488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pic>
        <p:nvPicPr>
          <p:cNvPr id="7" name="図 6" descr="挿絵, 食品, 記号 が含まれている画像&#10;&#10;自動的に生成された説明">
            <a:extLst>
              <a:ext uri="{FF2B5EF4-FFF2-40B4-BE49-F238E27FC236}">
                <a16:creationId xmlns:a16="http://schemas.microsoft.com/office/drawing/2014/main" id="{494A281D-F43C-33E1-3CA0-BBDFE14FE3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1634" y="56215"/>
            <a:ext cx="1868428" cy="621793"/>
          </a:xfrm>
          <a:prstGeom prst="rect">
            <a:avLst/>
          </a:prstGeom>
        </p:spPr>
      </p:pic>
    </p:spTree>
    <p:extLst>
      <p:ext uri="{BB962C8B-B14F-4D97-AF65-F5344CB8AC3E}">
        <p14:creationId xmlns:p14="http://schemas.microsoft.com/office/powerpoint/2010/main" val="36674403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6C0FD1-E6BA-6D38-0D61-B6976AC20CF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900C9A7-9EE5-BCD8-412B-A708A9A23F5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9C47B18-E000-2A93-9E9D-F77556C231B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B2A8EDC-66E8-5BF7-961D-D864BAFA6B33}"/>
              </a:ext>
            </a:extLst>
          </p:cNvPr>
          <p:cNvSpPr>
            <a:spLocks noGrp="1"/>
          </p:cNvSpPr>
          <p:nvPr>
            <p:ph type="dt" sz="half" idx="10"/>
          </p:nvPr>
        </p:nvSpPr>
        <p:spPr/>
        <p:txBody>
          <a:bodyPr/>
          <a:lstStyle/>
          <a:p>
            <a:fld id="{895A4FAE-F9C0-49DC-9C5C-C53B3D012D76}" type="datetimeFigureOut">
              <a:rPr kumimoji="1" lang="ja-JP" altLang="en-US" smtClean="0"/>
              <a:t>2025/8/12</a:t>
            </a:fld>
            <a:endParaRPr kumimoji="1" lang="ja-JP" altLang="en-US"/>
          </a:p>
        </p:txBody>
      </p:sp>
      <p:sp>
        <p:nvSpPr>
          <p:cNvPr id="6" name="フッター プレースホルダー 5">
            <a:extLst>
              <a:ext uri="{FF2B5EF4-FFF2-40B4-BE49-F238E27FC236}">
                <a16:creationId xmlns:a16="http://schemas.microsoft.com/office/drawing/2014/main" id="{1DC0B3EB-2B9A-9A01-C5F6-722319D339E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9C6F14D-EC58-517E-6393-47E829A7C920}"/>
              </a:ext>
            </a:extLst>
          </p:cNvPr>
          <p:cNvSpPr>
            <a:spLocks noGrp="1"/>
          </p:cNvSpPr>
          <p:nvPr>
            <p:ph type="sldNum" sz="quarter" idx="12"/>
          </p:nvPr>
        </p:nvSpPr>
        <p:spPr/>
        <p:txBody>
          <a:body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3672509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86471E-3C25-36F9-732A-F4C25772C40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514EFC2-9A0C-DEDB-A08A-D6F6971400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9D886F5-98F8-6F5E-C4A8-8558499740A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50761DA-891E-E6CC-49D3-0B740606D8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18F21CF-F240-4070-AA43-6E876D318D0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670C1C3-830B-94FE-E06F-318633E40F53}"/>
              </a:ext>
            </a:extLst>
          </p:cNvPr>
          <p:cNvSpPr>
            <a:spLocks noGrp="1"/>
          </p:cNvSpPr>
          <p:nvPr>
            <p:ph type="dt" sz="half" idx="10"/>
          </p:nvPr>
        </p:nvSpPr>
        <p:spPr/>
        <p:txBody>
          <a:bodyPr/>
          <a:lstStyle/>
          <a:p>
            <a:fld id="{895A4FAE-F9C0-49DC-9C5C-C53B3D012D76}" type="datetimeFigureOut">
              <a:rPr kumimoji="1" lang="ja-JP" altLang="en-US" smtClean="0"/>
              <a:t>2025/8/12</a:t>
            </a:fld>
            <a:endParaRPr kumimoji="1" lang="ja-JP" altLang="en-US"/>
          </a:p>
        </p:txBody>
      </p:sp>
      <p:sp>
        <p:nvSpPr>
          <p:cNvPr id="8" name="フッター プレースホルダー 7">
            <a:extLst>
              <a:ext uri="{FF2B5EF4-FFF2-40B4-BE49-F238E27FC236}">
                <a16:creationId xmlns:a16="http://schemas.microsoft.com/office/drawing/2014/main" id="{72C4F7BB-2470-1140-4C32-C112F514BC2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5E1CF4B-470C-C8A1-64CD-1F29EACAD59C}"/>
              </a:ext>
            </a:extLst>
          </p:cNvPr>
          <p:cNvSpPr>
            <a:spLocks noGrp="1"/>
          </p:cNvSpPr>
          <p:nvPr>
            <p:ph type="sldNum" sz="quarter" idx="12"/>
          </p:nvPr>
        </p:nvSpPr>
        <p:spPr/>
        <p:txBody>
          <a:body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1258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62D9BD1-9FF2-4520-98E2-C00D5186543F}" type="datetimeFigureOut">
              <a:rPr kumimoji="1" lang="ja-JP" altLang="en-US" smtClean="0"/>
              <a:t>2025/8/12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85BFB51-A333-45A3-AE7F-9424EA28BEC3}" type="slidenum">
              <a:rPr kumimoji="1" lang="ja-JP" altLang="en-US" smtClean="0"/>
              <a:t>‹#›</a:t>
            </a:fld>
            <a:endParaRPr kumimoji="1" lang="ja-JP" altLang="en-US"/>
          </a:p>
        </p:txBody>
      </p:sp>
    </p:spTree>
    <p:extLst>
      <p:ext uri="{BB962C8B-B14F-4D97-AF65-F5344CB8AC3E}">
        <p14:creationId xmlns:p14="http://schemas.microsoft.com/office/powerpoint/2010/main" val="3819514415"/>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6A5DA5-FC27-876D-50D3-FC624D07D62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1D92D38-B703-0FFF-4FCF-3D894A5B9917}"/>
              </a:ext>
            </a:extLst>
          </p:cNvPr>
          <p:cNvSpPr>
            <a:spLocks noGrp="1"/>
          </p:cNvSpPr>
          <p:nvPr>
            <p:ph type="dt" sz="half" idx="10"/>
          </p:nvPr>
        </p:nvSpPr>
        <p:spPr/>
        <p:txBody>
          <a:bodyPr/>
          <a:lstStyle/>
          <a:p>
            <a:fld id="{895A4FAE-F9C0-49DC-9C5C-C53B3D012D76}" type="datetimeFigureOut">
              <a:rPr kumimoji="1" lang="ja-JP" altLang="en-US" smtClean="0"/>
              <a:t>2025/8/12</a:t>
            </a:fld>
            <a:endParaRPr kumimoji="1" lang="ja-JP" altLang="en-US"/>
          </a:p>
        </p:txBody>
      </p:sp>
      <p:sp>
        <p:nvSpPr>
          <p:cNvPr id="4" name="フッター プレースホルダー 3">
            <a:extLst>
              <a:ext uri="{FF2B5EF4-FFF2-40B4-BE49-F238E27FC236}">
                <a16:creationId xmlns:a16="http://schemas.microsoft.com/office/drawing/2014/main" id="{5EB53808-377E-BA82-1380-740C95855EA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EBAF510-255C-827C-7338-7EF71DB730ED}"/>
              </a:ext>
            </a:extLst>
          </p:cNvPr>
          <p:cNvSpPr>
            <a:spLocks noGrp="1"/>
          </p:cNvSpPr>
          <p:nvPr>
            <p:ph type="sldNum" sz="quarter" idx="12"/>
          </p:nvPr>
        </p:nvSpPr>
        <p:spPr/>
        <p:txBody>
          <a:body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4060784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9A4C21D-3253-CDDD-8B8E-782180FB2DA8}"/>
              </a:ext>
            </a:extLst>
          </p:cNvPr>
          <p:cNvSpPr>
            <a:spLocks noGrp="1"/>
          </p:cNvSpPr>
          <p:nvPr>
            <p:ph type="dt" sz="half" idx="10"/>
          </p:nvPr>
        </p:nvSpPr>
        <p:spPr/>
        <p:txBody>
          <a:bodyPr/>
          <a:lstStyle/>
          <a:p>
            <a:fld id="{895A4FAE-F9C0-49DC-9C5C-C53B3D012D76}" type="datetimeFigureOut">
              <a:rPr kumimoji="1" lang="ja-JP" altLang="en-US" smtClean="0"/>
              <a:t>2025/8/12</a:t>
            </a:fld>
            <a:endParaRPr kumimoji="1" lang="ja-JP" altLang="en-US"/>
          </a:p>
        </p:txBody>
      </p:sp>
      <p:sp>
        <p:nvSpPr>
          <p:cNvPr id="3" name="フッター プレースホルダー 2">
            <a:extLst>
              <a:ext uri="{FF2B5EF4-FFF2-40B4-BE49-F238E27FC236}">
                <a16:creationId xmlns:a16="http://schemas.microsoft.com/office/drawing/2014/main" id="{07B559B1-4B79-D128-FC6C-B965B79CFEB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2CB18D-64B7-7A3A-ECCA-7FB338818006}"/>
              </a:ext>
            </a:extLst>
          </p:cNvPr>
          <p:cNvSpPr>
            <a:spLocks noGrp="1"/>
          </p:cNvSpPr>
          <p:nvPr>
            <p:ph type="sldNum" sz="quarter" idx="12"/>
          </p:nvPr>
        </p:nvSpPr>
        <p:spPr/>
        <p:txBody>
          <a:body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2060194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3EAE04-3E5F-6CDE-4CE1-EFB6C87ECAD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1F7736E-F6EB-1A4A-93FB-9153D5593D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49D3918-2C3B-08B9-1497-B33EF53D5C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A64170A-9B39-4BED-39A8-1DF0859133C7}"/>
              </a:ext>
            </a:extLst>
          </p:cNvPr>
          <p:cNvSpPr>
            <a:spLocks noGrp="1"/>
          </p:cNvSpPr>
          <p:nvPr>
            <p:ph type="dt" sz="half" idx="10"/>
          </p:nvPr>
        </p:nvSpPr>
        <p:spPr/>
        <p:txBody>
          <a:bodyPr/>
          <a:lstStyle/>
          <a:p>
            <a:fld id="{895A4FAE-F9C0-49DC-9C5C-C53B3D012D76}" type="datetimeFigureOut">
              <a:rPr kumimoji="1" lang="ja-JP" altLang="en-US" smtClean="0"/>
              <a:t>2025/8/12</a:t>
            </a:fld>
            <a:endParaRPr kumimoji="1" lang="ja-JP" altLang="en-US"/>
          </a:p>
        </p:txBody>
      </p:sp>
      <p:sp>
        <p:nvSpPr>
          <p:cNvPr id="6" name="フッター プレースホルダー 5">
            <a:extLst>
              <a:ext uri="{FF2B5EF4-FFF2-40B4-BE49-F238E27FC236}">
                <a16:creationId xmlns:a16="http://schemas.microsoft.com/office/drawing/2014/main" id="{403D0988-83CA-5EBF-1E1F-DC225DC7327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879A0E8-045E-6498-0F7A-7BD0F4CA2C1C}"/>
              </a:ext>
            </a:extLst>
          </p:cNvPr>
          <p:cNvSpPr>
            <a:spLocks noGrp="1"/>
          </p:cNvSpPr>
          <p:nvPr>
            <p:ph type="sldNum" sz="quarter" idx="12"/>
          </p:nvPr>
        </p:nvSpPr>
        <p:spPr/>
        <p:txBody>
          <a:body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3320843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559F58-6465-50EB-7744-E049F6AFE6F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0B79B93-953F-3D01-D91F-23D9B0345B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42D10F8-EDEF-E274-5EF3-A5D7DC4DB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DF0A44C-A9FC-E1B3-C720-A38218461AEC}"/>
              </a:ext>
            </a:extLst>
          </p:cNvPr>
          <p:cNvSpPr>
            <a:spLocks noGrp="1"/>
          </p:cNvSpPr>
          <p:nvPr>
            <p:ph type="dt" sz="half" idx="10"/>
          </p:nvPr>
        </p:nvSpPr>
        <p:spPr/>
        <p:txBody>
          <a:bodyPr/>
          <a:lstStyle/>
          <a:p>
            <a:fld id="{895A4FAE-F9C0-49DC-9C5C-C53B3D012D76}" type="datetimeFigureOut">
              <a:rPr kumimoji="1" lang="ja-JP" altLang="en-US" smtClean="0"/>
              <a:t>2025/8/12</a:t>
            </a:fld>
            <a:endParaRPr kumimoji="1" lang="ja-JP" altLang="en-US"/>
          </a:p>
        </p:txBody>
      </p:sp>
      <p:sp>
        <p:nvSpPr>
          <p:cNvPr id="6" name="フッター プレースホルダー 5">
            <a:extLst>
              <a:ext uri="{FF2B5EF4-FFF2-40B4-BE49-F238E27FC236}">
                <a16:creationId xmlns:a16="http://schemas.microsoft.com/office/drawing/2014/main" id="{E528FF55-4C9F-C307-BA94-B4C0B28BABF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CE1973F-FA89-9061-DC32-BD2192693BE6}"/>
              </a:ext>
            </a:extLst>
          </p:cNvPr>
          <p:cNvSpPr>
            <a:spLocks noGrp="1"/>
          </p:cNvSpPr>
          <p:nvPr>
            <p:ph type="sldNum" sz="quarter" idx="12"/>
          </p:nvPr>
        </p:nvSpPr>
        <p:spPr/>
        <p:txBody>
          <a:body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674077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A61772-29F2-53F4-EDD4-62FADBE18E9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5036691-3B3A-8B94-4241-315E7065951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9F3E6DA-DF89-A9FB-E554-7401FD5C79AB}"/>
              </a:ext>
            </a:extLst>
          </p:cNvPr>
          <p:cNvSpPr>
            <a:spLocks noGrp="1"/>
          </p:cNvSpPr>
          <p:nvPr>
            <p:ph type="dt" sz="half" idx="10"/>
          </p:nvPr>
        </p:nvSpPr>
        <p:spPr/>
        <p:txBody>
          <a:bodyPr/>
          <a:lstStyle/>
          <a:p>
            <a:fld id="{895A4FAE-F9C0-49DC-9C5C-C53B3D012D76}" type="datetimeFigureOut">
              <a:rPr kumimoji="1" lang="ja-JP" altLang="en-US" smtClean="0"/>
              <a:t>2025/8/12</a:t>
            </a:fld>
            <a:endParaRPr kumimoji="1" lang="ja-JP" altLang="en-US"/>
          </a:p>
        </p:txBody>
      </p:sp>
      <p:sp>
        <p:nvSpPr>
          <p:cNvPr id="5" name="フッター プレースホルダー 4">
            <a:extLst>
              <a:ext uri="{FF2B5EF4-FFF2-40B4-BE49-F238E27FC236}">
                <a16:creationId xmlns:a16="http://schemas.microsoft.com/office/drawing/2014/main" id="{C637CDA2-F404-BA01-F682-4F37673B9CC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918B729-4F3D-55D4-8BC2-A4D2D7A865E7}"/>
              </a:ext>
            </a:extLst>
          </p:cNvPr>
          <p:cNvSpPr>
            <a:spLocks noGrp="1"/>
          </p:cNvSpPr>
          <p:nvPr>
            <p:ph type="sldNum" sz="quarter" idx="12"/>
          </p:nvPr>
        </p:nvSpPr>
        <p:spPr/>
        <p:txBody>
          <a:body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33523054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CBA5C0A-5B0B-0B40-5E08-EE2C3B8F4EA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8249CD8-3DC5-C850-D55E-37F9A37F2F0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FBDFA71-5575-E87A-3C0B-A4286A61CBCB}"/>
              </a:ext>
            </a:extLst>
          </p:cNvPr>
          <p:cNvSpPr>
            <a:spLocks noGrp="1"/>
          </p:cNvSpPr>
          <p:nvPr>
            <p:ph type="dt" sz="half" idx="10"/>
          </p:nvPr>
        </p:nvSpPr>
        <p:spPr/>
        <p:txBody>
          <a:bodyPr/>
          <a:lstStyle/>
          <a:p>
            <a:fld id="{895A4FAE-F9C0-49DC-9C5C-C53B3D012D76}" type="datetimeFigureOut">
              <a:rPr kumimoji="1" lang="ja-JP" altLang="en-US" smtClean="0"/>
              <a:t>2025/8/12</a:t>
            </a:fld>
            <a:endParaRPr kumimoji="1" lang="ja-JP" altLang="en-US"/>
          </a:p>
        </p:txBody>
      </p:sp>
      <p:sp>
        <p:nvSpPr>
          <p:cNvPr id="5" name="フッター プレースホルダー 4">
            <a:extLst>
              <a:ext uri="{FF2B5EF4-FFF2-40B4-BE49-F238E27FC236}">
                <a16:creationId xmlns:a16="http://schemas.microsoft.com/office/drawing/2014/main" id="{CD3A337A-D4E2-8FEE-4679-E47C58C2F7B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3A9227C-A13D-A137-1C40-A833BE939E78}"/>
              </a:ext>
            </a:extLst>
          </p:cNvPr>
          <p:cNvSpPr>
            <a:spLocks noGrp="1"/>
          </p:cNvSpPr>
          <p:nvPr>
            <p:ph type="sldNum" sz="quarter" idx="12"/>
          </p:nvPr>
        </p:nvSpPr>
        <p:spPr/>
        <p:txBody>
          <a:body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3422197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62D9BD1-9FF2-4520-98E2-C00D5186543F}" type="datetimeFigureOut">
              <a:rPr kumimoji="1" lang="ja-JP" altLang="en-US" smtClean="0"/>
              <a:t>2025/8/12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85BFB51-A333-45A3-AE7F-9424EA28BEC3}" type="slidenum">
              <a:rPr kumimoji="1" lang="ja-JP" altLang="en-US" smtClean="0"/>
              <a:t>‹#›</a:t>
            </a:fld>
            <a:endParaRPr kumimoji="1" lang="ja-JP" altLang="en-US"/>
          </a:p>
        </p:txBody>
      </p:sp>
    </p:spTree>
    <p:extLst>
      <p:ext uri="{BB962C8B-B14F-4D97-AF65-F5344CB8AC3E}">
        <p14:creationId xmlns:p14="http://schemas.microsoft.com/office/powerpoint/2010/main" val="390632599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D9BD1-9FF2-4520-98E2-C00D5186543F}" type="datetimeFigureOut">
              <a:rPr kumimoji="1" lang="ja-JP" altLang="en-US" smtClean="0"/>
              <a:t>2025/8/12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85BFB51-A333-45A3-AE7F-9424EA28BEC3}" type="slidenum">
              <a:rPr kumimoji="1" lang="ja-JP" altLang="en-US" smtClean="0"/>
              <a:t>‹#›</a:t>
            </a:fld>
            <a:endParaRPr kumimoji="1" lang="ja-JP" altLang="en-US"/>
          </a:p>
        </p:txBody>
      </p:sp>
    </p:spTree>
    <p:extLst>
      <p:ext uri="{BB962C8B-B14F-4D97-AF65-F5344CB8AC3E}">
        <p14:creationId xmlns:p14="http://schemas.microsoft.com/office/powerpoint/2010/main" val="1410357463"/>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2D9BD1-9FF2-4520-98E2-C00D5186543F}" type="datetimeFigureOut">
              <a:rPr kumimoji="1" lang="ja-JP" altLang="en-US" smtClean="0"/>
              <a:t>2025/8/12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85BFB51-A333-45A3-AE7F-9424EA28BEC3}" type="slidenum">
              <a:rPr kumimoji="1" lang="ja-JP" altLang="en-US" smtClean="0"/>
              <a:t>‹#›</a:t>
            </a:fld>
            <a:endParaRPr kumimoji="1" lang="ja-JP" altLang="en-US"/>
          </a:p>
        </p:txBody>
      </p:sp>
    </p:spTree>
    <p:extLst>
      <p:ext uri="{BB962C8B-B14F-4D97-AF65-F5344CB8AC3E}">
        <p14:creationId xmlns:p14="http://schemas.microsoft.com/office/powerpoint/2010/main" val="107462910"/>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2D9BD1-9FF2-4520-98E2-C00D5186543F}" type="datetimeFigureOut">
              <a:rPr kumimoji="1" lang="ja-JP" altLang="en-US" smtClean="0"/>
              <a:t>2025/8/12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85BFB51-A333-45A3-AE7F-9424EA28BEC3}" type="slidenum">
              <a:rPr kumimoji="1" lang="ja-JP" altLang="en-US" smtClean="0"/>
              <a:t>‹#›</a:t>
            </a:fld>
            <a:endParaRPr kumimoji="1" lang="ja-JP" altLang="en-US"/>
          </a:p>
        </p:txBody>
      </p:sp>
    </p:spTree>
    <p:extLst>
      <p:ext uri="{BB962C8B-B14F-4D97-AF65-F5344CB8AC3E}">
        <p14:creationId xmlns:p14="http://schemas.microsoft.com/office/powerpoint/2010/main" val="1613101629"/>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3.emf"/><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2D9BD1-9FF2-4520-98E2-C00D5186543F}" type="datetimeFigureOut">
              <a:rPr kumimoji="1" lang="ja-JP" altLang="en-US" smtClean="0"/>
              <a:t>2025/8/12</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BFB51-A333-45A3-AE7F-9424EA28BEC3}" type="slidenum">
              <a:rPr kumimoji="1" lang="ja-JP" altLang="en-US" smtClean="0"/>
              <a:t>‹#›</a:t>
            </a:fld>
            <a:endParaRPr kumimoji="1" lang="ja-JP" altLang="en-US"/>
          </a:p>
        </p:txBody>
      </p:sp>
    </p:spTree>
    <p:extLst>
      <p:ext uri="{BB962C8B-B14F-4D97-AF65-F5344CB8AC3E}">
        <p14:creationId xmlns:p14="http://schemas.microsoft.com/office/powerpoint/2010/main" val="353632238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68" r:id="rId14"/>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6F6F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977B9A-C566-C74A-AAE2-943473E21063}"/>
              </a:ext>
            </a:extLst>
          </p:cNvPr>
          <p:cNvSpPr/>
          <p:nvPr userDrawn="1"/>
        </p:nvSpPr>
        <p:spPr>
          <a:xfrm>
            <a:off x="0" y="1"/>
            <a:ext cx="12192000" cy="745065"/>
          </a:xfrm>
          <a:prstGeom prst="rect">
            <a:avLst/>
          </a:pr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8495" y="776465"/>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8495" y="2137323"/>
            <a:ext cx="11358032" cy="4205604"/>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67B8E646-1911-BE4C-9E28-BB5C83954535}"/>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877377" y="2906"/>
            <a:ext cx="3867543" cy="698177"/>
          </a:xfrm>
          <a:prstGeom prst="rect">
            <a:avLst/>
          </a:prstGeom>
          <a:effectLst/>
        </p:spPr>
      </p:pic>
      <p:pic>
        <p:nvPicPr>
          <p:cNvPr id="7" name="Grafik 6">
            <a:extLst>
              <a:ext uri="{FF2B5EF4-FFF2-40B4-BE49-F238E27FC236}">
                <a16:creationId xmlns:a16="http://schemas.microsoft.com/office/drawing/2014/main" id="{7A45C4C5-1592-284C-BA92-FB20E1D60659}"/>
              </a:ext>
            </a:extLst>
          </p:cNvPr>
          <p:cNvPicPr>
            <a:picLocks noChangeAspect="1"/>
          </p:cNvPicPr>
          <p:nvPr userDrawn="1"/>
        </p:nvPicPr>
        <p:blipFill>
          <a:blip r:embed="rId22" cstate="email">
            <a:extLst>
              <a:ext uri="{28A0092B-C50C-407E-A947-70E740481C1C}">
                <a14:useLocalDpi xmlns:a14="http://schemas.microsoft.com/office/drawing/2010/main"/>
              </a:ext>
            </a:extLst>
          </a:blip>
          <a:srcRect/>
          <a:stretch/>
        </p:blipFill>
        <p:spPr>
          <a:xfrm>
            <a:off x="9940845" y="-4234"/>
            <a:ext cx="2248908" cy="749300"/>
          </a:xfrm>
          <a:prstGeom prst="rect">
            <a:avLst/>
          </a:prstGeom>
        </p:spPr>
      </p:pic>
      <p:sp>
        <p:nvSpPr>
          <p:cNvPr id="16" name="Freeform 15">
            <a:extLst>
              <a:ext uri="{FF2B5EF4-FFF2-40B4-BE49-F238E27FC236}">
                <a16:creationId xmlns:a16="http://schemas.microsoft.com/office/drawing/2014/main" id="{1394E7F0-A394-BF4F-A3BA-249726544DFF}"/>
              </a:ext>
            </a:extLst>
          </p:cNvPr>
          <p:cNvSpPr/>
          <p:nvPr userDrawn="1"/>
        </p:nvSpPr>
        <p:spPr>
          <a:xfrm flipH="1">
            <a:off x="9646996" y="0"/>
            <a:ext cx="1234661" cy="741877"/>
          </a:xfrm>
          <a:custGeom>
            <a:avLst/>
            <a:gdLst>
              <a:gd name="connsiteX0" fmla="*/ 369588 w 925996"/>
              <a:gd name="connsiteY0" fmla="*/ 0 h 556408"/>
              <a:gd name="connsiteX1" fmla="*/ 0 w 925996"/>
              <a:gd name="connsiteY1" fmla="*/ 0 h 556408"/>
              <a:gd name="connsiteX2" fmla="*/ 556408 w 925996"/>
              <a:gd name="connsiteY2" fmla="*/ 556408 h 556408"/>
              <a:gd name="connsiteX3" fmla="*/ 925996 w 925996"/>
              <a:gd name="connsiteY3" fmla="*/ 556408 h 556408"/>
            </a:gdLst>
            <a:ahLst/>
            <a:cxnLst>
              <a:cxn ang="0">
                <a:pos x="connsiteX0" y="connsiteY0"/>
              </a:cxn>
              <a:cxn ang="0">
                <a:pos x="connsiteX1" y="connsiteY1"/>
              </a:cxn>
              <a:cxn ang="0">
                <a:pos x="connsiteX2" y="connsiteY2"/>
              </a:cxn>
              <a:cxn ang="0">
                <a:pos x="connsiteX3" y="connsiteY3"/>
              </a:cxn>
            </a:cxnLst>
            <a:rect l="l" t="t" r="r" b="b"/>
            <a:pathLst>
              <a:path w="925996" h="556408">
                <a:moveTo>
                  <a:pt x="369588" y="0"/>
                </a:moveTo>
                <a:lnTo>
                  <a:pt x="0" y="0"/>
                </a:lnTo>
                <a:lnTo>
                  <a:pt x="556408" y="556408"/>
                </a:lnTo>
                <a:lnTo>
                  <a:pt x="925996" y="556408"/>
                </a:lnTo>
                <a:close/>
              </a:path>
            </a:pathLst>
          </a:custGeom>
          <a:solidFill>
            <a:srgbClr val="5492CD">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0" name="Text Placeholder 6">
            <a:extLst>
              <a:ext uri="{FF2B5EF4-FFF2-40B4-BE49-F238E27FC236}">
                <a16:creationId xmlns:a16="http://schemas.microsoft.com/office/drawing/2014/main" id="{1E1D4032-B233-4B42-9A19-EDFBB797A365}"/>
              </a:ext>
            </a:extLst>
          </p:cNvPr>
          <p:cNvSpPr txBox="1">
            <a:spLocks/>
          </p:cNvSpPr>
          <p:nvPr userDrawn="1"/>
        </p:nvSpPr>
        <p:spPr>
          <a:xfrm>
            <a:off x="345018" y="129755"/>
            <a:ext cx="4035837" cy="415620"/>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1300" b="1" kern="1200" baseline="0">
                <a:solidFill>
                  <a:schemeClr val="bg1"/>
                </a:solidFill>
                <a:latin typeface="Arial" panose="020B0604020202020204" pitchFamily="34" charset="0"/>
                <a:ea typeface="+mn-ea"/>
                <a:cs typeface="Arial" panose="020B0604020202020204" pitchFamily="34" charset="0"/>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r>
              <a:rPr lang="en-US" sz="1867" dirty="0"/>
              <a:t>SIXTH ASSESSMENT REPORT</a:t>
            </a:r>
          </a:p>
        </p:txBody>
      </p:sp>
      <p:sp>
        <p:nvSpPr>
          <p:cNvPr id="11" name="Text Placeholder 6">
            <a:extLst>
              <a:ext uri="{FF2B5EF4-FFF2-40B4-BE49-F238E27FC236}">
                <a16:creationId xmlns:a16="http://schemas.microsoft.com/office/drawing/2014/main" id="{5F692A97-0D7B-EA43-830A-3D8E7745CBB7}"/>
              </a:ext>
            </a:extLst>
          </p:cNvPr>
          <p:cNvSpPr txBox="1">
            <a:spLocks/>
          </p:cNvSpPr>
          <p:nvPr userDrawn="1"/>
        </p:nvSpPr>
        <p:spPr>
          <a:xfrm>
            <a:off x="345018" y="370927"/>
            <a:ext cx="4035837" cy="415620"/>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900" b="0" kern="1200" baseline="0">
                <a:solidFill>
                  <a:schemeClr val="bg1"/>
                </a:solidFill>
                <a:latin typeface="Arial Narrow"/>
                <a:ea typeface="+mn-ea"/>
                <a:cs typeface="Arial Narrow"/>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r>
              <a:rPr lang="en-US" sz="1333" dirty="0"/>
              <a:t>Working Group II – Impacts, Adaptation and Vulnerability</a:t>
            </a:r>
          </a:p>
        </p:txBody>
      </p:sp>
    </p:spTree>
    <p:extLst>
      <p:ext uri="{BB962C8B-B14F-4D97-AF65-F5344CB8AC3E}">
        <p14:creationId xmlns:p14="http://schemas.microsoft.com/office/powerpoint/2010/main" val="346916783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Lst>
  <p:hf hdr="0" ftr="0" dt="0"/>
  <p:txStyles>
    <p:titleStyle>
      <a:lvl1pPr algn="l" defTabSz="342830" rtl="0" eaLnBrk="1" latinLnBrk="0" hangingPunct="1">
        <a:lnSpc>
          <a:spcPts val="2251"/>
        </a:lnSpc>
        <a:spcBef>
          <a:spcPct val="0"/>
        </a:spcBef>
        <a:buNone/>
        <a:defRPr sz="3200" b="1" kern="1200" baseline="0">
          <a:solidFill>
            <a:srgbClr val="003466"/>
          </a:solidFill>
          <a:latin typeface="Arial" panose="020B0604020202020204" pitchFamily="34" charset="0"/>
          <a:ea typeface="+mj-ea"/>
          <a:cs typeface="Arial" panose="020B0604020202020204" pitchFamily="34" charset="0"/>
        </a:defRPr>
      </a:lvl1pPr>
    </p:titleStyle>
    <p:bodyStyle>
      <a:lvl1pPr marL="257122" indent="-257122"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1pPr>
      <a:lvl2pPr marL="557097" indent="-214269"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2pPr>
      <a:lvl3pPr marL="857075" indent="-171416"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3pPr>
      <a:lvl4pPr marL="1199903" indent="-171416"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4pPr>
      <a:lvl5pPr marL="1542732" indent="-171416"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5pPr>
      <a:lvl6pPr marL="1885562" indent="-171416" algn="l" defTabSz="342830" rtl="0" eaLnBrk="1" latinLnBrk="0" hangingPunct="1">
        <a:spcBef>
          <a:spcPct val="20000"/>
        </a:spcBef>
        <a:buFont typeface="Arial"/>
        <a:buChar char="•"/>
        <a:defRPr sz="1500" kern="1200">
          <a:solidFill>
            <a:schemeClr val="tx1"/>
          </a:solidFill>
          <a:latin typeface="+mn-lt"/>
          <a:ea typeface="+mn-ea"/>
          <a:cs typeface="+mn-cs"/>
        </a:defRPr>
      </a:lvl6pPr>
      <a:lvl7pPr marL="2228391" indent="-171416" algn="l" defTabSz="342830" rtl="0" eaLnBrk="1" latinLnBrk="0" hangingPunct="1">
        <a:spcBef>
          <a:spcPct val="20000"/>
        </a:spcBef>
        <a:buFont typeface="Arial"/>
        <a:buChar char="•"/>
        <a:defRPr sz="1500" kern="1200">
          <a:solidFill>
            <a:schemeClr val="tx1"/>
          </a:solidFill>
          <a:latin typeface="+mn-lt"/>
          <a:ea typeface="+mn-ea"/>
          <a:cs typeface="+mn-cs"/>
        </a:defRPr>
      </a:lvl7pPr>
      <a:lvl8pPr marL="2571221" indent="-171416" algn="l" defTabSz="342830" rtl="0" eaLnBrk="1" latinLnBrk="0" hangingPunct="1">
        <a:spcBef>
          <a:spcPct val="20000"/>
        </a:spcBef>
        <a:buFont typeface="Arial"/>
        <a:buChar char="•"/>
        <a:defRPr sz="1500" kern="1200">
          <a:solidFill>
            <a:schemeClr val="tx1"/>
          </a:solidFill>
          <a:latin typeface="+mn-lt"/>
          <a:ea typeface="+mn-ea"/>
          <a:cs typeface="+mn-cs"/>
        </a:defRPr>
      </a:lvl8pPr>
      <a:lvl9pPr marL="2914050" indent="-171416" algn="l" defTabSz="34283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30" rtl="0" eaLnBrk="1" latinLnBrk="0" hangingPunct="1">
        <a:defRPr sz="1351" kern="1200">
          <a:solidFill>
            <a:schemeClr val="tx1"/>
          </a:solidFill>
          <a:latin typeface="+mn-lt"/>
          <a:ea typeface="+mn-ea"/>
          <a:cs typeface="+mn-cs"/>
        </a:defRPr>
      </a:lvl1pPr>
      <a:lvl2pPr marL="342830" algn="l" defTabSz="342830" rtl="0" eaLnBrk="1" latinLnBrk="0" hangingPunct="1">
        <a:defRPr sz="1351" kern="1200">
          <a:solidFill>
            <a:schemeClr val="tx1"/>
          </a:solidFill>
          <a:latin typeface="+mn-lt"/>
          <a:ea typeface="+mn-ea"/>
          <a:cs typeface="+mn-cs"/>
        </a:defRPr>
      </a:lvl2pPr>
      <a:lvl3pPr marL="685662" algn="l" defTabSz="342830" rtl="0" eaLnBrk="1" latinLnBrk="0" hangingPunct="1">
        <a:defRPr sz="1351" kern="1200">
          <a:solidFill>
            <a:schemeClr val="tx1"/>
          </a:solidFill>
          <a:latin typeface="+mn-lt"/>
          <a:ea typeface="+mn-ea"/>
          <a:cs typeface="+mn-cs"/>
        </a:defRPr>
      </a:lvl3pPr>
      <a:lvl4pPr marL="1028489" algn="l" defTabSz="342830" rtl="0" eaLnBrk="1" latinLnBrk="0" hangingPunct="1">
        <a:defRPr sz="1351" kern="1200">
          <a:solidFill>
            <a:schemeClr val="tx1"/>
          </a:solidFill>
          <a:latin typeface="+mn-lt"/>
          <a:ea typeface="+mn-ea"/>
          <a:cs typeface="+mn-cs"/>
        </a:defRPr>
      </a:lvl4pPr>
      <a:lvl5pPr marL="1371318" algn="l" defTabSz="342830" rtl="0" eaLnBrk="1" latinLnBrk="0" hangingPunct="1">
        <a:defRPr sz="1351" kern="1200">
          <a:solidFill>
            <a:schemeClr val="tx1"/>
          </a:solidFill>
          <a:latin typeface="+mn-lt"/>
          <a:ea typeface="+mn-ea"/>
          <a:cs typeface="+mn-cs"/>
        </a:defRPr>
      </a:lvl5pPr>
      <a:lvl6pPr marL="1714146" algn="l" defTabSz="342830" rtl="0" eaLnBrk="1" latinLnBrk="0" hangingPunct="1">
        <a:defRPr sz="1351" kern="1200">
          <a:solidFill>
            <a:schemeClr val="tx1"/>
          </a:solidFill>
          <a:latin typeface="+mn-lt"/>
          <a:ea typeface="+mn-ea"/>
          <a:cs typeface="+mn-cs"/>
        </a:defRPr>
      </a:lvl6pPr>
      <a:lvl7pPr marL="2056975" algn="l" defTabSz="342830" rtl="0" eaLnBrk="1" latinLnBrk="0" hangingPunct="1">
        <a:defRPr sz="1351" kern="1200">
          <a:solidFill>
            <a:schemeClr val="tx1"/>
          </a:solidFill>
          <a:latin typeface="+mn-lt"/>
          <a:ea typeface="+mn-ea"/>
          <a:cs typeface="+mn-cs"/>
        </a:defRPr>
      </a:lvl7pPr>
      <a:lvl8pPr marL="2399805" algn="l" defTabSz="342830" rtl="0" eaLnBrk="1" latinLnBrk="0" hangingPunct="1">
        <a:defRPr sz="1351" kern="1200">
          <a:solidFill>
            <a:schemeClr val="tx1"/>
          </a:solidFill>
          <a:latin typeface="+mn-lt"/>
          <a:ea typeface="+mn-ea"/>
          <a:cs typeface="+mn-cs"/>
        </a:defRPr>
      </a:lvl8pPr>
      <a:lvl9pPr marL="2742634" algn="l" defTabSz="342830"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2">
          <p15:clr>
            <a:srgbClr val="F26B43"/>
          </p15:clr>
        </p15:guide>
        <p15:guide id="4" pos="5568">
          <p15:clr>
            <a:srgbClr val="F26B43"/>
          </p15:clr>
        </p15:guide>
        <p15:guide id="5" orient="horz" pos="468">
          <p15:clr>
            <a:srgbClr val="F26B43"/>
          </p15:clr>
        </p15:guide>
        <p15:guide id="7" orient="horz" pos="756">
          <p15:clr>
            <a:srgbClr val="F26B43"/>
          </p15:clr>
        </p15:guide>
        <p15:guide id="8" orient="horz" pos="3078">
          <p15:clr>
            <a:srgbClr val="F26B43"/>
          </p15:clr>
        </p15:guide>
        <p15:guide id="9" orient="horz" pos="636">
          <p15:clr>
            <a:srgbClr val="F26B43"/>
          </p15:clr>
        </p15:guide>
        <p15:guide id="10" orient="horz" pos="3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C4CFEAF-F483-C87C-C6F0-C4C5186944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E17A140-E209-300C-42C5-F983A0AF62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627C382-ACA0-DAF4-F79A-D875EF8D8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5A4FAE-F9C0-49DC-9C5C-C53B3D012D76}" type="datetimeFigureOut">
              <a:rPr kumimoji="1" lang="ja-JP" altLang="en-US" smtClean="0"/>
              <a:t>2025/8/12</a:t>
            </a:fld>
            <a:endParaRPr kumimoji="1" lang="ja-JP" altLang="en-US"/>
          </a:p>
        </p:txBody>
      </p:sp>
      <p:sp>
        <p:nvSpPr>
          <p:cNvPr id="5" name="フッター プレースホルダー 4">
            <a:extLst>
              <a:ext uri="{FF2B5EF4-FFF2-40B4-BE49-F238E27FC236}">
                <a16:creationId xmlns:a16="http://schemas.microsoft.com/office/drawing/2014/main" id="{C8FA2B2C-62A7-B270-68E3-B45267147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EBB2781-2F58-CB88-8D6B-F10BD64415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215445413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C4CFEAF-F483-C87C-C6F0-C4C5186944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E17A140-E209-300C-42C5-F983A0AF62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627C382-ACA0-DAF4-F79A-D875EF8D8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5A4FAE-F9C0-49DC-9C5C-C53B3D012D76}" type="datetimeFigureOut">
              <a:rPr kumimoji="1" lang="ja-JP" altLang="en-US" smtClean="0"/>
              <a:t>2025/8/12</a:t>
            </a:fld>
            <a:endParaRPr kumimoji="1" lang="ja-JP" altLang="en-US"/>
          </a:p>
        </p:txBody>
      </p:sp>
      <p:sp>
        <p:nvSpPr>
          <p:cNvPr id="5" name="フッター プレースホルダー 4">
            <a:extLst>
              <a:ext uri="{FF2B5EF4-FFF2-40B4-BE49-F238E27FC236}">
                <a16:creationId xmlns:a16="http://schemas.microsoft.com/office/drawing/2014/main" id="{C8FA2B2C-62A7-B270-68E3-B45267147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EBB2781-2F58-CB88-8D6B-F10BD64415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0A72F-95F0-4D6C-B711-1DE6A13FFDC9}" type="slidenum">
              <a:rPr kumimoji="1" lang="ja-JP" altLang="en-US" smtClean="0"/>
              <a:t>‹#›</a:t>
            </a:fld>
            <a:endParaRPr kumimoji="1" lang="ja-JP" altLang="en-US"/>
          </a:p>
        </p:txBody>
      </p:sp>
    </p:spTree>
    <p:extLst>
      <p:ext uri="{BB962C8B-B14F-4D97-AF65-F5344CB8AC3E}">
        <p14:creationId xmlns:p14="http://schemas.microsoft.com/office/powerpoint/2010/main" val="67498662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5.xml"/><Relationship Id="rId5" Type="http://schemas.openxmlformats.org/officeDocument/2006/relationships/image" Target="../media/image79.png"/><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46.xml"/><Relationship Id="rId5" Type="http://schemas.openxmlformats.org/officeDocument/2006/relationships/image" Target="../media/image85.pn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64.png"/></Relationships>
</file>

<file path=ppt/slides/_rels/slide2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3.xml"/><Relationship Id="rId5" Type="http://schemas.openxmlformats.org/officeDocument/2006/relationships/image" Target="../media/image109.png"/><Relationship Id="rId4" Type="http://schemas.openxmlformats.org/officeDocument/2006/relationships/image" Target="../media/image108.pn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e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3.xml"/><Relationship Id="rId5" Type="http://schemas.openxmlformats.org/officeDocument/2006/relationships/image" Target="../media/image116.png"/><Relationship Id="rId4" Type="http://schemas.openxmlformats.org/officeDocument/2006/relationships/image" Target="../media/image115.png"/></Relationships>
</file>

<file path=ppt/slides/_rels/slide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3.xml"/><Relationship Id="rId4" Type="http://schemas.openxmlformats.org/officeDocument/2006/relationships/image" Target="../media/image121.png"/></Relationships>
</file>

<file path=ppt/slides/_rels/slide3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3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38.xml.rels>&#65279;<?xml version="1.0" encoding="UTF-8" standalone="yes"?><Relationships xmlns="http://schemas.openxmlformats.org/package/2006/relationships"><Relationship Id="rId3" Type="http://schemas.openxmlformats.org/officeDocument/2006/relationships/image" Target="../media/image131.png" /><Relationship Id="rId2" Type="http://schemas.openxmlformats.org/officeDocument/2006/relationships/notesSlide" Target="../notesSlides/notesSlide4.xml" /><Relationship Id="rId1" Type="http://schemas.openxmlformats.org/officeDocument/2006/relationships/slideLayout" Target="../slideLayouts/slideLayout33.xml" /><Relationship Id="rId4" Type="http://schemas.openxmlformats.org/officeDocument/2006/relationships/image" Target="../media/image132.png" /></Relationships>
</file>

<file path=ppt/slides/_rels/slide3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135.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5.xml"/><Relationship Id="rId5" Type="http://schemas.openxmlformats.org/officeDocument/2006/relationships/image" Target="../media/image75.png"/><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60C278C-9F2E-4325-BE1B-3BA3A5C9E692}"/>
              </a:ext>
            </a:extLst>
          </p:cNvPr>
          <p:cNvSpPr txBox="1"/>
          <p:nvPr/>
        </p:nvSpPr>
        <p:spPr>
          <a:xfrm>
            <a:off x="4311942" y="888891"/>
            <a:ext cx="6426534" cy="646331"/>
          </a:xfrm>
          <a:prstGeom prst="rect">
            <a:avLst/>
          </a:prstGeom>
          <a:noFill/>
        </p:spPr>
        <p:txBody>
          <a:bodyPr wrap="square" rtlCol="0">
            <a:spAutoFit/>
          </a:bodyPr>
          <a:lstStyle/>
          <a:p>
            <a:pPr algn="r"/>
            <a:r>
              <a:rPr lang="ja-JP" altLang="en-US" dirty="0"/>
              <a:t>ひたちなか・東海・那珂ほしいも協議会研修会</a:t>
            </a:r>
          </a:p>
          <a:p>
            <a:pPr algn="r"/>
            <a:r>
              <a:rPr lang="ja-JP" altLang="en-US" dirty="0">
                <a:latin typeface="+mn-ea"/>
              </a:rPr>
              <a:t>令和</a:t>
            </a:r>
            <a:r>
              <a:rPr lang="en-US" altLang="ja-JP" dirty="0">
                <a:latin typeface="+mn-ea"/>
              </a:rPr>
              <a:t>7</a:t>
            </a:r>
            <a:r>
              <a:rPr lang="ja-JP" altLang="en-US" dirty="0">
                <a:latin typeface="+mn-ea"/>
              </a:rPr>
              <a:t>年</a:t>
            </a:r>
            <a:r>
              <a:rPr lang="en-US" altLang="ja-JP" dirty="0">
                <a:latin typeface="+mn-ea"/>
              </a:rPr>
              <a:t>7</a:t>
            </a:r>
            <a:r>
              <a:rPr lang="ja-JP" altLang="en-US" dirty="0">
                <a:latin typeface="+mn-ea"/>
              </a:rPr>
              <a:t>月</a:t>
            </a:r>
            <a:r>
              <a:rPr lang="en-US" altLang="ja-JP" dirty="0">
                <a:latin typeface="+mn-ea"/>
              </a:rPr>
              <a:t>31</a:t>
            </a:r>
            <a:r>
              <a:rPr lang="ja-JP" altLang="en-US" dirty="0">
                <a:latin typeface="+mn-ea"/>
              </a:rPr>
              <a:t>日　ワークプラザ勝田</a:t>
            </a:r>
            <a:endParaRPr kumimoji="1" lang="ja-JP" altLang="en-US" dirty="0">
              <a:latin typeface="+mn-ea"/>
            </a:endParaRPr>
          </a:p>
        </p:txBody>
      </p:sp>
      <p:sp>
        <p:nvSpPr>
          <p:cNvPr id="3" name="コンテンツ プレースホルダ 2">
            <a:extLst>
              <a:ext uri="{FF2B5EF4-FFF2-40B4-BE49-F238E27FC236}">
                <a16:creationId xmlns:a16="http://schemas.microsoft.com/office/drawing/2014/main" id="{E482CFDC-69B0-4192-9246-577C9AE462CF}"/>
              </a:ext>
            </a:extLst>
          </p:cNvPr>
          <p:cNvSpPr txBox="1">
            <a:spLocks/>
          </p:cNvSpPr>
          <p:nvPr/>
        </p:nvSpPr>
        <p:spPr bwMode="auto">
          <a:xfrm>
            <a:off x="0" y="2659039"/>
            <a:ext cx="10864312" cy="14170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zh-TW" altLang="en-US" sz="4800" b="1" dirty="0">
                <a:latin typeface="+mn-ea"/>
                <a:cs typeface="Segoe UI" panose="020B0502040204020203" pitchFamily="34" charset="0"/>
              </a:rPr>
              <a:t>農業気象講座</a:t>
            </a:r>
            <a:endParaRPr lang="en-US" altLang="zh-TW" sz="4800" b="1" dirty="0">
              <a:latin typeface="+mn-ea"/>
              <a:cs typeface="Segoe UI" panose="020B0502040204020203" pitchFamily="34" charset="0"/>
            </a:endParaRPr>
          </a:p>
          <a:p>
            <a:pPr marL="0" indent="0" algn="ctr">
              <a:buNone/>
            </a:pPr>
            <a:r>
              <a:rPr lang="en-US" altLang="ja-JP" sz="4800" b="1" dirty="0">
                <a:latin typeface="+mn-ea"/>
                <a:cs typeface="Segoe UI" panose="020B0502040204020203" pitchFamily="34" charset="0"/>
              </a:rPr>
              <a:t>-</a:t>
            </a:r>
            <a:r>
              <a:rPr lang="ja-JP" altLang="en-US" sz="4800" b="1" dirty="0">
                <a:latin typeface="+mn-ea"/>
                <a:cs typeface="Segoe UI" panose="020B0502040204020203" pitchFamily="34" charset="0"/>
              </a:rPr>
              <a:t>　地球温暖化の農業影響と適応策　</a:t>
            </a:r>
            <a:r>
              <a:rPr lang="en-US" altLang="ja-JP" sz="4800" b="1" dirty="0">
                <a:latin typeface="+mn-ea"/>
                <a:cs typeface="Segoe UI" panose="020B0502040204020203" pitchFamily="34" charset="0"/>
              </a:rPr>
              <a:t>-</a:t>
            </a:r>
          </a:p>
        </p:txBody>
      </p:sp>
      <p:sp>
        <p:nvSpPr>
          <p:cNvPr id="4" name="テキスト ボックス 3">
            <a:extLst>
              <a:ext uri="{FF2B5EF4-FFF2-40B4-BE49-F238E27FC236}">
                <a16:creationId xmlns:a16="http://schemas.microsoft.com/office/drawing/2014/main" id="{DA26A222-1AB3-43B4-8DBE-C71D83615164}"/>
              </a:ext>
            </a:extLst>
          </p:cNvPr>
          <p:cNvSpPr txBox="1"/>
          <p:nvPr/>
        </p:nvSpPr>
        <p:spPr>
          <a:xfrm>
            <a:off x="-1" y="4756897"/>
            <a:ext cx="10864311" cy="977320"/>
          </a:xfrm>
          <a:prstGeom prst="rect">
            <a:avLst/>
          </a:prstGeom>
          <a:noFill/>
        </p:spPr>
        <p:txBody>
          <a:bodyPr wrap="square" rtlCol="0">
            <a:spAutoFit/>
          </a:bodyPr>
          <a:lstStyle/>
          <a:p>
            <a:pPr algn="ctr"/>
            <a:r>
              <a:rPr lang="ja-JP" altLang="en-US" sz="2800" b="1" dirty="0">
                <a:latin typeface="+mn-ea"/>
                <a:cs typeface="Segoe UI" panose="020B0502040204020203" pitchFamily="34" charset="0"/>
              </a:rPr>
              <a:t>農研機構 農業環境研究部門</a:t>
            </a:r>
            <a:endParaRPr lang="en-US" altLang="ja-JP" sz="2800" b="1" dirty="0">
              <a:latin typeface="+mn-ea"/>
              <a:cs typeface="Segoe UI" panose="020B0502040204020203" pitchFamily="34" charset="0"/>
            </a:endParaRPr>
          </a:p>
          <a:p>
            <a:pPr algn="ctr"/>
            <a:r>
              <a:rPr lang="ja-JP" altLang="en-US" sz="2800" b="1" dirty="0">
                <a:latin typeface="+mn-ea"/>
                <a:cs typeface="Segoe UI" panose="020B0502040204020203" pitchFamily="34" charset="0"/>
              </a:rPr>
              <a:t>石郷岡 康史</a:t>
            </a:r>
            <a:endParaRPr lang="en-US" altLang="ja-JP" sz="2800" b="1" dirty="0">
              <a:latin typeface="+mn-ea"/>
              <a:cs typeface="Segoe UI" panose="020B0502040204020203" pitchFamily="34" charset="0"/>
            </a:endParaRPr>
          </a:p>
        </p:txBody>
      </p:sp>
      <p:sp>
        <p:nvSpPr>
          <p:cNvPr id="9" name="テキスト ボックス 8">
            <a:extLst>
              <a:ext uri="{FF2B5EF4-FFF2-40B4-BE49-F238E27FC236}">
                <a16:creationId xmlns:a16="http://schemas.microsoft.com/office/drawing/2014/main" id="{9520B995-3A8C-8B65-4182-3CF0E2E25914}"/>
              </a:ext>
            </a:extLst>
          </p:cNvPr>
          <p:cNvSpPr txBox="1"/>
          <p:nvPr/>
        </p:nvSpPr>
        <p:spPr>
          <a:xfrm>
            <a:off x="8186443" y="1537629"/>
            <a:ext cx="2550223" cy="400110"/>
          </a:xfrm>
          <a:prstGeom prst="rect">
            <a:avLst/>
          </a:prstGeom>
          <a:noFill/>
          <a:ln w="19050">
            <a:solidFill>
              <a:srgbClr val="FF0000"/>
            </a:solidFill>
          </a:ln>
        </p:spPr>
        <p:txBody>
          <a:bodyPr wrap="square" rtlCol="0">
            <a:spAutoFit/>
          </a:bodyPr>
          <a:lstStyle/>
          <a:p>
            <a:r>
              <a:rPr kumimoji="1" lang="ja-JP" altLang="en-US" sz="2000" dirty="0">
                <a:solidFill>
                  <a:srgbClr val="FF0000"/>
                </a:solidFill>
                <a:latin typeface="Calibri" panose="020F0502020204030204"/>
                <a:ea typeface="游ゴシック" panose="020B0400000000000000" pitchFamily="50" charset="-128"/>
              </a:rPr>
              <a:t>農研機構 </a:t>
            </a:r>
            <a:r>
              <a:rPr kumimoji="1" lang="en-US" altLang="ja-JP" sz="2000" dirty="0">
                <a:solidFill>
                  <a:srgbClr val="FF0000"/>
                </a:solidFill>
                <a:latin typeface="Calibri" panose="020F0502020204030204"/>
                <a:ea typeface="游ゴシック" panose="020B0400000000000000" pitchFamily="50" charset="-128"/>
              </a:rPr>
              <a:t>Confidential</a:t>
            </a:r>
          </a:p>
        </p:txBody>
      </p:sp>
    </p:spTree>
    <p:extLst>
      <p:ext uri="{BB962C8B-B14F-4D97-AF65-F5344CB8AC3E}">
        <p14:creationId xmlns:p14="http://schemas.microsoft.com/office/powerpoint/2010/main" val="2730001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9B780-EE16-D434-E7CE-6D40D58B21E4}"/>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FB302F04-B7E3-1A6C-B515-B662A6D81453}"/>
              </a:ext>
            </a:extLst>
          </p:cNvPr>
          <p:cNvPicPr>
            <a:picLocks noChangeAspect="1"/>
          </p:cNvPicPr>
          <p:nvPr/>
        </p:nvPicPr>
        <p:blipFill>
          <a:blip r:embed="rId2"/>
          <a:stretch>
            <a:fillRect/>
          </a:stretch>
        </p:blipFill>
        <p:spPr>
          <a:xfrm>
            <a:off x="7015837" y="3887801"/>
            <a:ext cx="4232621" cy="2937970"/>
          </a:xfrm>
          <a:prstGeom prst="rect">
            <a:avLst/>
          </a:prstGeom>
        </p:spPr>
      </p:pic>
      <p:pic>
        <p:nvPicPr>
          <p:cNvPr id="8" name="図 7">
            <a:extLst>
              <a:ext uri="{FF2B5EF4-FFF2-40B4-BE49-F238E27FC236}">
                <a16:creationId xmlns:a16="http://schemas.microsoft.com/office/drawing/2014/main" id="{43274257-450B-E363-3CD7-BA8F6208340D}"/>
              </a:ext>
            </a:extLst>
          </p:cNvPr>
          <p:cNvPicPr>
            <a:picLocks noChangeAspect="1"/>
          </p:cNvPicPr>
          <p:nvPr/>
        </p:nvPicPr>
        <p:blipFill>
          <a:blip r:embed="rId3"/>
          <a:stretch>
            <a:fillRect/>
          </a:stretch>
        </p:blipFill>
        <p:spPr>
          <a:xfrm>
            <a:off x="7015837" y="929386"/>
            <a:ext cx="4231828" cy="2889067"/>
          </a:xfrm>
          <a:prstGeom prst="rect">
            <a:avLst/>
          </a:prstGeom>
        </p:spPr>
      </p:pic>
      <p:pic>
        <p:nvPicPr>
          <p:cNvPr id="6" name="図 5">
            <a:extLst>
              <a:ext uri="{FF2B5EF4-FFF2-40B4-BE49-F238E27FC236}">
                <a16:creationId xmlns:a16="http://schemas.microsoft.com/office/drawing/2014/main" id="{6762C8F0-2540-3B38-5C1B-CAD696C3C3B5}"/>
              </a:ext>
            </a:extLst>
          </p:cNvPr>
          <p:cNvPicPr>
            <a:picLocks noChangeAspect="1"/>
          </p:cNvPicPr>
          <p:nvPr/>
        </p:nvPicPr>
        <p:blipFill>
          <a:blip r:embed="rId4"/>
          <a:stretch>
            <a:fillRect/>
          </a:stretch>
        </p:blipFill>
        <p:spPr>
          <a:xfrm>
            <a:off x="1331535" y="3914527"/>
            <a:ext cx="4195129" cy="2911244"/>
          </a:xfrm>
          <a:prstGeom prst="rect">
            <a:avLst/>
          </a:prstGeom>
        </p:spPr>
      </p:pic>
      <p:pic>
        <p:nvPicPr>
          <p:cNvPr id="2" name="図 1">
            <a:extLst>
              <a:ext uri="{FF2B5EF4-FFF2-40B4-BE49-F238E27FC236}">
                <a16:creationId xmlns:a16="http://schemas.microsoft.com/office/drawing/2014/main" id="{9F4FC90F-4DAC-871C-1F9B-D166A79524AE}"/>
              </a:ext>
            </a:extLst>
          </p:cNvPr>
          <p:cNvPicPr>
            <a:picLocks noChangeAspect="1"/>
          </p:cNvPicPr>
          <p:nvPr/>
        </p:nvPicPr>
        <p:blipFill>
          <a:blip r:embed="rId5"/>
          <a:stretch>
            <a:fillRect/>
          </a:stretch>
        </p:blipFill>
        <p:spPr>
          <a:xfrm>
            <a:off x="1331536" y="929386"/>
            <a:ext cx="4193756" cy="2879073"/>
          </a:xfrm>
          <a:prstGeom prst="rect">
            <a:avLst/>
          </a:prstGeom>
        </p:spPr>
      </p:pic>
      <p:sp>
        <p:nvSpPr>
          <p:cNvPr id="7" name="テキスト ボックス 6">
            <a:extLst>
              <a:ext uri="{FF2B5EF4-FFF2-40B4-BE49-F238E27FC236}">
                <a16:creationId xmlns:a16="http://schemas.microsoft.com/office/drawing/2014/main" id="{A4C324F1-474A-52F7-63E8-27AC654C0B53}"/>
              </a:ext>
            </a:extLst>
          </p:cNvPr>
          <p:cNvSpPr txBox="1"/>
          <p:nvPr/>
        </p:nvSpPr>
        <p:spPr>
          <a:xfrm>
            <a:off x="5960853" y="931868"/>
            <a:ext cx="10813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館野</a:t>
            </a:r>
          </a:p>
        </p:txBody>
      </p:sp>
      <p:sp>
        <p:nvSpPr>
          <p:cNvPr id="10" name="テキスト ボックス 9">
            <a:extLst>
              <a:ext uri="{FF2B5EF4-FFF2-40B4-BE49-F238E27FC236}">
                <a16:creationId xmlns:a16="http://schemas.microsoft.com/office/drawing/2014/main" id="{665A59A1-3C8A-FE66-FB71-E741E96DFBA7}"/>
              </a:ext>
            </a:extLst>
          </p:cNvPr>
          <p:cNvSpPr txBox="1"/>
          <p:nvPr/>
        </p:nvSpPr>
        <p:spPr>
          <a:xfrm rot="16200000">
            <a:off x="6278545" y="2118184"/>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30A0"/>
                </a:solidFill>
                <a:effectLst/>
                <a:uLnTx/>
                <a:uFillTx/>
                <a:latin typeface="游ゴシック" panose="020F0502020204030204"/>
                <a:ea typeface="游ゴシック" panose="020B0400000000000000" pitchFamily="50" charset="-128"/>
                <a:cs typeface="+mn-cs"/>
              </a:rPr>
              <a:t>相対湿度</a:t>
            </a:r>
          </a:p>
        </p:txBody>
      </p:sp>
      <p:sp>
        <p:nvSpPr>
          <p:cNvPr id="11" name="テキスト ボックス 10">
            <a:extLst>
              <a:ext uri="{FF2B5EF4-FFF2-40B4-BE49-F238E27FC236}">
                <a16:creationId xmlns:a16="http://schemas.microsoft.com/office/drawing/2014/main" id="{DDE6C287-18B8-30B1-E347-BE093E8F0A51}"/>
              </a:ext>
            </a:extLst>
          </p:cNvPr>
          <p:cNvSpPr txBox="1"/>
          <p:nvPr/>
        </p:nvSpPr>
        <p:spPr>
          <a:xfrm rot="16200000">
            <a:off x="6278545" y="4987905"/>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72C4"/>
                </a:solidFill>
                <a:effectLst/>
                <a:uLnTx/>
                <a:uFillTx/>
                <a:latin typeface="游ゴシック" panose="020F0502020204030204"/>
                <a:ea typeface="游ゴシック" panose="020B0400000000000000" pitchFamily="50" charset="-128"/>
                <a:cs typeface="+mn-cs"/>
              </a:rPr>
              <a:t>水蒸気圧</a:t>
            </a:r>
          </a:p>
        </p:txBody>
      </p:sp>
      <p:sp>
        <p:nvSpPr>
          <p:cNvPr id="12" name="タイトル 1">
            <a:extLst>
              <a:ext uri="{FF2B5EF4-FFF2-40B4-BE49-F238E27FC236}">
                <a16:creationId xmlns:a16="http://schemas.microsoft.com/office/drawing/2014/main" id="{E7EC4153-82B1-8D2E-3691-FEFAB2397961}"/>
              </a:ext>
            </a:extLst>
          </p:cNvPr>
          <p:cNvSpPr txBox="1">
            <a:spLocks/>
          </p:cNvSpPr>
          <p:nvPr/>
        </p:nvSpPr>
        <p:spPr>
          <a:xfrm>
            <a:off x="6284" y="142578"/>
            <a:ext cx="9629421" cy="503600"/>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8967788" algn="l"/>
              </a:tabLst>
              <a:defRPr/>
            </a:pPr>
            <a:r>
              <a:rPr kumimoji="1" lang="ja-JP" altLang="en-US"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Segoe UI" panose="020B0502040204020203" pitchFamily="34" charset="0"/>
              </a:rPr>
              <a:t>相対湿度と水蒸気圧の変動（夏季：水戸・館野）</a:t>
            </a:r>
          </a:p>
        </p:txBody>
      </p:sp>
      <p:sp>
        <p:nvSpPr>
          <p:cNvPr id="13" name="テキスト ボックス 12">
            <a:extLst>
              <a:ext uri="{FF2B5EF4-FFF2-40B4-BE49-F238E27FC236}">
                <a16:creationId xmlns:a16="http://schemas.microsoft.com/office/drawing/2014/main" id="{F9EE2928-8A26-EC35-BC87-3DD73F70B223}"/>
              </a:ext>
            </a:extLst>
          </p:cNvPr>
          <p:cNvSpPr txBox="1"/>
          <p:nvPr/>
        </p:nvSpPr>
        <p:spPr>
          <a:xfrm>
            <a:off x="250170" y="931868"/>
            <a:ext cx="10813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水戸</a:t>
            </a:r>
          </a:p>
        </p:txBody>
      </p:sp>
      <p:sp>
        <p:nvSpPr>
          <p:cNvPr id="14" name="テキスト ボックス 13">
            <a:extLst>
              <a:ext uri="{FF2B5EF4-FFF2-40B4-BE49-F238E27FC236}">
                <a16:creationId xmlns:a16="http://schemas.microsoft.com/office/drawing/2014/main" id="{444EC082-8CCD-FC4B-176F-C9A83C3943A2}"/>
              </a:ext>
            </a:extLst>
          </p:cNvPr>
          <p:cNvSpPr txBox="1"/>
          <p:nvPr/>
        </p:nvSpPr>
        <p:spPr>
          <a:xfrm rot="16200000">
            <a:off x="539511" y="2118184"/>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30A0"/>
                </a:solidFill>
                <a:effectLst/>
                <a:uLnTx/>
                <a:uFillTx/>
                <a:latin typeface="游ゴシック" panose="020F0502020204030204"/>
                <a:ea typeface="游ゴシック" panose="020B0400000000000000" pitchFamily="50" charset="-128"/>
                <a:cs typeface="+mn-cs"/>
              </a:rPr>
              <a:t>相対湿度</a:t>
            </a:r>
          </a:p>
        </p:txBody>
      </p:sp>
      <p:sp>
        <p:nvSpPr>
          <p:cNvPr id="15" name="テキスト ボックス 14">
            <a:extLst>
              <a:ext uri="{FF2B5EF4-FFF2-40B4-BE49-F238E27FC236}">
                <a16:creationId xmlns:a16="http://schemas.microsoft.com/office/drawing/2014/main" id="{EA89AB6A-D22A-5B5E-314F-F6256F334446}"/>
              </a:ext>
            </a:extLst>
          </p:cNvPr>
          <p:cNvSpPr txBox="1"/>
          <p:nvPr/>
        </p:nvSpPr>
        <p:spPr>
          <a:xfrm rot="16200000">
            <a:off x="539511" y="4987905"/>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72C4"/>
                </a:solidFill>
                <a:effectLst/>
                <a:uLnTx/>
                <a:uFillTx/>
                <a:latin typeface="游ゴシック" panose="020F0502020204030204"/>
                <a:ea typeface="游ゴシック" panose="020B0400000000000000" pitchFamily="50" charset="-128"/>
                <a:cs typeface="+mn-cs"/>
              </a:rPr>
              <a:t>水蒸気圧</a:t>
            </a:r>
          </a:p>
        </p:txBody>
      </p:sp>
    </p:spTree>
    <p:extLst>
      <p:ext uri="{BB962C8B-B14F-4D97-AF65-F5344CB8AC3E}">
        <p14:creationId xmlns:p14="http://schemas.microsoft.com/office/powerpoint/2010/main" val="2871926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F118D8E-64FB-D1A0-DE44-565463839B6E}"/>
              </a:ext>
            </a:extLst>
          </p:cNvPr>
          <p:cNvPicPr>
            <a:picLocks noChangeAspect="1"/>
          </p:cNvPicPr>
          <p:nvPr/>
        </p:nvPicPr>
        <p:blipFill>
          <a:blip r:embed="rId2"/>
          <a:srcRect t="30574"/>
          <a:stretch>
            <a:fillRect/>
          </a:stretch>
        </p:blipFill>
        <p:spPr>
          <a:xfrm>
            <a:off x="-4272" y="880843"/>
            <a:ext cx="12187495" cy="5977157"/>
          </a:xfrm>
          <a:prstGeom prst="rect">
            <a:avLst/>
          </a:prstGeom>
        </p:spPr>
      </p:pic>
      <p:sp>
        <p:nvSpPr>
          <p:cNvPr id="2" name="タイトル 1">
            <a:extLst>
              <a:ext uri="{FF2B5EF4-FFF2-40B4-BE49-F238E27FC236}">
                <a16:creationId xmlns:a16="http://schemas.microsoft.com/office/drawing/2014/main" id="{7A7A9B3E-751A-4E99-925A-27677E2644CE}"/>
              </a:ext>
            </a:extLst>
          </p:cNvPr>
          <p:cNvSpPr txBox="1">
            <a:spLocks/>
          </p:cNvSpPr>
          <p:nvPr/>
        </p:nvSpPr>
        <p:spPr>
          <a:xfrm>
            <a:off x="113659" y="127078"/>
            <a:ext cx="9983652"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r>
              <a:rPr lang="ja-JP" altLang="en-US" b="1" dirty="0">
                <a:latin typeface="+mn-ea"/>
                <a:ea typeface="+mn-ea"/>
              </a:rPr>
              <a:t>相対湿度：茨城県</a:t>
            </a:r>
            <a:r>
              <a:rPr lang="ja-JP" altLang="en-US" sz="3200" b="1" dirty="0">
                <a:latin typeface="+mn-ea"/>
                <a:ea typeface="+mn-ea"/>
              </a:rPr>
              <a:t>（夏季：</a:t>
            </a:r>
            <a:r>
              <a:rPr lang="en-US" altLang="ja-JP" sz="3200" b="1" dirty="0">
                <a:latin typeface="+mn-ea"/>
                <a:ea typeface="+mn-ea"/>
              </a:rPr>
              <a:t>6</a:t>
            </a:r>
            <a:r>
              <a:rPr lang="ja-JP" altLang="en-US" sz="3200" b="1" dirty="0">
                <a:latin typeface="+mn-ea"/>
                <a:ea typeface="+mn-ea"/>
              </a:rPr>
              <a:t>～</a:t>
            </a:r>
            <a:r>
              <a:rPr lang="en-US" altLang="ja-JP" sz="3200" b="1" dirty="0">
                <a:latin typeface="+mn-ea"/>
                <a:ea typeface="+mn-ea"/>
              </a:rPr>
              <a:t>8</a:t>
            </a:r>
            <a:r>
              <a:rPr lang="ja-JP" altLang="en-US" sz="3200" b="1" dirty="0">
                <a:latin typeface="+mn-ea"/>
                <a:ea typeface="+mn-ea"/>
              </a:rPr>
              <a:t>月）</a:t>
            </a:r>
          </a:p>
        </p:txBody>
      </p:sp>
      <p:sp>
        <p:nvSpPr>
          <p:cNvPr id="5" name="テキスト ボックス 4">
            <a:extLst>
              <a:ext uri="{FF2B5EF4-FFF2-40B4-BE49-F238E27FC236}">
                <a16:creationId xmlns:a16="http://schemas.microsoft.com/office/drawing/2014/main" id="{3B4792EF-BFEC-D822-F686-86B9704E6BCC}"/>
              </a:ext>
            </a:extLst>
          </p:cNvPr>
          <p:cNvSpPr txBox="1"/>
          <p:nvPr/>
        </p:nvSpPr>
        <p:spPr>
          <a:xfrm>
            <a:off x="3700732" y="6164550"/>
            <a:ext cx="4830793" cy="646331"/>
          </a:xfrm>
          <a:prstGeom prst="rect">
            <a:avLst/>
          </a:prstGeom>
          <a:noFill/>
        </p:spPr>
        <p:txBody>
          <a:bodyPr wrap="square">
            <a:spAutoFit/>
          </a:bodyPr>
          <a:lstStyle/>
          <a:p>
            <a:r>
              <a:rPr lang="ja-JP" altLang="en-US" b="1" dirty="0">
                <a:solidFill>
                  <a:srgbClr val="FF0000"/>
                </a:solidFill>
                <a:latin typeface="ＭＳ ゴシック" panose="020B0609070205080204" pitchFamily="49" charset="-128"/>
                <a:ea typeface="ＭＳ ゴシック" panose="020B0609070205080204" pitchFamily="49" charset="-128"/>
              </a:rPr>
              <a:t>水蒸気量（圧）が同じであれば、相対湿度は気温の上昇に従い低下する。</a:t>
            </a:r>
            <a:endParaRPr lang="ja-JP" altLang="en-US" b="1" dirty="0">
              <a:solidFill>
                <a:srgbClr val="FF0000"/>
              </a:solidFill>
            </a:endParaRPr>
          </a:p>
        </p:txBody>
      </p:sp>
    </p:spTree>
    <p:extLst>
      <p:ext uri="{BB962C8B-B14F-4D97-AF65-F5344CB8AC3E}">
        <p14:creationId xmlns:p14="http://schemas.microsoft.com/office/powerpoint/2010/main" val="1188747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A45D4B0-5F28-96D4-52BB-60ABC2BC261D}"/>
              </a:ext>
            </a:extLst>
          </p:cNvPr>
          <p:cNvPicPr>
            <a:picLocks noChangeAspect="1"/>
          </p:cNvPicPr>
          <p:nvPr/>
        </p:nvPicPr>
        <p:blipFill>
          <a:blip r:embed="rId2"/>
          <a:srcRect t="30599"/>
          <a:stretch>
            <a:fillRect/>
          </a:stretch>
        </p:blipFill>
        <p:spPr>
          <a:xfrm>
            <a:off x="0" y="880843"/>
            <a:ext cx="12192000" cy="5977157"/>
          </a:xfrm>
          <a:prstGeom prst="rect">
            <a:avLst/>
          </a:prstGeom>
        </p:spPr>
      </p:pic>
      <p:sp>
        <p:nvSpPr>
          <p:cNvPr id="2" name="タイトル 1">
            <a:extLst>
              <a:ext uri="{FF2B5EF4-FFF2-40B4-BE49-F238E27FC236}">
                <a16:creationId xmlns:a16="http://schemas.microsoft.com/office/drawing/2014/main" id="{7A7A9B3E-751A-4E99-925A-27677E2644CE}"/>
              </a:ext>
            </a:extLst>
          </p:cNvPr>
          <p:cNvSpPr txBox="1">
            <a:spLocks/>
          </p:cNvSpPr>
          <p:nvPr/>
        </p:nvSpPr>
        <p:spPr>
          <a:xfrm>
            <a:off x="113659" y="127078"/>
            <a:ext cx="9983652"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r>
              <a:rPr lang="ja-JP" altLang="en-US" b="1" dirty="0">
                <a:latin typeface="+mn-ea"/>
                <a:ea typeface="+mn-ea"/>
              </a:rPr>
              <a:t>水蒸気圧：茨城県</a:t>
            </a:r>
            <a:r>
              <a:rPr lang="ja-JP" altLang="en-US" sz="3200" b="1" dirty="0">
                <a:latin typeface="+mn-ea"/>
                <a:ea typeface="+mn-ea"/>
              </a:rPr>
              <a:t>（夏季：</a:t>
            </a:r>
            <a:r>
              <a:rPr lang="en-US" altLang="ja-JP" sz="3200" b="1" dirty="0">
                <a:latin typeface="+mn-ea"/>
                <a:ea typeface="+mn-ea"/>
              </a:rPr>
              <a:t>6</a:t>
            </a:r>
            <a:r>
              <a:rPr lang="ja-JP" altLang="en-US" sz="3200" b="1" dirty="0">
                <a:latin typeface="+mn-ea"/>
                <a:ea typeface="+mn-ea"/>
              </a:rPr>
              <a:t>～</a:t>
            </a:r>
            <a:r>
              <a:rPr lang="en-US" altLang="ja-JP" sz="3200" b="1" dirty="0">
                <a:latin typeface="+mn-ea"/>
                <a:ea typeface="+mn-ea"/>
              </a:rPr>
              <a:t>8</a:t>
            </a:r>
            <a:r>
              <a:rPr lang="ja-JP" altLang="en-US" sz="3200" b="1" dirty="0">
                <a:latin typeface="+mn-ea"/>
                <a:ea typeface="+mn-ea"/>
              </a:rPr>
              <a:t>月）</a:t>
            </a:r>
          </a:p>
        </p:txBody>
      </p:sp>
      <p:sp>
        <p:nvSpPr>
          <p:cNvPr id="6" name="テキスト ボックス 5">
            <a:extLst>
              <a:ext uri="{FF2B5EF4-FFF2-40B4-BE49-F238E27FC236}">
                <a16:creationId xmlns:a16="http://schemas.microsoft.com/office/drawing/2014/main" id="{6E77D5B6-63B3-FEDB-DFF6-2518FFBA6B0B}"/>
              </a:ext>
            </a:extLst>
          </p:cNvPr>
          <p:cNvSpPr txBox="1"/>
          <p:nvPr/>
        </p:nvSpPr>
        <p:spPr>
          <a:xfrm>
            <a:off x="3618737" y="6361590"/>
            <a:ext cx="4830793" cy="369332"/>
          </a:xfrm>
          <a:prstGeom prst="rect">
            <a:avLst/>
          </a:prstGeom>
          <a:noFill/>
        </p:spPr>
        <p:txBody>
          <a:bodyPr wrap="square">
            <a:spAutoFit/>
          </a:bodyPr>
          <a:lstStyle/>
          <a:p>
            <a:r>
              <a:rPr lang="ja-JP" altLang="en-US" b="1" dirty="0">
                <a:solidFill>
                  <a:srgbClr val="FF0000"/>
                </a:solidFill>
                <a:latin typeface="ＭＳ ゴシック" panose="020B0609070205080204" pitchFamily="49" charset="-128"/>
                <a:ea typeface="ＭＳ ゴシック" panose="020B0609070205080204" pitchFamily="49" charset="-128"/>
              </a:rPr>
              <a:t>水蒸気圧は顕著な増加傾向</a:t>
            </a:r>
            <a:endParaRPr lang="ja-JP" altLang="en-US" b="1" dirty="0">
              <a:solidFill>
                <a:srgbClr val="FF0000"/>
              </a:solidFill>
            </a:endParaRPr>
          </a:p>
        </p:txBody>
      </p:sp>
    </p:spTree>
    <p:extLst>
      <p:ext uri="{BB962C8B-B14F-4D97-AF65-F5344CB8AC3E}">
        <p14:creationId xmlns:p14="http://schemas.microsoft.com/office/powerpoint/2010/main" val="1427622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98B490B-2CC1-1DB3-BA88-BCF3F81DA792}"/>
              </a:ext>
            </a:extLst>
          </p:cNvPr>
          <p:cNvPicPr>
            <a:picLocks noChangeAspect="1"/>
          </p:cNvPicPr>
          <p:nvPr/>
        </p:nvPicPr>
        <p:blipFill>
          <a:blip r:embed="rId2"/>
          <a:srcRect t="30573"/>
          <a:stretch>
            <a:fillRect/>
          </a:stretch>
        </p:blipFill>
        <p:spPr>
          <a:xfrm>
            <a:off x="0" y="878539"/>
            <a:ext cx="12192000" cy="5979461"/>
          </a:xfrm>
          <a:prstGeom prst="rect">
            <a:avLst/>
          </a:prstGeom>
        </p:spPr>
      </p:pic>
      <p:sp>
        <p:nvSpPr>
          <p:cNvPr id="2" name="タイトル 1">
            <a:extLst>
              <a:ext uri="{FF2B5EF4-FFF2-40B4-BE49-F238E27FC236}">
                <a16:creationId xmlns:a16="http://schemas.microsoft.com/office/drawing/2014/main" id="{7A7A9B3E-751A-4E99-925A-27677E2644CE}"/>
              </a:ext>
            </a:extLst>
          </p:cNvPr>
          <p:cNvSpPr txBox="1">
            <a:spLocks/>
          </p:cNvSpPr>
          <p:nvPr/>
        </p:nvSpPr>
        <p:spPr>
          <a:xfrm>
            <a:off x="113659" y="127078"/>
            <a:ext cx="9983652"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r>
              <a:rPr lang="ja-JP" altLang="en-US" b="1" dirty="0">
                <a:latin typeface="+mn-ea"/>
                <a:ea typeface="+mn-ea"/>
              </a:rPr>
              <a:t>暑熱指数：茨城県</a:t>
            </a:r>
            <a:r>
              <a:rPr lang="ja-JP" altLang="en-US" sz="3200" b="1" dirty="0">
                <a:latin typeface="+mn-ea"/>
                <a:ea typeface="+mn-ea"/>
              </a:rPr>
              <a:t>（積算時間：</a:t>
            </a:r>
            <a:r>
              <a:rPr lang="en-US" altLang="ja-JP" sz="3200" b="1" dirty="0">
                <a:latin typeface="+mn-ea"/>
                <a:ea typeface="+mn-ea"/>
              </a:rPr>
              <a:t>WBGT≧28</a:t>
            </a:r>
            <a:r>
              <a:rPr lang="ja-JP" altLang="en-US" sz="3200" b="1" dirty="0">
                <a:latin typeface="+mn-ea"/>
                <a:ea typeface="+mn-ea"/>
              </a:rPr>
              <a:t>）</a:t>
            </a:r>
          </a:p>
        </p:txBody>
      </p:sp>
      <p:sp>
        <p:nvSpPr>
          <p:cNvPr id="8" name="テキスト ボックス 7">
            <a:extLst>
              <a:ext uri="{FF2B5EF4-FFF2-40B4-BE49-F238E27FC236}">
                <a16:creationId xmlns:a16="http://schemas.microsoft.com/office/drawing/2014/main" id="{3025CD3F-101F-7B85-71D8-0635A1D4B1E1}"/>
              </a:ext>
            </a:extLst>
          </p:cNvPr>
          <p:cNvSpPr txBox="1"/>
          <p:nvPr/>
        </p:nvSpPr>
        <p:spPr>
          <a:xfrm>
            <a:off x="2734574" y="6142636"/>
            <a:ext cx="5960852" cy="646331"/>
          </a:xfrm>
          <a:prstGeom prst="rect">
            <a:avLst/>
          </a:prstGeom>
          <a:noFill/>
        </p:spPr>
        <p:txBody>
          <a:bodyPr wrap="square">
            <a:spAutoFit/>
          </a:bodyPr>
          <a:lstStyle/>
          <a:p>
            <a:r>
              <a:rPr lang="en-US" altLang="ja-JP" b="1" dirty="0">
                <a:solidFill>
                  <a:srgbClr val="FF0000"/>
                </a:solidFill>
                <a:latin typeface="ＭＳ ゴシック" panose="020B0609070205080204" pitchFamily="49" charset="-128"/>
                <a:ea typeface="ＭＳ ゴシック" panose="020B0609070205080204" pitchFamily="49" charset="-128"/>
              </a:rPr>
              <a:t>WBGT</a:t>
            </a:r>
            <a:r>
              <a:rPr lang="ja-JP" altLang="en-US" b="1" dirty="0">
                <a:solidFill>
                  <a:srgbClr val="FF0000"/>
                </a:solidFill>
                <a:latin typeface="ＭＳ ゴシック" panose="020B0609070205080204" pitchFamily="49" charset="-128"/>
                <a:ea typeface="ＭＳ ゴシック" panose="020B0609070205080204" pitchFamily="49" charset="-128"/>
              </a:rPr>
              <a:t>≧</a:t>
            </a:r>
            <a:r>
              <a:rPr lang="en-US" altLang="ja-JP" b="1" dirty="0">
                <a:solidFill>
                  <a:srgbClr val="FF0000"/>
                </a:solidFill>
                <a:latin typeface="ＭＳ ゴシック" panose="020B0609070205080204" pitchFamily="49" charset="-128"/>
                <a:ea typeface="ＭＳ ゴシック" panose="020B0609070205080204" pitchFamily="49" charset="-128"/>
              </a:rPr>
              <a:t>28</a:t>
            </a:r>
            <a:r>
              <a:rPr lang="ja-JP" altLang="en-US" b="1" dirty="0">
                <a:solidFill>
                  <a:srgbClr val="FF0000"/>
                </a:solidFill>
                <a:latin typeface="ＭＳ ゴシック" panose="020B0609070205080204" pitchFamily="49" charset="-128"/>
                <a:ea typeface="ＭＳ ゴシック" panose="020B0609070205080204" pitchFamily="49" charset="-128"/>
              </a:rPr>
              <a:t>　：　厳重警戒レベル以上（熱中症が急増）</a:t>
            </a:r>
            <a:endParaRPr lang="en-US" altLang="ja-JP" b="1" dirty="0">
              <a:solidFill>
                <a:srgbClr val="FF0000"/>
              </a:solidFill>
              <a:latin typeface="ＭＳ ゴシック" panose="020B0609070205080204" pitchFamily="49" charset="-128"/>
              <a:ea typeface="ＭＳ ゴシック" panose="020B0609070205080204" pitchFamily="49" charset="-128"/>
            </a:endParaRPr>
          </a:p>
          <a:p>
            <a:r>
              <a:rPr lang="ja-JP" altLang="en-US" b="1" dirty="0">
                <a:solidFill>
                  <a:srgbClr val="FF0000"/>
                </a:solidFill>
                <a:latin typeface="ＭＳ ゴシック" panose="020B0609070205080204" pitchFamily="49" charset="-128"/>
                <a:ea typeface="ＭＳ ゴシック" panose="020B0609070205080204" pitchFamily="49" charset="-128"/>
              </a:rPr>
              <a:t>→　</a:t>
            </a:r>
            <a:r>
              <a:rPr lang="en-US" altLang="ja-JP" b="1" dirty="0">
                <a:solidFill>
                  <a:srgbClr val="FF0000"/>
                </a:solidFill>
                <a:latin typeface="ＭＳ ゴシック" panose="020B0609070205080204" pitchFamily="49" charset="-128"/>
                <a:ea typeface="ＭＳ ゴシック" panose="020B0609070205080204" pitchFamily="49" charset="-128"/>
              </a:rPr>
              <a:t>2023</a:t>
            </a:r>
            <a:r>
              <a:rPr lang="ja-JP" altLang="en-US" b="1" dirty="0">
                <a:solidFill>
                  <a:srgbClr val="FF0000"/>
                </a:solidFill>
                <a:latin typeface="ＭＳ ゴシック" panose="020B0609070205080204" pitchFamily="49" charset="-128"/>
                <a:ea typeface="ＭＳ ゴシック" panose="020B0609070205080204" pitchFamily="49" charset="-128"/>
              </a:rPr>
              <a:t>、</a:t>
            </a:r>
            <a:r>
              <a:rPr lang="en-US" altLang="ja-JP" b="1" dirty="0">
                <a:solidFill>
                  <a:srgbClr val="FF0000"/>
                </a:solidFill>
                <a:latin typeface="ＭＳ ゴシック" panose="020B0609070205080204" pitchFamily="49" charset="-128"/>
                <a:ea typeface="ＭＳ ゴシック" panose="020B0609070205080204" pitchFamily="49" charset="-128"/>
              </a:rPr>
              <a:t>24</a:t>
            </a:r>
            <a:r>
              <a:rPr lang="ja-JP" altLang="en-US" b="1" dirty="0">
                <a:solidFill>
                  <a:srgbClr val="FF0000"/>
                </a:solidFill>
                <a:latin typeface="ＭＳ ゴシック" panose="020B0609070205080204" pitchFamily="49" charset="-128"/>
                <a:ea typeface="ＭＳ ゴシック" panose="020B0609070205080204" pitchFamily="49" charset="-128"/>
              </a:rPr>
              <a:t>年は積算時間</a:t>
            </a:r>
            <a:r>
              <a:rPr lang="en-US" altLang="ja-JP" b="1" dirty="0">
                <a:solidFill>
                  <a:srgbClr val="FF0000"/>
                </a:solidFill>
                <a:latin typeface="ＭＳ ゴシック" panose="020B0609070205080204" pitchFamily="49" charset="-128"/>
                <a:ea typeface="ＭＳ ゴシック" panose="020B0609070205080204" pitchFamily="49" charset="-128"/>
              </a:rPr>
              <a:t>500</a:t>
            </a:r>
            <a:r>
              <a:rPr lang="ja-JP" altLang="en-US" b="1" dirty="0">
                <a:solidFill>
                  <a:srgbClr val="FF0000"/>
                </a:solidFill>
                <a:latin typeface="ＭＳ ゴシック" panose="020B0609070205080204" pitchFamily="49" charset="-128"/>
                <a:ea typeface="ＭＳ ゴシック" panose="020B0609070205080204" pitchFamily="49" charset="-128"/>
              </a:rPr>
              <a:t>時間以上の地域が拡大</a:t>
            </a:r>
            <a:endParaRPr lang="ja-JP" altLang="en-US" b="1" dirty="0">
              <a:solidFill>
                <a:srgbClr val="FF0000"/>
              </a:solidFill>
            </a:endParaRPr>
          </a:p>
        </p:txBody>
      </p:sp>
    </p:spTree>
    <p:extLst>
      <p:ext uri="{BB962C8B-B14F-4D97-AF65-F5344CB8AC3E}">
        <p14:creationId xmlns:p14="http://schemas.microsoft.com/office/powerpoint/2010/main" val="2046270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AFE27D2A-2041-35F2-D1CC-30E1D6B73A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58430"/>
            <a:ext cx="7613599" cy="5348931"/>
          </a:xfrm>
          <a:prstGeom prst="rect">
            <a:avLst/>
          </a:prstGeom>
        </p:spPr>
      </p:pic>
      <p:sp>
        <p:nvSpPr>
          <p:cNvPr id="3" name="タイトル 1">
            <a:extLst>
              <a:ext uri="{FF2B5EF4-FFF2-40B4-BE49-F238E27FC236}">
                <a16:creationId xmlns:a16="http://schemas.microsoft.com/office/drawing/2014/main" id="{748C2693-E7E1-C85E-92E9-822BDC602D11}"/>
              </a:ext>
            </a:extLst>
          </p:cNvPr>
          <p:cNvSpPr txBox="1">
            <a:spLocks/>
          </p:cNvSpPr>
          <p:nvPr/>
        </p:nvSpPr>
        <p:spPr>
          <a:xfrm>
            <a:off x="6284" y="142578"/>
            <a:ext cx="9681179" cy="503600"/>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Segoe UI" panose="020B0502040204020203" pitchFamily="34" charset="0"/>
              </a:rPr>
              <a:t>気候変動予測（</a:t>
            </a:r>
            <a:r>
              <a:rPr kumimoji="1" lang="en-US" altLang="ja-JP"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Segoe UI" panose="020B0502040204020203" pitchFamily="34" charset="0"/>
              </a:rPr>
              <a:t>NIES2020_CMIP6</a:t>
            </a:r>
            <a:r>
              <a:rPr kumimoji="1" lang="ja-JP" altLang="en-US"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Segoe UI" panose="020B0502040204020203" pitchFamily="34" charset="0"/>
              </a:rPr>
              <a:t>）</a:t>
            </a:r>
          </a:p>
        </p:txBody>
      </p:sp>
      <p:sp>
        <p:nvSpPr>
          <p:cNvPr id="5" name="テキスト ボックス 4">
            <a:extLst>
              <a:ext uri="{FF2B5EF4-FFF2-40B4-BE49-F238E27FC236}">
                <a16:creationId xmlns:a16="http://schemas.microsoft.com/office/drawing/2014/main" id="{957FB4D9-2595-5C18-1FE2-EF6594D957F4}"/>
              </a:ext>
            </a:extLst>
          </p:cNvPr>
          <p:cNvSpPr txBox="1"/>
          <p:nvPr/>
        </p:nvSpPr>
        <p:spPr>
          <a:xfrm>
            <a:off x="1747575" y="2825538"/>
            <a:ext cx="177644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SSP1-2.6</a:t>
            </a:r>
            <a:endParaRPr kumimoji="1" lang="ja-JP" altLang="en-US" sz="28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E134FDAC-30C0-A977-A9AC-102F4B97AF61}"/>
              </a:ext>
            </a:extLst>
          </p:cNvPr>
          <p:cNvSpPr txBox="1"/>
          <p:nvPr/>
        </p:nvSpPr>
        <p:spPr>
          <a:xfrm>
            <a:off x="1747575" y="5506071"/>
            <a:ext cx="177644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FFC000"/>
                </a:solidFill>
                <a:effectLst/>
                <a:uLnTx/>
                <a:uFillTx/>
                <a:latin typeface="游ゴシック" panose="020F0502020204030204"/>
                <a:ea typeface="游ゴシック" panose="020B0400000000000000" pitchFamily="50" charset="-128"/>
                <a:cs typeface="+mn-cs"/>
              </a:rPr>
              <a:t>SSP2-4.5</a:t>
            </a:r>
            <a:endParaRPr kumimoji="1" lang="ja-JP" altLang="en-US" sz="2800" b="1" i="0" u="none" strike="noStrike" kern="1200" cap="none" spc="0" normalizeH="0" baseline="0" noProof="0" dirty="0">
              <a:ln>
                <a:noFill/>
              </a:ln>
              <a:solidFill>
                <a:srgbClr val="FFC000"/>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E75836F0-64E9-95E7-534B-40189812BADC}"/>
              </a:ext>
            </a:extLst>
          </p:cNvPr>
          <p:cNvSpPr txBox="1"/>
          <p:nvPr/>
        </p:nvSpPr>
        <p:spPr>
          <a:xfrm>
            <a:off x="5561982" y="5493134"/>
            <a:ext cx="177644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SSP5-8.5</a:t>
            </a:r>
            <a:endParaRPr kumimoji="1" lang="ja-JP" altLang="en-US" sz="2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BBFFD12A-1CB4-A1BE-2262-06CD694010FA}"/>
              </a:ext>
            </a:extLst>
          </p:cNvPr>
          <p:cNvSpPr txBox="1"/>
          <p:nvPr/>
        </p:nvSpPr>
        <p:spPr>
          <a:xfrm>
            <a:off x="4115358" y="829836"/>
            <a:ext cx="80564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日本陸域の年平均気温の推移（</a:t>
            </a: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1981-2100</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種の</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GHG</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排出経路（</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SSP</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）における５種類の気候モデル（</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GCM</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）による予測値、および観測値（気象庁）</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8AC0A6D1-05AD-9CCD-899C-3D05213C85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58527" y="2482641"/>
            <a:ext cx="3814313" cy="3814313"/>
          </a:xfrm>
          <a:prstGeom prst="rect">
            <a:avLst/>
          </a:prstGeom>
        </p:spPr>
      </p:pic>
      <p:pic>
        <p:nvPicPr>
          <p:cNvPr id="12" name="図 11">
            <a:extLst>
              <a:ext uri="{FF2B5EF4-FFF2-40B4-BE49-F238E27FC236}">
                <a16:creationId xmlns:a16="http://schemas.microsoft.com/office/drawing/2014/main" id="{DAE84E7D-A8C2-5297-185F-E61B7DF2A2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15277" y="6033938"/>
            <a:ext cx="3723195" cy="217392"/>
          </a:xfrm>
          <a:prstGeom prst="rect">
            <a:avLst/>
          </a:prstGeom>
        </p:spPr>
      </p:pic>
      <p:sp>
        <p:nvSpPr>
          <p:cNvPr id="15" name="テキスト ボックス 14">
            <a:extLst>
              <a:ext uri="{FF2B5EF4-FFF2-40B4-BE49-F238E27FC236}">
                <a16:creationId xmlns:a16="http://schemas.microsoft.com/office/drawing/2014/main" id="{F34BDE7B-9AE4-D617-8CA7-F16C7C56F53F}"/>
              </a:ext>
            </a:extLst>
          </p:cNvPr>
          <p:cNvSpPr txBox="1"/>
          <p:nvPr/>
        </p:nvSpPr>
        <p:spPr>
          <a:xfrm>
            <a:off x="4266586" y="1841675"/>
            <a:ext cx="787414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石崎 紀子</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2021: CMIP6</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をベースにした</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CDFDM</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手法による日本域バイアス補正気候シナリオデータ</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(NIES2020</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Ver.1, </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国立環境研究所</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doi:10.17595/20210501.001. (</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参照</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2021/07/07)</a:t>
            </a:r>
            <a:endPar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05B26AD2-365B-F8AB-60D9-50EDA09B41B1}"/>
              </a:ext>
            </a:extLst>
          </p:cNvPr>
          <p:cNvSpPr/>
          <p:nvPr/>
        </p:nvSpPr>
        <p:spPr>
          <a:xfrm>
            <a:off x="3877408" y="2919047"/>
            <a:ext cx="3736191" cy="348831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7A869AC-3EAA-B358-B900-721A7CFA28F0}"/>
              </a:ext>
            </a:extLst>
          </p:cNvPr>
          <p:cNvSpPr/>
          <p:nvPr/>
        </p:nvSpPr>
        <p:spPr>
          <a:xfrm>
            <a:off x="8137174" y="5583115"/>
            <a:ext cx="3591763" cy="43323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33E59F27-69A5-6778-3626-3371AC4FD449}"/>
              </a:ext>
            </a:extLst>
          </p:cNvPr>
          <p:cNvSpPr txBox="1"/>
          <p:nvPr/>
        </p:nvSpPr>
        <p:spPr>
          <a:xfrm>
            <a:off x="307732" y="6463769"/>
            <a:ext cx="11711353" cy="369332"/>
          </a:xfrm>
          <a:prstGeom prst="rect">
            <a:avLst/>
          </a:prstGeom>
          <a:noFill/>
        </p:spPr>
        <p:txBody>
          <a:bodyPr wrap="square">
            <a:spAutoFit/>
          </a:bodyPr>
          <a:lstStyle/>
          <a:p>
            <a:pPr algn="r"/>
            <a:r>
              <a:rPr lang="ja-JP" altLang="en-US" b="1" dirty="0">
                <a:solidFill>
                  <a:srgbClr val="FF0000"/>
                </a:solidFill>
                <a:latin typeface="+mn-ea"/>
              </a:rPr>
              <a:t>注）</a:t>
            </a:r>
            <a:r>
              <a:rPr lang="en-US" altLang="ja-JP" b="1" dirty="0">
                <a:solidFill>
                  <a:srgbClr val="FF0000"/>
                </a:solidFill>
                <a:latin typeface="+mn-ea"/>
              </a:rPr>
              <a:t>SSP5_8.5(RCP8.5)</a:t>
            </a:r>
            <a:r>
              <a:rPr lang="ja-JP" altLang="en-US" b="1" dirty="0">
                <a:solidFill>
                  <a:srgbClr val="FF0000"/>
                </a:solidFill>
                <a:latin typeface="+mn-ea"/>
              </a:rPr>
              <a:t>：　化石燃料依存型の発展の下で、気候政策を導入しない最大排出シナリオ</a:t>
            </a:r>
          </a:p>
        </p:txBody>
      </p:sp>
    </p:spTree>
    <p:extLst>
      <p:ext uri="{BB962C8B-B14F-4D97-AF65-F5344CB8AC3E}">
        <p14:creationId xmlns:p14="http://schemas.microsoft.com/office/powerpoint/2010/main" val="3692977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7A9B3E-751A-4E99-925A-27677E2644CE}"/>
              </a:ext>
            </a:extLst>
          </p:cNvPr>
          <p:cNvSpPr txBox="1">
            <a:spLocks/>
          </p:cNvSpPr>
          <p:nvPr/>
        </p:nvSpPr>
        <p:spPr>
          <a:xfrm>
            <a:off x="105270" y="152245"/>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r>
              <a:rPr lang="ja-JP" altLang="en-US" b="1" dirty="0">
                <a:latin typeface="+mn-ea"/>
                <a:ea typeface="+mn-ea"/>
              </a:rPr>
              <a:t>近年の高温傾向と作物への影響</a:t>
            </a:r>
          </a:p>
        </p:txBody>
      </p:sp>
      <p:grpSp>
        <p:nvGrpSpPr>
          <p:cNvPr id="3" name="グループ化 2">
            <a:extLst>
              <a:ext uri="{FF2B5EF4-FFF2-40B4-BE49-F238E27FC236}">
                <a16:creationId xmlns:a16="http://schemas.microsoft.com/office/drawing/2014/main" id="{5475B026-30CC-AD7F-ECC9-C4AE474B87F8}"/>
              </a:ext>
            </a:extLst>
          </p:cNvPr>
          <p:cNvGrpSpPr/>
          <p:nvPr/>
        </p:nvGrpSpPr>
        <p:grpSpPr>
          <a:xfrm>
            <a:off x="229400" y="941040"/>
            <a:ext cx="4380816" cy="2789475"/>
            <a:chOff x="73000" y="904944"/>
            <a:chExt cx="4380816" cy="2789475"/>
          </a:xfrm>
        </p:grpSpPr>
        <p:pic>
          <p:nvPicPr>
            <p:cNvPr id="4" name="図 3">
              <a:extLst>
                <a:ext uri="{FF2B5EF4-FFF2-40B4-BE49-F238E27FC236}">
                  <a16:creationId xmlns:a16="http://schemas.microsoft.com/office/drawing/2014/main" id="{302339DC-DD5B-DC60-9DED-5B3B698E64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000" y="904944"/>
              <a:ext cx="4380816" cy="2789475"/>
            </a:xfrm>
            <a:prstGeom prst="rect">
              <a:avLst/>
            </a:prstGeom>
          </p:spPr>
        </p:pic>
        <p:sp>
          <p:nvSpPr>
            <p:cNvPr id="5" name="テキスト ボックス 4">
              <a:extLst>
                <a:ext uri="{FF2B5EF4-FFF2-40B4-BE49-F238E27FC236}">
                  <a16:creationId xmlns:a16="http://schemas.microsoft.com/office/drawing/2014/main" id="{FBA42CEA-2A7E-F884-CE39-853FD35167FB}"/>
                </a:ext>
              </a:extLst>
            </p:cNvPr>
            <p:cNvSpPr txBox="1"/>
            <p:nvPr/>
          </p:nvSpPr>
          <p:spPr>
            <a:xfrm>
              <a:off x="784441" y="1040437"/>
              <a:ext cx="2957934" cy="338554"/>
            </a:xfrm>
            <a:prstGeom prst="rect">
              <a:avLst/>
            </a:prstGeom>
            <a:solidFill>
              <a:srgbClr val="FFFF99"/>
            </a:solidFill>
          </p:spPr>
          <p:txBody>
            <a:bodyPr wrap="square" rtlCol="0">
              <a:spAutoFit/>
            </a:bodyPr>
            <a:lstStyle/>
            <a:p>
              <a:pPr>
                <a:buNone/>
              </a:pPr>
              <a:r>
                <a:rPr kumimoji="1" lang="ja-JP" altLang="en-US" sz="1600" dirty="0"/>
                <a:t>夏季（</a:t>
              </a:r>
              <a:r>
                <a:rPr kumimoji="1" lang="en-US" altLang="ja-JP" sz="1600" dirty="0"/>
                <a:t>6-8</a:t>
              </a:r>
              <a:r>
                <a:rPr kumimoji="1" lang="ja-JP" altLang="en-US" sz="1600" dirty="0"/>
                <a:t>月）平均気温の推移</a:t>
              </a:r>
            </a:p>
          </p:txBody>
        </p:sp>
      </p:grpSp>
      <p:sp>
        <p:nvSpPr>
          <p:cNvPr id="8" name="正方形/長方形 7">
            <a:extLst>
              <a:ext uri="{FF2B5EF4-FFF2-40B4-BE49-F238E27FC236}">
                <a16:creationId xmlns:a16="http://schemas.microsoft.com/office/drawing/2014/main" id="{09A52B11-7682-414A-C68F-FA435F39FEAD}"/>
              </a:ext>
            </a:extLst>
          </p:cNvPr>
          <p:cNvSpPr/>
          <p:nvPr/>
        </p:nvSpPr>
        <p:spPr>
          <a:xfrm>
            <a:off x="251449" y="3730515"/>
            <a:ext cx="11473846" cy="29926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highlight>
                <a:srgbClr val="FFFF00"/>
              </a:highlight>
            </a:endParaRPr>
          </a:p>
        </p:txBody>
      </p:sp>
      <p:pic>
        <p:nvPicPr>
          <p:cNvPr id="9" name="図 8">
            <a:extLst>
              <a:ext uri="{FF2B5EF4-FFF2-40B4-BE49-F238E27FC236}">
                <a16:creationId xmlns:a16="http://schemas.microsoft.com/office/drawing/2014/main" id="{93AEE328-B3AD-675F-078A-55177F8921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4118" y="3789692"/>
            <a:ext cx="10422613" cy="2492007"/>
          </a:xfrm>
          <a:prstGeom prst="rect">
            <a:avLst/>
          </a:prstGeom>
        </p:spPr>
      </p:pic>
      <p:pic>
        <p:nvPicPr>
          <p:cNvPr id="10" name="Picture 2">
            <a:extLst>
              <a:ext uri="{FF2B5EF4-FFF2-40B4-BE49-F238E27FC236}">
                <a16:creationId xmlns:a16="http://schemas.microsoft.com/office/drawing/2014/main" id="{03CD6A00-ABF3-3D1D-3387-96989F11B45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6200000">
            <a:off x="9968714" y="4997148"/>
            <a:ext cx="2879772" cy="437027"/>
          </a:xfrm>
          <a:prstGeom prst="rect">
            <a:avLst/>
          </a:prstGeom>
          <a:noFill/>
          <a:ln w="9525">
            <a:noFill/>
            <a:miter lim="800000"/>
            <a:headEnd/>
            <a:tailEnd/>
          </a:ln>
        </p:spPr>
      </p:pic>
      <p:sp>
        <p:nvSpPr>
          <p:cNvPr id="11" name="テキスト ボックス 7">
            <a:extLst>
              <a:ext uri="{FF2B5EF4-FFF2-40B4-BE49-F238E27FC236}">
                <a16:creationId xmlns:a16="http://schemas.microsoft.com/office/drawing/2014/main" id="{426633A7-67B5-9C86-AC52-17D057740B26}"/>
              </a:ext>
            </a:extLst>
          </p:cNvPr>
          <p:cNvSpPr txBox="1">
            <a:spLocks noChangeArrowheads="1"/>
          </p:cNvSpPr>
          <p:nvPr/>
        </p:nvSpPr>
        <p:spPr bwMode="auto">
          <a:xfrm>
            <a:off x="466705" y="6359703"/>
            <a:ext cx="10611460" cy="321790"/>
          </a:xfrm>
          <a:prstGeom prst="rect">
            <a:avLst/>
          </a:prstGeom>
          <a:solidFill>
            <a:schemeClr val="accent6">
              <a:lumMod val="20000"/>
              <a:lumOff val="80000"/>
            </a:schemeClr>
          </a:solidFill>
          <a:ln w="9525">
            <a:noFill/>
            <a:miter lim="800000"/>
            <a:headEnd/>
            <a:tailEnd/>
          </a:ln>
        </p:spPr>
        <p:txBody>
          <a:bodyPr wrap="square">
            <a:noAutofit/>
          </a:bodyPr>
          <a:lstStyle/>
          <a:p>
            <a:pPr>
              <a:buNone/>
            </a:pPr>
            <a:r>
              <a:rPr lang="ja-JP" altLang="en-US" sz="1600" b="1" u="sng" dirty="0">
                <a:solidFill>
                  <a:srgbClr val="0000FF"/>
                </a:solidFill>
              </a:rPr>
              <a:t>都道府県毎の</a:t>
            </a:r>
            <a:r>
              <a:rPr lang="en-US" altLang="ja-JP" sz="1600" b="1" u="sng" dirty="0">
                <a:solidFill>
                  <a:srgbClr val="0000FF"/>
                </a:solidFill>
              </a:rPr>
              <a:t>1</a:t>
            </a:r>
            <a:r>
              <a:rPr lang="ja-JP" altLang="en-US" sz="1600" b="1" u="sng" dirty="0">
                <a:solidFill>
                  <a:srgbClr val="0000FF"/>
                </a:solidFill>
              </a:rPr>
              <a:t>等米比率の推移（</a:t>
            </a:r>
            <a:r>
              <a:rPr lang="en-US" altLang="ja-JP" sz="1600" b="1" u="sng" dirty="0">
                <a:solidFill>
                  <a:srgbClr val="0000FF"/>
                </a:solidFill>
              </a:rPr>
              <a:t>1981-2020</a:t>
            </a:r>
            <a:r>
              <a:rPr lang="ja-JP" altLang="en-US" sz="1600" b="1" u="sng" dirty="0">
                <a:solidFill>
                  <a:srgbClr val="0000FF"/>
                </a:solidFill>
              </a:rPr>
              <a:t>：</a:t>
            </a:r>
            <a:r>
              <a:rPr lang="en-US" altLang="ja-JP" sz="1600" b="1" u="sng" dirty="0">
                <a:solidFill>
                  <a:srgbClr val="0000FF"/>
                </a:solidFill>
              </a:rPr>
              <a:t>10</a:t>
            </a:r>
            <a:r>
              <a:rPr lang="ja-JP" altLang="en-US" sz="1600" b="1" u="sng" dirty="0">
                <a:solidFill>
                  <a:srgbClr val="0000FF"/>
                </a:solidFill>
              </a:rPr>
              <a:t>年毎）</a:t>
            </a:r>
            <a:r>
              <a:rPr lang="ja-JP" altLang="en-US" sz="1600" b="1" dirty="0">
                <a:solidFill>
                  <a:srgbClr val="0000FF"/>
                </a:solidFill>
              </a:rPr>
              <a:t>　</a:t>
            </a:r>
            <a:r>
              <a:rPr lang="ja-JP" altLang="en-US" sz="1600" b="1" dirty="0">
                <a:solidFill>
                  <a:srgbClr val="FF0000"/>
                </a:solidFill>
              </a:rPr>
              <a:t>１等米比率は、北日本では増加傾向、西日本では減少傾向</a:t>
            </a:r>
            <a:endParaRPr lang="ja-JP" altLang="en-US" sz="1600" b="1" dirty="0"/>
          </a:p>
        </p:txBody>
      </p:sp>
      <p:sp>
        <p:nvSpPr>
          <p:cNvPr id="12" name="テキスト ボックス 11">
            <a:extLst>
              <a:ext uri="{FF2B5EF4-FFF2-40B4-BE49-F238E27FC236}">
                <a16:creationId xmlns:a16="http://schemas.microsoft.com/office/drawing/2014/main" id="{3AA6903C-7211-BB09-1F5A-E08EFF708F2F}"/>
              </a:ext>
            </a:extLst>
          </p:cNvPr>
          <p:cNvSpPr txBox="1"/>
          <p:nvPr/>
        </p:nvSpPr>
        <p:spPr>
          <a:xfrm>
            <a:off x="959845" y="4034349"/>
            <a:ext cx="1191352" cy="369332"/>
          </a:xfrm>
          <a:prstGeom prst="rect">
            <a:avLst/>
          </a:prstGeom>
          <a:solidFill>
            <a:schemeClr val="bg1"/>
          </a:solidFill>
        </p:spPr>
        <p:txBody>
          <a:bodyPr wrap="none" rtlCol="0">
            <a:spAutoFit/>
          </a:bodyPr>
          <a:lstStyle/>
          <a:p>
            <a:r>
              <a:rPr kumimoji="1" lang="en-US" altLang="ja-JP" b="1" dirty="0"/>
              <a:t>1981-1990</a:t>
            </a:r>
            <a:endParaRPr kumimoji="1" lang="ja-JP" altLang="en-US" b="1" dirty="0"/>
          </a:p>
        </p:txBody>
      </p:sp>
      <p:sp>
        <p:nvSpPr>
          <p:cNvPr id="13" name="テキスト ボックス 12">
            <a:extLst>
              <a:ext uri="{FF2B5EF4-FFF2-40B4-BE49-F238E27FC236}">
                <a16:creationId xmlns:a16="http://schemas.microsoft.com/office/drawing/2014/main" id="{BB14224E-3410-0650-65CD-87B386D2AFF9}"/>
              </a:ext>
            </a:extLst>
          </p:cNvPr>
          <p:cNvSpPr txBox="1"/>
          <p:nvPr/>
        </p:nvSpPr>
        <p:spPr>
          <a:xfrm>
            <a:off x="3501900" y="4026921"/>
            <a:ext cx="1191352" cy="369332"/>
          </a:xfrm>
          <a:prstGeom prst="rect">
            <a:avLst/>
          </a:prstGeom>
          <a:solidFill>
            <a:schemeClr val="bg1"/>
          </a:solidFill>
        </p:spPr>
        <p:txBody>
          <a:bodyPr wrap="none" rtlCol="0">
            <a:spAutoFit/>
          </a:bodyPr>
          <a:lstStyle/>
          <a:p>
            <a:r>
              <a:rPr kumimoji="1" lang="en-US" altLang="ja-JP" b="1" dirty="0"/>
              <a:t>1991-2000</a:t>
            </a:r>
            <a:endParaRPr kumimoji="1" lang="ja-JP" altLang="en-US" b="1" dirty="0"/>
          </a:p>
        </p:txBody>
      </p:sp>
      <p:sp>
        <p:nvSpPr>
          <p:cNvPr id="14" name="テキスト ボックス 13">
            <a:extLst>
              <a:ext uri="{FF2B5EF4-FFF2-40B4-BE49-F238E27FC236}">
                <a16:creationId xmlns:a16="http://schemas.microsoft.com/office/drawing/2014/main" id="{89B5D2C3-2A1B-BAEC-DDEC-8D5F967D2C69}"/>
              </a:ext>
            </a:extLst>
          </p:cNvPr>
          <p:cNvSpPr txBox="1"/>
          <p:nvPr/>
        </p:nvSpPr>
        <p:spPr>
          <a:xfrm>
            <a:off x="5996137" y="4034349"/>
            <a:ext cx="1191352" cy="369332"/>
          </a:xfrm>
          <a:prstGeom prst="rect">
            <a:avLst/>
          </a:prstGeom>
          <a:solidFill>
            <a:schemeClr val="bg1"/>
          </a:solidFill>
        </p:spPr>
        <p:txBody>
          <a:bodyPr wrap="none" rtlCol="0">
            <a:spAutoFit/>
          </a:bodyPr>
          <a:lstStyle/>
          <a:p>
            <a:r>
              <a:rPr kumimoji="1" lang="en-US" altLang="ja-JP" b="1" dirty="0"/>
              <a:t>2001-2010</a:t>
            </a:r>
            <a:endParaRPr kumimoji="1" lang="ja-JP" altLang="en-US" b="1" dirty="0"/>
          </a:p>
        </p:txBody>
      </p:sp>
      <p:sp>
        <p:nvSpPr>
          <p:cNvPr id="15" name="テキスト ボックス 14">
            <a:extLst>
              <a:ext uri="{FF2B5EF4-FFF2-40B4-BE49-F238E27FC236}">
                <a16:creationId xmlns:a16="http://schemas.microsoft.com/office/drawing/2014/main" id="{C502FA50-6B8F-143B-D4DE-4B3582AF784A}"/>
              </a:ext>
            </a:extLst>
          </p:cNvPr>
          <p:cNvSpPr txBox="1"/>
          <p:nvPr/>
        </p:nvSpPr>
        <p:spPr>
          <a:xfrm>
            <a:off x="8490374" y="4026921"/>
            <a:ext cx="1191352" cy="369332"/>
          </a:xfrm>
          <a:prstGeom prst="rect">
            <a:avLst/>
          </a:prstGeom>
          <a:solidFill>
            <a:schemeClr val="bg1"/>
          </a:solidFill>
        </p:spPr>
        <p:txBody>
          <a:bodyPr wrap="none" rtlCol="0">
            <a:spAutoFit/>
          </a:bodyPr>
          <a:lstStyle/>
          <a:p>
            <a:r>
              <a:rPr kumimoji="1" lang="en-US" altLang="ja-JP" b="1" dirty="0"/>
              <a:t>2011-2020</a:t>
            </a:r>
            <a:endParaRPr kumimoji="1" lang="ja-JP" altLang="en-US" b="1" dirty="0"/>
          </a:p>
        </p:txBody>
      </p:sp>
      <p:sp>
        <p:nvSpPr>
          <p:cNvPr id="16" name="テキスト ボックス 15">
            <a:extLst>
              <a:ext uri="{FF2B5EF4-FFF2-40B4-BE49-F238E27FC236}">
                <a16:creationId xmlns:a16="http://schemas.microsoft.com/office/drawing/2014/main" id="{BAA8FAAC-21EC-40DB-EF4D-84477A9B8A00}"/>
              </a:ext>
            </a:extLst>
          </p:cNvPr>
          <p:cNvSpPr txBox="1"/>
          <p:nvPr/>
        </p:nvSpPr>
        <p:spPr>
          <a:xfrm>
            <a:off x="3965022" y="5645280"/>
            <a:ext cx="1574470" cy="338554"/>
          </a:xfrm>
          <a:prstGeom prst="rect">
            <a:avLst/>
          </a:prstGeom>
          <a:solidFill>
            <a:sysClr val="window" lastClr="FFFFFF"/>
          </a:solidFill>
        </p:spPr>
        <p:txBody>
          <a:bodyPr wrap="non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1" lang="en-US" altLang="ja-JP" sz="1600" b="1" i="0" u="none" strike="noStrike" kern="0" cap="none" spc="0" normalizeH="0" baseline="0" noProof="0" dirty="0">
                <a:ln>
                  <a:noFill/>
                </a:ln>
                <a:solidFill>
                  <a:schemeClr val="accent1">
                    <a:lumMod val="75000"/>
                  </a:schemeClr>
                </a:solidFill>
                <a:effectLst/>
                <a:uLnTx/>
                <a:uFillTx/>
                <a:latin typeface="Arial" pitchFamily="34" charset="0"/>
                <a:ea typeface="ＭＳ Ｐゴシック" pitchFamily="50" charset="-128"/>
              </a:rPr>
              <a:t>-0.3</a:t>
            </a:r>
            <a:r>
              <a:rPr kumimoji="1" lang="ja-JP" altLang="en-US" sz="1600" b="1" i="0" u="none" strike="noStrike" kern="0" cap="none" spc="0" normalizeH="0" baseline="0" noProof="0" dirty="0">
                <a:ln>
                  <a:noFill/>
                </a:ln>
                <a:solidFill>
                  <a:schemeClr val="accent1">
                    <a:lumMod val="75000"/>
                  </a:schemeClr>
                </a:solidFill>
                <a:effectLst/>
                <a:uLnTx/>
                <a:uFillTx/>
                <a:latin typeface="Arial" pitchFamily="34" charset="0"/>
                <a:ea typeface="ＭＳ Ｐゴシック" pitchFamily="50" charset="-128"/>
              </a:rPr>
              <a:t>℃（平年差）</a:t>
            </a:r>
          </a:p>
        </p:txBody>
      </p:sp>
      <p:sp>
        <p:nvSpPr>
          <p:cNvPr id="17" name="テキスト ボックス 16">
            <a:extLst>
              <a:ext uri="{FF2B5EF4-FFF2-40B4-BE49-F238E27FC236}">
                <a16:creationId xmlns:a16="http://schemas.microsoft.com/office/drawing/2014/main" id="{0394496C-F7B4-0C7A-8C41-4C390D1834BB}"/>
              </a:ext>
            </a:extLst>
          </p:cNvPr>
          <p:cNvSpPr txBox="1"/>
          <p:nvPr/>
        </p:nvSpPr>
        <p:spPr>
          <a:xfrm>
            <a:off x="6516696" y="5656160"/>
            <a:ext cx="1505541" cy="338554"/>
          </a:xfrm>
          <a:prstGeom prst="rect">
            <a:avLst/>
          </a:prstGeom>
          <a:solidFill>
            <a:sysClr val="window" lastClr="FFFFFF"/>
          </a:solidFill>
        </p:spPr>
        <p:txBody>
          <a:bodyPr wrap="non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1" lang="en-US" altLang="ja-JP" sz="1600" b="1" i="0" u="none" strike="noStrike" kern="0" cap="none" spc="0" normalizeH="0" baseline="0" noProof="0" dirty="0">
                <a:ln>
                  <a:noFill/>
                </a:ln>
                <a:solidFill>
                  <a:schemeClr val="accent6">
                    <a:lumMod val="75000"/>
                  </a:schemeClr>
                </a:solidFill>
                <a:effectLst/>
                <a:uLnTx/>
                <a:uFillTx/>
                <a:latin typeface="Arial" pitchFamily="34" charset="0"/>
                <a:ea typeface="ＭＳ Ｐゴシック" pitchFamily="50" charset="-128"/>
              </a:rPr>
              <a:t>0.0</a:t>
            </a:r>
            <a:r>
              <a:rPr kumimoji="1" lang="ja-JP" altLang="en-US" sz="1600" b="1" i="0" u="none" strike="noStrike" kern="0" cap="none" spc="0" normalizeH="0" baseline="0" noProof="0" dirty="0">
                <a:ln>
                  <a:noFill/>
                </a:ln>
                <a:solidFill>
                  <a:schemeClr val="accent6">
                    <a:lumMod val="75000"/>
                  </a:schemeClr>
                </a:solidFill>
                <a:effectLst/>
                <a:uLnTx/>
                <a:uFillTx/>
                <a:latin typeface="Arial" pitchFamily="34" charset="0"/>
                <a:ea typeface="ＭＳ Ｐゴシック" pitchFamily="50" charset="-128"/>
              </a:rPr>
              <a:t>℃（平年差）</a:t>
            </a:r>
          </a:p>
        </p:txBody>
      </p:sp>
      <p:sp>
        <p:nvSpPr>
          <p:cNvPr id="18" name="テキスト ボックス 17">
            <a:extLst>
              <a:ext uri="{FF2B5EF4-FFF2-40B4-BE49-F238E27FC236}">
                <a16:creationId xmlns:a16="http://schemas.microsoft.com/office/drawing/2014/main" id="{B8148719-DF3D-5A69-B8E1-A47E80470DCA}"/>
              </a:ext>
            </a:extLst>
          </p:cNvPr>
          <p:cNvSpPr txBox="1"/>
          <p:nvPr/>
        </p:nvSpPr>
        <p:spPr>
          <a:xfrm>
            <a:off x="8881353" y="5645279"/>
            <a:ext cx="1701114" cy="338554"/>
          </a:xfrm>
          <a:prstGeom prst="rect">
            <a:avLst/>
          </a:prstGeom>
          <a:solidFill>
            <a:sysClr val="window" lastClr="FFFFFF"/>
          </a:solidFill>
        </p:spPr>
        <p:txBody>
          <a:bodyPr wrap="squar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1" lang="en-US" altLang="ja-JP" sz="1600" b="1" i="0" u="none" strike="noStrike" kern="0" cap="none" spc="0" normalizeH="0" baseline="0" noProof="0" dirty="0">
                <a:ln>
                  <a:noFill/>
                </a:ln>
                <a:solidFill>
                  <a:srgbClr val="C00000"/>
                </a:solidFill>
                <a:effectLst/>
                <a:uLnTx/>
                <a:uFillTx/>
                <a:latin typeface="Arial" pitchFamily="34" charset="0"/>
                <a:ea typeface="ＭＳ Ｐゴシック" pitchFamily="50" charset="-128"/>
              </a:rPr>
              <a:t>+0.3</a:t>
            </a:r>
            <a:r>
              <a:rPr kumimoji="1" lang="ja-JP" altLang="en-US" sz="1600" b="1" i="0" u="none" strike="noStrike" kern="0" cap="none" spc="0" normalizeH="0" baseline="0" noProof="0" dirty="0">
                <a:ln>
                  <a:noFill/>
                </a:ln>
                <a:solidFill>
                  <a:srgbClr val="C00000"/>
                </a:solidFill>
                <a:effectLst/>
                <a:uLnTx/>
                <a:uFillTx/>
                <a:latin typeface="Arial" pitchFamily="34" charset="0"/>
                <a:ea typeface="ＭＳ Ｐゴシック" pitchFamily="50" charset="-128"/>
              </a:rPr>
              <a:t>℃（平年差）</a:t>
            </a:r>
          </a:p>
        </p:txBody>
      </p:sp>
      <p:sp>
        <p:nvSpPr>
          <p:cNvPr id="19" name="テキスト ボックス 18">
            <a:extLst>
              <a:ext uri="{FF2B5EF4-FFF2-40B4-BE49-F238E27FC236}">
                <a16:creationId xmlns:a16="http://schemas.microsoft.com/office/drawing/2014/main" id="{2BC94D51-7BE8-013A-6910-883BBBC93A46}"/>
              </a:ext>
            </a:extLst>
          </p:cNvPr>
          <p:cNvSpPr txBox="1"/>
          <p:nvPr/>
        </p:nvSpPr>
        <p:spPr>
          <a:xfrm>
            <a:off x="1422967" y="5645280"/>
            <a:ext cx="1574470" cy="338554"/>
          </a:xfrm>
          <a:prstGeom prst="rect">
            <a:avLst/>
          </a:prstGeom>
          <a:solidFill>
            <a:sysClr val="window" lastClr="FFFFFF"/>
          </a:solidFill>
        </p:spPr>
        <p:txBody>
          <a:bodyPr wrap="non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1" lang="en-US" altLang="ja-JP" sz="1600" b="1" i="0" u="none" strike="noStrike" kern="0" cap="none" spc="0" normalizeH="0" baseline="0" noProof="0" dirty="0">
                <a:ln>
                  <a:noFill/>
                </a:ln>
                <a:solidFill>
                  <a:srgbClr val="002060"/>
                </a:solidFill>
                <a:effectLst/>
                <a:uLnTx/>
                <a:uFillTx/>
                <a:latin typeface="Arial" pitchFamily="34" charset="0"/>
                <a:ea typeface="ＭＳ Ｐゴシック" pitchFamily="50" charset="-128"/>
              </a:rPr>
              <a:t>-0.6</a:t>
            </a:r>
            <a:r>
              <a:rPr kumimoji="1" lang="ja-JP" altLang="en-US" sz="1600" b="1" i="0" u="none" strike="noStrike" kern="0" cap="none" spc="0" normalizeH="0" baseline="0" noProof="0" dirty="0">
                <a:ln>
                  <a:noFill/>
                </a:ln>
                <a:solidFill>
                  <a:srgbClr val="002060"/>
                </a:solidFill>
                <a:effectLst/>
                <a:uLnTx/>
                <a:uFillTx/>
                <a:latin typeface="Arial" pitchFamily="34" charset="0"/>
                <a:ea typeface="ＭＳ Ｐゴシック" pitchFamily="50" charset="-128"/>
              </a:rPr>
              <a:t>℃（平年差）</a:t>
            </a:r>
          </a:p>
        </p:txBody>
      </p:sp>
      <p:sp>
        <p:nvSpPr>
          <p:cNvPr id="20" name="テキスト ボックス 19">
            <a:extLst>
              <a:ext uri="{FF2B5EF4-FFF2-40B4-BE49-F238E27FC236}">
                <a16:creationId xmlns:a16="http://schemas.microsoft.com/office/drawing/2014/main" id="{B579A2A2-2358-0FAC-71AB-F2C339BF4C27}"/>
              </a:ext>
            </a:extLst>
          </p:cNvPr>
          <p:cNvSpPr txBox="1"/>
          <p:nvPr/>
        </p:nvSpPr>
        <p:spPr>
          <a:xfrm rot="16200000">
            <a:off x="10545426" y="4966522"/>
            <a:ext cx="1067298" cy="331897"/>
          </a:xfrm>
          <a:prstGeom prst="rect">
            <a:avLst/>
          </a:prstGeom>
          <a:noFill/>
        </p:spPr>
        <p:txBody>
          <a:bodyPr wrap="square">
            <a:spAutoFit/>
          </a:bodyPr>
          <a:lstStyle/>
          <a:p>
            <a:r>
              <a:rPr lang="en-US" altLang="ja-JP" sz="1200" b="1" dirty="0"/>
              <a:t>1</a:t>
            </a:r>
            <a:r>
              <a:rPr lang="ja-JP" altLang="en-US" sz="1200" b="1" dirty="0"/>
              <a:t>等米比率</a:t>
            </a:r>
            <a:endParaRPr lang="ja-JP" altLang="en-US" sz="1200" dirty="0"/>
          </a:p>
        </p:txBody>
      </p:sp>
      <p:pic>
        <p:nvPicPr>
          <p:cNvPr id="36" name="Picture 2">
            <a:extLst>
              <a:ext uri="{FF2B5EF4-FFF2-40B4-BE49-F238E27FC236}">
                <a16:creationId xmlns:a16="http://schemas.microsoft.com/office/drawing/2014/main" id="{D38A0AD8-33ED-26BA-44F5-3A3B959B639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87489" y="831321"/>
            <a:ext cx="4644008" cy="2742268"/>
          </a:xfrm>
          <a:prstGeom prst="rect">
            <a:avLst/>
          </a:prstGeom>
          <a:noFill/>
          <a:ln w="9525" cap="flat" cmpd="sng" algn="ctr">
            <a:noFill/>
            <a:prstDash val="solid"/>
            <a:miter lim="800000"/>
            <a:headEnd/>
            <a:tailEnd/>
          </a:ln>
        </p:spPr>
      </p:pic>
      <p:pic>
        <p:nvPicPr>
          <p:cNvPr id="37" name="図 36" descr="テーブル, 花 が含まれている画像&#10;&#10;自動的に生成された説明">
            <a:extLst>
              <a:ext uri="{FF2B5EF4-FFF2-40B4-BE49-F238E27FC236}">
                <a16:creationId xmlns:a16="http://schemas.microsoft.com/office/drawing/2014/main" id="{AE901CFE-EB2C-26CA-B0C7-36B39CD218B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39503" y="788934"/>
            <a:ext cx="2593158" cy="1980780"/>
          </a:xfrm>
          <a:prstGeom prst="rect">
            <a:avLst/>
          </a:prstGeom>
        </p:spPr>
      </p:pic>
      <p:sp>
        <p:nvSpPr>
          <p:cNvPr id="38" name="テキスト ボックス 37">
            <a:extLst>
              <a:ext uri="{FF2B5EF4-FFF2-40B4-BE49-F238E27FC236}">
                <a16:creationId xmlns:a16="http://schemas.microsoft.com/office/drawing/2014/main" id="{141B44A8-1258-E60A-FE07-9DEEF6E45309}"/>
              </a:ext>
            </a:extLst>
          </p:cNvPr>
          <p:cNvSpPr txBox="1"/>
          <p:nvPr/>
        </p:nvSpPr>
        <p:spPr>
          <a:xfrm>
            <a:off x="4950979" y="2636933"/>
            <a:ext cx="2236510" cy="1015663"/>
          </a:xfrm>
          <a:prstGeom prst="rect">
            <a:avLst/>
          </a:prstGeom>
          <a:noFill/>
        </p:spPr>
        <p:txBody>
          <a:bodyPr wrap="none" rtlCol="0">
            <a:spAutoFit/>
          </a:bodyPr>
          <a:lstStyle/>
          <a:p>
            <a:pPr algn="ctr"/>
            <a:r>
              <a:rPr kumimoji="1" lang="ja-JP" altLang="en-US" sz="2000" b="1" dirty="0"/>
              <a:t>外観品質の低下</a:t>
            </a:r>
            <a:endParaRPr kumimoji="1" lang="en-US" altLang="ja-JP" sz="2000" b="1" dirty="0"/>
          </a:p>
          <a:p>
            <a:pPr algn="ctr"/>
            <a:r>
              <a:rPr kumimoji="1" lang="ja-JP" altLang="en-US" sz="2000" b="1" dirty="0"/>
              <a:t>↓</a:t>
            </a:r>
            <a:endParaRPr kumimoji="1" lang="en-US" altLang="ja-JP" sz="2000" b="1" dirty="0"/>
          </a:p>
          <a:p>
            <a:pPr algn="ctr"/>
            <a:r>
              <a:rPr kumimoji="1" lang="ja-JP" altLang="en-US" sz="2000" b="1" dirty="0"/>
              <a:t>１等米比率の低下</a:t>
            </a:r>
          </a:p>
        </p:txBody>
      </p:sp>
    </p:spTree>
    <p:extLst>
      <p:ext uri="{BB962C8B-B14F-4D97-AF65-F5344CB8AC3E}">
        <p14:creationId xmlns:p14="http://schemas.microsoft.com/office/powerpoint/2010/main" val="2394209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7A9B3E-751A-4E99-925A-27677E2644CE}"/>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eaLnBrk="1" hangingPunct="1">
              <a:buNone/>
            </a:pPr>
            <a:r>
              <a:rPr lang="ja-JP" altLang="en-US" sz="3200" dirty="0">
                <a:solidFill>
                  <a:srgbClr val="000000"/>
                </a:solidFill>
                <a:ea typeface="HGPｺﾞｼｯｸE" panose="020B0900000000000000" pitchFamily="50" charset="-128"/>
              </a:rPr>
              <a:t>作物への温暖化（高温）の影響</a:t>
            </a:r>
          </a:p>
        </p:txBody>
      </p:sp>
      <p:pic>
        <p:nvPicPr>
          <p:cNvPr id="3" name="Picture 3">
            <a:extLst>
              <a:ext uri="{FF2B5EF4-FFF2-40B4-BE49-F238E27FC236}">
                <a16:creationId xmlns:a16="http://schemas.microsoft.com/office/drawing/2014/main" id="{D5610220-1761-CD04-C2CB-8C4F2B2E4D2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43079" y="1350045"/>
            <a:ext cx="6489700"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4">
            <a:extLst>
              <a:ext uri="{FF2B5EF4-FFF2-40B4-BE49-F238E27FC236}">
                <a16:creationId xmlns:a16="http://schemas.microsoft.com/office/drawing/2014/main" id="{75DA1355-C0C6-0174-6198-7F59D6B8122E}"/>
              </a:ext>
            </a:extLst>
          </p:cNvPr>
          <p:cNvSpPr txBox="1">
            <a:spLocks noChangeArrowheads="1"/>
          </p:cNvSpPr>
          <p:nvPr/>
        </p:nvSpPr>
        <p:spPr bwMode="auto">
          <a:xfrm>
            <a:off x="3587717" y="4302795"/>
            <a:ext cx="1466850" cy="349250"/>
          </a:xfrm>
          <a:prstGeom prst="rect">
            <a:avLst/>
          </a:prstGeom>
          <a:solidFill>
            <a:srgbClr val="008000"/>
          </a:solidFill>
          <a:ln w="12700">
            <a:solidFill>
              <a:schemeClr val="bg1"/>
            </a:solid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kumimoji="1" lang="ja-JP" altLang="en-US" sz="1600" b="1">
                <a:solidFill>
                  <a:schemeClr val="bg1"/>
                </a:solidFill>
                <a:latin typeface="Times New Roman" pitchFamily="18" charset="0"/>
                <a:ea typeface="ＭＳ Ｐゴシック" charset="-128"/>
              </a:rPr>
              <a:t>器官分化</a:t>
            </a:r>
          </a:p>
        </p:txBody>
      </p:sp>
      <p:sp>
        <p:nvSpPr>
          <p:cNvPr id="5" name="Text Box 5">
            <a:extLst>
              <a:ext uri="{FF2B5EF4-FFF2-40B4-BE49-F238E27FC236}">
                <a16:creationId xmlns:a16="http://schemas.microsoft.com/office/drawing/2014/main" id="{856F9D2E-9074-51CB-1269-23147D2FB643}"/>
              </a:ext>
            </a:extLst>
          </p:cNvPr>
          <p:cNvSpPr txBox="1">
            <a:spLocks noChangeArrowheads="1"/>
          </p:cNvSpPr>
          <p:nvPr/>
        </p:nvSpPr>
        <p:spPr bwMode="auto">
          <a:xfrm>
            <a:off x="5910229" y="3480470"/>
            <a:ext cx="2012950" cy="349250"/>
          </a:xfrm>
          <a:prstGeom prst="rect">
            <a:avLst/>
          </a:prstGeom>
          <a:solidFill>
            <a:srgbClr val="008000"/>
          </a:solidFill>
          <a:ln w="12700">
            <a:solidFill>
              <a:schemeClr val="bg1"/>
            </a:solid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kumimoji="1" lang="ja-JP" altLang="en-US" sz="1600" b="1">
                <a:solidFill>
                  <a:schemeClr val="bg1"/>
                </a:solidFill>
                <a:latin typeface="Times New Roman" pitchFamily="18" charset="0"/>
                <a:ea typeface="ＭＳ Ｐゴシック" charset="-128"/>
              </a:rPr>
              <a:t>光合成・呼吸</a:t>
            </a:r>
          </a:p>
        </p:txBody>
      </p:sp>
      <p:sp>
        <p:nvSpPr>
          <p:cNvPr id="6" name="Text Box 6">
            <a:extLst>
              <a:ext uri="{FF2B5EF4-FFF2-40B4-BE49-F238E27FC236}">
                <a16:creationId xmlns:a16="http://schemas.microsoft.com/office/drawing/2014/main" id="{F6EADEBE-B15A-0860-B164-22C9FE864D83}"/>
              </a:ext>
            </a:extLst>
          </p:cNvPr>
          <p:cNvSpPr txBox="1">
            <a:spLocks noChangeArrowheads="1"/>
          </p:cNvSpPr>
          <p:nvPr/>
        </p:nvSpPr>
        <p:spPr bwMode="auto">
          <a:xfrm>
            <a:off x="6137242" y="2861345"/>
            <a:ext cx="1274762" cy="349250"/>
          </a:xfrm>
          <a:prstGeom prst="rect">
            <a:avLst/>
          </a:prstGeom>
          <a:solidFill>
            <a:srgbClr val="008000"/>
          </a:solidFill>
          <a:ln w="12700">
            <a:solidFill>
              <a:schemeClr val="bg1"/>
            </a:solid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kumimoji="1" lang="ja-JP" altLang="en-US" sz="1600" b="1">
                <a:solidFill>
                  <a:schemeClr val="bg1"/>
                </a:solidFill>
                <a:latin typeface="Times New Roman" pitchFamily="18" charset="0"/>
                <a:ea typeface="ＭＳ Ｐゴシック" charset="-128"/>
              </a:rPr>
              <a:t>転流</a:t>
            </a:r>
          </a:p>
        </p:txBody>
      </p:sp>
      <p:sp>
        <p:nvSpPr>
          <p:cNvPr id="7" name="Text Box 7">
            <a:extLst>
              <a:ext uri="{FF2B5EF4-FFF2-40B4-BE49-F238E27FC236}">
                <a16:creationId xmlns:a16="http://schemas.microsoft.com/office/drawing/2014/main" id="{1CAD88AC-5138-E561-3F98-6D52A582EE9D}"/>
              </a:ext>
            </a:extLst>
          </p:cNvPr>
          <p:cNvSpPr txBox="1">
            <a:spLocks noChangeArrowheads="1"/>
          </p:cNvSpPr>
          <p:nvPr/>
        </p:nvSpPr>
        <p:spPr bwMode="auto">
          <a:xfrm>
            <a:off x="6707154" y="1184945"/>
            <a:ext cx="1295400" cy="349250"/>
          </a:xfrm>
          <a:prstGeom prst="rect">
            <a:avLst/>
          </a:prstGeom>
          <a:solidFill>
            <a:srgbClr val="CCFF66"/>
          </a:solidFill>
          <a:ln w="12700">
            <a:solidFill>
              <a:schemeClr val="bg1"/>
            </a:solidFill>
            <a:miter lim="800000"/>
            <a:headEnd type="none" w="sm" len="sm"/>
            <a:tailEnd type="none" w="sm" len="sm"/>
          </a:ln>
          <a:effectLst>
            <a:outerShdw dist="35921" dir="2700000" algn="ctr" rotWithShape="0">
              <a:schemeClr val="bg2"/>
            </a:outerShdw>
          </a:effectLst>
        </p:spPr>
        <p:txBody>
          <a:bodyPr>
            <a:spAutoFit/>
          </a:bodyPr>
          <a:lstStyle/>
          <a:p>
            <a:pPr>
              <a:spcBef>
                <a:spcPct val="50000"/>
              </a:spcBef>
            </a:pPr>
            <a:r>
              <a:rPr kumimoji="1" lang="ja-JP" altLang="en-US" sz="1600" b="1">
                <a:latin typeface="Times New Roman" pitchFamily="18" charset="0"/>
                <a:ea typeface="ＭＳ Ｐゴシック" charset="-128"/>
              </a:rPr>
              <a:t>子実の充実</a:t>
            </a:r>
          </a:p>
        </p:txBody>
      </p:sp>
      <p:sp>
        <p:nvSpPr>
          <p:cNvPr id="8" name="Text Box 8">
            <a:extLst>
              <a:ext uri="{FF2B5EF4-FFF2-40B4-BE49-F238E27FC236}">
                <a16:creationId xmlns:a16="http://schemas.microsoft.com/office/drawing/2014/main" id="{0F3C859F-18DA-91DD-CFFC-B58B7FD9C34A}"/>
              </a:ext>
            </a:extLst>
          </p:cNvPr>
          <p:cNvSpPr txBox="1">
            <a:spLocks noChangeArrowheads="1"/>
          </p:cNvSpPr>
          <p:nvPr/>
        </p:nvSpPr>
        <p:spPr bwMode="auto">
          <a:xfrm>
            <a:off x="4476717" y="1745333"/>
            <a:ext cx="1693862" cy="349250"/>
          </a:xfrm>
          <a:prstGeom prst="rect">
            <a:avLst/>
          </a:prstGeom>
          <a:solidFill>
            <a:srgbClr val="CCFF66"/>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1" lang="ja-JP" altLang="en-US" sz="1600" b="1">
                <a:latin typeface="Times New Roman" pitchFamily="18" charset="0"/>
                <a:ea typeface="ＭＳ Ｐゴシック" charset="-128"/>
              </a:rPr>
              <a:t>出穂・開花・受精</a:t>
            </a:r>
          </a:p>
        </p:txBody>
      </p:sp>
      <p:grpSp>
        <p:nvGrpSpPr>
          <p:cNvPr id="9" name="Group 9">
            <a:extLst>
              <a:ext uri="{FF2B5EF4-FFF2-40B4-BE49-F238E27FC236}">
                <a16:creationId xmlns:a16="http://schemas.microsoft.com/office/drawing/2014/main" id="{6CFB5C17-51B2-AEF0-29A8-BC307FD0618E}"/>
              </a:ext>
            </a:extLst>
          </p:cNvPr>
          <p:cNvGrpSpPr>
            <a:grpSpLocks/>
          </p:cNvGrpSpPr>
          <p:nvPr/>
        </p:nvGrpSpPr>
        <p:grpSpPr bwMode="auto">
          <a:xfrm>
            <a:off x="6597617" y="908720"/>
            <a:ext cx="3508375" cy="1620838"/>
            <a:chOff x="3289" y="719"/>
            <a:chExt cx="2210" cy="1021"/>
          </a:xfrm>
        </p:grpSpPr>
        <p:sp>
          <p:nvSpPr>
            <p:cNvPr id="10" name="Oval 10">
              <a:extLst>
                <a:ext uri="{FF2B5EF4-FFF2-40B4-BE49-F238E27FC236}">
                  <a16:creationId xmlns:a16="http://schemas.microsoft.com/office/drawing/2014/main" id="{B8343BBD-BBDE-BA48-E572-CBBDEBD7B20B}"/>
                </a:ext>
              </a:extLst>
            </p:cNvPr>
            <p:cNvSpPr>
              <a:spLocks noChangeArrowheads="1"/>
            </p:cNvSpPr>
            <p:nvPr/>
          </p:nvSpPr>
          <p:spPr bwMode="auto">
            <a:xfrm>
              <a:off x="3289" y="719"/>
              <a:ext cx="1160" cy="5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Text Box 11">
              <a:extLst>
                <a:ext uri="{FF2B5EF4-FFF2-40B4-BE49-F238E27FC236}">
                  <a16:creationId xmlns:a16="http://schemas.microsoft.com/office/drawing/2014/main" id="{D1622533-777C-A3D6-97E3-C897BF785F07}"/>
                </a:ext>
              </a:extLst>
            </p:cNvPr>
            <p:cNvSpPr txBox="1">
              <a:spLocks noChangeArrowheads="1"/>
            </p:cNvSpPr>
            <p:nvPr/>
          </p:nvSpPr>
          <p:spPr bwMode="auto">
            <a:xfrm>
              <a:off x="4533" y="895"/>
              <a:ext cx="966" cy="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kumimoji="1" lang="ja-JP" altLang="en-US" sz="2800" dirty="0">
                  <a:ea typeface="ＭＳ Ｐゴシック" charset="-128"/>
                </a:rPr>
                <a:t>登熟障害</a:t>
              </a:r>
            </a:p>
            <a:p>
              <a:r>
                <a:rPr kumimoji="1" lang="ja-JP" altLang="en-US" sz="2000" dirty="0">
                  <a:ea typeface="ＭＳ Ｐゴシック" charset="-128"/>
                </a:rPr>
                <a:t>すでに現れ始めている高温障害</a:t>
              </a:r>
            </a:p>
          </p:txBody>
        </p:sp>
      </p:grpSp>
      <p:grpSp>
        <p:nvGrpSpPr>
          <p:cNvPr id="12" name="Group 12">
            <a:extLst>
              <a:ext uri="{FF2B5EF4-FFF2-40B4-BE49-F238E27FC236}">
                <a16:creationId xmlns:a16="http://schemas.microsoft.com/office/drawing/2014/main" id="{27D14497-3E1D-5488-6000-F60B3819A7FD}"/>
              </a:ext>
            </a:extLst>
          </p:cNvPr>
          <p:cNvGrpSpPr>
            <a:grpSpLocks/>
          </p:cNvGrpSpPr>
          <p:nvPr/>
        </p:nvGrpSpPr>
        <p:grpSpPr bwMode="auto">
          <a:xfrm>
            <a:off x="2947954" y="1070645"/>
            <a:ext cx="3236913" cy="1225550"/>
            <a:chOff x="1042" y="812"/>
            <a:chExt cx="2039" cy="772"/>
          </a:xfrm>
        </p:grpSpPr>
        <p:sp>
          <p:nvSpPr>
            <p:cNvPr id="13" name="Oval 13">
              <a:extLst>
                <a:ext uri="{FF2B5EF4-FFF2-40B4-BE49-F238E27FC236}">
                  <a16:creationId xmlns:a16="http://schemas.microsoft.com/office/drawing/2014/main" id="{9375275F-BE50-9CBD-28AD-AA6DE567DED8}"/>
                </a:ext>
              </a:extLst>
            </p:cNvPr>
            <p:cNvSpPr>
              <a:spLocks noChangeArrowheads="1"/>
            </p:cNvSpPr>
            <p:nvPr/>
          </p:nvSpPr>
          <p:spPr bwMode="auto">
            <a:xfrm>
              <a:off x="1921" y="1024"/>
              <a:ext cx="1160" cy="5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Text Box 14">
              <a:extLst>
                <a:ext uri="{FF2B5EF4-FFF2-40B4-BE49-F238E27FC236}">
                  <a16:creationId xmlns:a16="http://schemas.microsoft.com/office/drawing/2014/main" id="{DA50A2A4-6885-D227-9092-512FD52741E5}"/>
                </a:ext>
              </a:extLst>
            </p:cNvPr>
            <p:cNvSpPr txBox="1">
              <a:spLocks noChangeArrowheads="1"/>
            </p:cNvSpPr>
            <p:nvPr/>
          </p:nvSpPr>
          <p:spPr bwMode="auto">
            <a:xfrm>
              <a:off x="1042" y="812"/>
              <a:ext cx="966" cy="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kumimoji="1" lang="ja-JP" altLang="en-US" sz="2800" dirty="0">
                  <a:ea typeface="ＭＳ Ｐゴシック" charset="-128"/>
                </a:rPr>
                <a:t>受精障害</a:t>
              </a:r>
            </a:p>
            <a:p>
              <a:r>
                <a:rPr kumimoji="1" lang="ja-JP" altLang="en-US" sz="2000" dirty="0">
                  <a:ea typeface="ＭＳ Ｐゴシック" charset="-128"/>
                </a:rPr>
                <a:t>今後懸念される障害</a:t>
              </a:r>
            </a:p>
          </p:txBody>
        </p:sp>
      </p:grpSp>
      <p:sp>
        <p:nvSpPr>
          <p:cNvPr id="15" name="Text Box 15">
            <a:extLst>
              <a:ext uri="{FF2B5EF4-FFF2-40B4-BE49-F238E27FC236}">
                <a16:creationId xmlns:a16="http://schemas.microsoft.com/office/drawing/2014/main" id="{DA61606B-C8DC-47D7-7D00-7F557C153D04}"/>
              </a:ext>
            </a:extLst>
          </p:cNvPr>
          <p:cNvSpPr txBox="1">
            <a:spLocks noChangeArrowheads="1"/>
          </p:cNvSpPr>
          <p:nvPr/>
        </p:nvSpPr>
        <p:spPr bwMode="auto">
          <a:xfrm>
            <a:off x="5656229" y="4234533"/>
            <a:ext cx="2251075" cy="349250"/>
          </a:xfrm>
          <a:prstGeom prst="rect">
            <a:avLst/>
          </a:prstGeom>
          <a:solidFill>
            <a:srgbClr val="008000"/>
          </a:solidFill>
          <a:ln w="12700">
            <a:solidFill>
              <a:schemeClr val="bg1"/>
            </a:solid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kumimoji="1" lang="ja-JP" altLang="en-US" sz="1600" b="1">
                <a:solidFill>
                  <a:schemeClr val="bg1"/>
                </a:solidFill>
                <a:latin typeface="Times New Roman" pitchFamily="18" charset="0"/>
                <a:ea typeface="ＭＳ Ｐゴシック" charset="-128"/>
              </a:rPr>
              <a:t>養水分の吸収</a:t>
            </a:r>
          </a:p>
        </p:txBody>
      </p:sp>
      <p:sp>
        <p:nvSpPr>
          <p:cNvPr id="16" name="Text Box 16">
            <a:extLst>
              <a:ext uri="{FF2B5EF4-FFF2-40B4-BE49-F238E27FC236}">
                <a16:creationId xmlns:a16="http://schemas.microsoft.com/office/drawing/2014/main" id="{0EC5822F-2C24-58C9-93CC-38C02BCF3999}"/>
              </a:ext>
            </a:extLst>
          </p:cNvPr>
          <p:cNvSpPr txBox="1">
            <a:spLocks noChangeArrowheads="1"/>
          </p:cNvSpPr>
          <p:nvPr/>
        </p:nvSpPr>
        <p:spPr bwMode="auto">
          <a:xfrm>
            <a:off x="2052604" y="5633120"/>
            <a:ext cx="7539038"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ja-JP" altLang="en-US" sz="2000">
                <a:ea typeface="ＭＳ Ｐゴシック" charset="-128"/>
              </a:rPr>
              <a:t>温度は，作物の収量形成，品質にかかわる多くの生理過程に影響するが，温度域や生育ステージなどによって，増収に働く場合と減収に働く場合がある。</a:t>
            </a:r>
          </a:p>
        </p:txBody>
      </p:sp>
    </p:spTree>
    <p:extLst>
      <p:ext uri="{BB962C8B-B14F-4D97-AF65-F5344CB8AC3E}">
        <p14:creationId xmlns:p14="http://schemas.microsoft.com/office/powerpoint/2010/main" val="90400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7A9B3E-751A-4E99-925A-27677E2644CE}"/>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eaLnBrk="1" hangingPunct="1">
              <a:buNone/>
            </a:pPr>
            <a:r>
              <a:rPr lang="ja-JP" altLang="en-US" sz="3200" dirty="0">
                <a:solidFill>
                  <a:srgbClr val="000000"/>
                </a:solidFill>
                <a:ea typeface="HGPｺﾞｼｯｸE" panose="020B0900000000000000" pitchFamily="50" charset="-128"/>
              </a:rPr>
              <a:t>水稲の生殖生理に発生する高温ストレス</a:t>
            </a:r>
          </a:p>
        </p:txBody>
      </p:sp>
      <p:sp>
        <p:nvSpPr>
          <p:cNvPr id="3" name="Text Box 8">
            <a:extLst>
              <a:ext uri="{FF2B5EF4-FFF2-40B4-BE49-F238E27FC236}">
                <a16:creationId xmlns:a16="http://schemas.microsoft.com/office/drawing/2014/main" id="{9F0F7399-343B-22AE-2A49-BC7634155E51}"/>
              </a:ext>
            </a:extLst>
          </p:cNvPr>
          <p:cNvSpPr txBox="1">
            <a:spLocks noChangeArrowheads="1"/>
          </p:cNvSpPr>
          <p:nvPr/>
        </p:nvSpPr>
        <p:spPr bwMode="auto">
          <a:xfrm>
            <a:off x="1366603" y="1423501"/>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eaLnBrk="0" hangingPunct="0"/>
            <a:r>
              <a:rPr lang="ja-JP" altLang="en-US" sz="2000" dirty="0">
                <a:solidFill>
                  <a:srgbClr val="FF0000"/>
                </a:solidFill>
              </a:rPr>
              <a:t>白未熟粒</a:t>
            </a:r>
            <a:endParaRPr lang="en-US" altLang="ja-JP" sz="2000" dirty="0">
              <a:solidFill>
                <a:srgbClr val="FF0000"/>
              </a:solidFill>
            </a:endParaRPr>
          </a:p>
        </p:txBody>
      </p:sp>
      <p:pic>
        <p:nvPicPr>
          <p:cNvPr id="4" name="Picture 10">
            <a:extLst>
              <a:ext uri="{FF2B5EF4-FFF2-40B4-BE49-F238E27FC236}">
                <a16:creationId xmlns:a16="http://schemas.microsoft.com/office/drawing/2014/main" id="{1AEA37D4-6EE8-82A8-9430-83451EEBBA3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42753" y="1982054"/>
            <a:ext cx="29146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fis7">
            <a:extLst>
              <a:ext uri="{FF2B5EF4-FFF2-40B4-BE49-F238E27FC236}">
                <a16:creationId xmlns:a16="http://schemas.microsoft.com/office/drawing/2014/main" id="{DD6D53FD-3FAB-1555-7C6A-E6B8CD84E5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1834" y="4549264"/>
            <a:ext cx="2376488"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a:extLst>
              <a:ext uri="{FF2B5EF4-FFF2-40B4-BE49-F238E27FC236}">
                <a16:creationId xmlns:a16="http://schemas.microsoft.com/office/drawing/2014/main" id="{397268D1-5094-6589-2856-2D7CE85E2383}"/>
              </a:ext>
            </a:extLst>
          </p:cNvPr>
          <p:cNvSpPr txBox="1">
            <a:spLocks noChangeArrowheads="1"/>
          </p:cNvSpPr>
          <p:nvPr/>
        </p:nvSpPr>
        <p:spPr bwMode="auto">
          <a:xfrm>
            <a:off x="1425340" y="4061927"/>
            <a:ext cx="9541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eaLnBrk="0" hangingPunct="0"/>
            <a:r>
              <a:rPr lang="ja-JP" altLang="en-US" sz="2000" dirty="0">
                <a:solidFill>
                  <a:srgbClr val="FF0000"/>
                </a:solidFill>
              </a:rPr>
              <a:t>胴割粒</a:t>
            </a:r>
            <a:endParaRPr lang="en-US" altLang="ja-JP" sz="2000" dirty="0">
              <a:solidFill>
                <a:srgbClr val="FF0000"/>
              </a:solidFill>
            </a:endParaRPr>
          </a:p>
        </p:txBody>
      </p:sp>
      <p:sp>
        <p:nvSpPr>
          <p:cNvPr id="7" name="Text Box 7">
            <a:extLst>
              <a:ext uri="{FF2B5EF4-FFF2-40B4-BE49-F238E27FC236}">
                <a16:creationId xmlns:a16="http://schemas.microsoft.com/office/drawing/2014/main" id="{3ED222AE-7605-F9AE-AABC-A4CA51F361BC}"/>
              </a:ext>
            </a:extLst>
          </p:cNvPr>
          <p:cNvSpPr txBox="1">
            <a:spLocks noChangeArrowheads="1"/>
          </p:cNvSpPr>
          <p:nvPr/>
        </p:nvSpPr>
        <p:spPr bwMode="auto">
          <a:xfrm>
            <a:off x="1042753" y="877402"/>
            <a:ext cx="3654764" cy="46166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spcBef>
                <a:spcPct val="50000"/>
              </a:spcBef>
            </a:pPr>
            <a:r>
              <a:rPr lang="ja-JP" altLang="en-US" sz="2400" b="1" dirty="0"/>
              <a:t>すでに頻発している問題</a:t>
            </a:r>
            <a:endParaRPr lang="en-US" altLang="ja-JP" sz="2400" b="1" dirty="0"/>
          </a:p>
        </p:txBody>
      </p:sp>
      <p:sp>
        <p:nvSpPr>
          <p:cNvPr id="8" name="Text Box 9">
            <a:extLst>
              <a:ext uri="{FF2B5EF4-FFF2-40B4-BE49-F238E27FC236}">
                <a16:creationId xmlns:a16="http://schemas.microsoft.com/office/drawing/2014/main" id="{C2C3D443-0F06-6332-DF99-199B214409BD}"/>
              </a:ext>
            </a:extLst>
          </p:cNvPr>
          <p:cNvSpPr txBox="1">
            <a:spLocks noChangeArrowheads="1"/>
          </p:cNvSpPr>
          <p:nvPr/>
        </p:nvSpPr>
        <p:spPr bwMode="auto">
          <a:xfrm>
            <a:off x="5956282" y="877401"/>
            <a:ext cx="3982081" cy="46166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spcBef>
                <a:spcPct val="50000"/>
              </a:spcBef>
            </a:pPr>
            <a:r>
              <a:rPr lang="ja-JP" altLang="en-US" sz="2400" b="1" dirty="0"/>
              <a:t>将来発生が懸念される問題</a:t>
            </a:r>
            <a:endParaRPr lang="en-US" altLang="ja-JP" sz="2400" b="1" dirty="0"/>
          </a:p>
        </p:txBody>
      </p:sp>
      <p:pic>
        <p:nvPicPr>
          <p:cNvPr id="9" name="Picture 2">
            <a:extLst>
              <a:ext uri="{FF2B5EF4-FFF2-40B4-BE49-F238E27FC236}">
                <a16:creationId xmlns:a16="http://schemas.microsoft.com/office/drawing/2014/main" id="{F4997B5A-242A-17DB-EC65-4417A2B350E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5020" y="1935806"/>
            <a:ext cx="5976420" cy="4385108"/>
          </a:xfrm>
          <a:prstGeom prst="rect">
            <a:avLst/>
          </a:prstGeom>
          <a:solidFill>
            <a:schemeClr val="tx1"/>
          </a:solidFill>
          <a:ln>
            <a:noFill/>
          </a:ln>
          <a:effectLst/>
        </p:spPr>
      </p:pic>
    </p:spTree>
    <p:extLst>
      <p:ext uri="{BB962C8B-B14F-4D97-AF65-F5344CB8AC3E}">
        <p14:creationId xmlns:p14="http://schemas.microsoft.com/office/powerpoint/2010/main" val="2618854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7A9B3E-751A-4E99-925A-27677E2644CE}"/>
              </a:ext>
            </a:extLst>
          </p:cNvPr>
          <p:cNvSpPr txBox="1">
            <a:spLocks/>
          </p:cNvSpPr>
          <p:nvPr/>
        </p:nvSpPr>
        <p:spPr>
          <a:xfrm>
            <a:off x="113659" y="127078"/>
            <a:ext cx="10104132"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a:buFontTx/>
              <a:buNone/>
            </a:pPr>
            <a:r>
              <a:rPr lang="ja-JP" altLang="en-US" sz="3200" b="1" dirty="0">
                <a:solidFill>
                  <a:srgbClr val="000000"/>
                </a:solidFill>
                <a:latin typeface="+mn-ea"/>
                <a:ea typeface="+mn-ea"/>
              </a:rPr>
              <a:t>水稲生産影響評価研究の経過　（農環研にて実施）</a:t>
            </a:r>
            <a:endParaRPr lang="en-US" altLang="ja-JP" sz="3200" b="1" dirty="0">
              <a:solidFill>
                <a:srgbClr val="000000"/>
              </a:solidFill>
              <a:latin typeface="+mn-ea"/>
              <a:ea typeface="+mn-ea"/>
            </a:endParaRPr>
          </a:p>
        </p:txBody>
      </p:sp>
      <p:sp>
        <p:nvSpPr>
          <p:cNvPr id="16" name="テキスト ボックス 15">
            <a:extLst>
              <a:ext uri="{FF2B5EF4-FFF2-40B4-BE49-F238E27FC236}">
                <a16:creationId xmlns:a16="http://schemas.microsoft.com/office/drawing/2014/main" id="{DAABE17D-3CAF-AA0B-E381-08E648646EAF}"/>
              </a:ext>
            </a:extLst>
          </p:cNvPr>
          <p:cNvSpPr txBox="1"/>
          <p:nvPr/>
        </p:nvSpPr>
        <p:spPr>
          <a:xfrm>
            <a:off x="107504" y="838665"/>
            <a:ext cx="11880364" cy="707886"/>
          </a:xfrm>
          <a:prstGeom prst="rect">
            <a:avLst/>
          </a:prstGeom>
          <a:solidFill>
            <a:srgbClr val="C0504D"/>
          </a:solidFill>
          <a:ln w="25400" cap="flat" cmpd="sng" algn="ctr">
            <a:solidFill>
              <a:srgbClr val="C0504D">
                <a:shade val="50000"/>
              </a:srgbClr>
            </a:solidFill>
            <a:prstDash val="solid"/>
          </a:ln>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2000" b="0" i="0" u="none" strike="noStrike" kern="0" cap="none" spc="0" normalizeH="0" baseline="0" noProof="0" dirty="0">
                <a:ln>
                  <a:noFill/>
                </a:ln>
                <a:solidFill>
                  <a:prstClr val="white"/>
                </a:solidFill>
                <a:effectLst/>
                <a:uLnTx/>
                <a:uFillTx/>
                <a:latin typeface="HGｺﾞｼｯｸM" panose="020B0609000000000000" pitchFamily="49" charset="-128"/>
                <a:ea typeface="HGｺﾞｼｯｸM" panose="020B0609000000000000" pitchFamily="49" charset="-128"/>
                <a:cs typeface="+mn-cs"/>
              </a:rPr>
              <a:t>我が国の主食である水稲の生産に対する気候変動影響への関心は高く、継続的に影響評価研究への取り組みがなされている。</a:t>
            </a:r>
          </a:p>
        </p:txBody>
      </p:sp>
      <p:graphicFrame>
        <p:nvGraphicFramePr>
          <p:cNvPr id="17" name="表 16">
            <a:extLst>
              <a:ext uri="{FF2B5EF4-FFF2-40B4-BE49-F238E27FC236}">
                <a16:creationId xmlns:a16="http://schemas.microsoft.com/office/drawing/2014/main" id="{A524DC00-79CA-20CE-83EA-039B99CE5015}"/>
              </a:ext>
            </a:extLst>
          </p:cNvPr>
          <p:cNvGraphicFramePr>
            <a:graphicFrameLocks noGrp="1"/>
          </p:cNvGraphicFramePr>
          <p:nvPr>
            <p:extLst>
              <p:ext uri="{D42A27DB-BD31-4B8C-83A1-F6EECF244321}">
                <p14:modId xmlns:p14="http://schemas.microsoft.com/office/powerpoint/2010/main" val="1505431411"/>
              </p:ext>
            </p:extLst>
          </p:nvPr>
        </p:nvGraphicFramePr>
        <p:xfrm>
          <a:off x="107504" y="1582005"/>
          <a:ext cx="11880365" cy="4657611"/>
        </p:xfrm>
        <a:graphic>
          <a:graphicData uri="http://schemas.openxmlformats.org/drawingml/2006/table">
            <a:tbl>
              <a:tblPr firstRow="1" bandRow="1"/>
              <a:tblGrid>
                <a:gridCol w="1402514">
                  <a:extLst>
                    <a:ext uri="{9D8B030D-6E8A-4147-A177-3AD203B41FA5}">
                      <a16:colId xmlns:a16="http://schemas.microsoft.com/office/drawing/2014/main" val="3329692462"/>
                    </a:ext>
                  </a:extLst>
                </a:gridCol>
                <a:gridCol w="2650921">
                  <a:extLst>
                    <a:ext uri="{9D8B030D-6E8A-4147-A177-3AD203B41FA5}">
                      <a16:colId xmlns:a16="http://schemas.microsoft.com/office/drawing/2014/main" val="4075937079"/>
                    </a:ext>
                  </a:extLst>
                </a:gridCol>
                <a:gridCol w="2269986">
                  <a:extLst>
                    <a:ext uri="{9D8B030D-6E8A-4147-A177-3AD203B41FA5}">
                      <a16:colId xmlns:a16="http://schemas.microsoft.com/office/drawing/2014/main" val="1253270209"/>
                    </a:ext>
                  </a:extLst>
                </a:gridCol>
                <a:gridCol w="2682663">
                  <a:extLst>
                    <a:ext uri="{9D8B030D-6E8A-4147-A177-3AD203B41FA5}">
                      <a16:colId xmlns:a16="http://schemas.microsoft.com/office/drawing/2014/main" val="1331935249"/>
                    </a:ext>
                  </a:extLst>
                </a:gridCol>
                <a:gridCol w="2874281">
                  <a:extLst>
                    <a:ext uri="{9D8B030D-6E8A-4147-A177-3AD203B41FA5}">
                      <a16:colId xmlns:a16="http://schemas.microsoft.com/office/drawing/2014/main" val="4202147083"/>
                    </a:ext>
                  </a:extLst>
                </a:gridCol>
              </a:tblGrid>
              <a:tr h="2028409">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endParaRPr kumimoji="1" lang="ja-JP" alt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endParaRPr kumimoji="1" lang="ja-JP" alt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endParaRPr kumimoji="1" lang="ja-JP" alt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endParaRPr kumimoji="1" lang="ja-JP" alt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endParaRPr kumimoji="1" lang="ja-JP" alt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722135145"/>
                  </a:ext>
                </a:extLst>
              </a:tr>
              <a:tr h="640080">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sz="1400" dirty="0">
                          <a:solidFill>
                            <a:srgbClr val="0000FF"/>
                          </a:solidFill>
                        </a:rPr>
                        <a:t>影響評価</a:t>
                      </a:r>
                      <a:endParaRPr kumimoji="1" lang="en-US" altLang="ja-JP" sz="1400" dirty="0">
                        <a:solidFill>
                          <a:srgbClr val="0000FF"/>
                        </a:solidFill>
                      </a:endParaRPr>
                    </a:p>
                    <a:p>
                      <a:r>
                        <a:rPr kumimoji="1" lang="ja-JP" altLang="en-US" sz="1400" dirty="0">
                          <a:solidFill>
                            <a:srgbClr val="0000FF"/>
                          </a:solidFill>
                        </a:rPr>
                        <a:t>モデル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400" dirty="0">
                          <a:latin typeface="+mn-ea"/>
                          <a:ea typeface="+mn-ea"/>
                        </a:rPr>
                        <a:t>登熟量指数</a:t>
                      </a:r>
                      <a:endParaRPr kumimoji="1" lang="en-US" altLang="ja-JP" sz="1400" dirty="0">
                        <a:latin typeface="+mn-ea"/>
                        <a:ea typeface="+mn-ea"/>
                      </a:endParaRPr>
                    </a:p>
                    <a:p>
                      <a:pPr algn="ctr"/>
                      <a:r>
                        <a:rPr kumimoji="1" lang="ja-JP" altLang="en-US" sz="1400" dirty="0">
                          <a:latin typeface="+mn-ea"/>
                          <a:ea typeface="+mn-ea"/>
                        </a:rPr>
                        <a:t>（統計モデル）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400" dirty="0">
                          <a:latin typeface="+mn-ea"/>
                          <a:ea typeface="+mn-ea"/>
                        </a:rPr>
                        <a:t>PRYSBI</a:t>
                      </a:r>
                    </a:p>
                    <a:p>
                      <a:pPr algn="ctr"/>
                      <a:r>
                        <a:rPr kumimoji="1" lang="ja-JP" altLang="en-US" sz="1400" dirty="0">
                          <a:latin typeface="+mn-ea"/>
                          <a:ea typeface="+mn-ea"/>
                        </a:rPr>
                        <a:t>（半プロセスモデル）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400" dirty="0">
                          <a:latin typeface="+mn-ea"/>
                          <a:ea typeface="+mn-ea"/>
                        </a:rPr>
                        <a:t>H/H</a:t>
                      </a:r>
                      <a:r>
                        <a:rPr kumimoji="1" lang="ja-JP" altLang="en-US" sz="1400" dirty="0">
                          <a:latin typeface="+mn-ea"/>
                          <a:ea typeface="+mn-ea"/>
                        </a:rPr>
                        <a:t>モデル</a:t>
                      </a:r>
                      <a:endParaRPr kumimoji="1" lang="en-US" altLang="ja-JP" sz="1400" dirty="0">
                        <a:latin typeface="+mn-ea"/>
                        <a:ea typeface="+mn-ea"/>
                      </a:endParaRPr>
                    </a:p>
                    <a:p>
                      <a:pPr algn="ctr"/>
                      <a:r>
                        <a:rPr kumimoji="1" lang="ja-JP" altLang="en-US" sz="1400" dirty="0">
                          <a:latin typeface="+mn-ea"/>
                          <a:ea typeface="+mn-ea"/>
                        </a:rPr>
                        <a:t>（プロセスモデル）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400" dirty="0">
                          <a:latin typeface="+mn-ea"/>
                          <a:ea typeface="+mn-ea"/>
                        </a:rPr>
                        <a:t>改良</a:t>
                      </a:r>
                      <a:r>
                        <a:rPr kumimoji="1" lang="en-US" altLang="ja-JP" sz="1400" dirty="0">
                          <a:latin typeface="+mn-ea"/>
                          <a:ea typeface="+mn-ea"/>
                        </a:rPr>
                        <a:t>H/H</a:t>
                      </a:r>
                      <a:r>
                        <a:rPr kumimoji="1" lang="ja-JP" altLang="en-US" sz="1400" dirty="0">
                          <a:latin typeface="+mn-ea"/>
                          <a:ea typeface="+mn-ea"/>
                        </a:rPr>
                        <a:t>モデル</a:t>
                      </a:r>
                      <a:endParaRPr kumimoji="1" lang="en-US" altLang="ja-JP" sz="1400" dirty="0">
                        <a:latin typeface="+mn-ea"/>
                        <a:ea typeface="+mn-ea"/>
                      </a:endParaRPr>
                    </a:p>
                    <a:p>
                      <a:pPr algn="ctr"/>
                      <a:r>
                        <a:rPr kumimoji="1" lang="ja-JP" altLang="en-US" sz="1400" dirty="0">
                          <a:latin typeface="+mn-ea"/>
                          <a:ea typeface="+mn-ea"/>
                        </a:rPr>
                        <a:t>（プロセスモデル）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957787618"/>
                  </a:ext>
                </a:extLst>
              </a:tr>
              <a:tr h="309674">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sz="1400" dirty="0">
                          <a:solidFill>
                            <a:srgbClr val="0000FF"/>
                          </a:solidFill>
                        </a:rPr>
                        <a:t>気候シナリオ</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400" dirty="0">
                          <a:latin typeface="+mn-ea"/>
                          <a:ea typeface="+mn-ea"/>
                        </a:rPr>
                        <a:t>IS92a</a:t>
                      </a:r>
                      <a:endParaRPr kumimoji="1" lang="ja-JP" altLang="en-US" sz="1400" dirty="0">
                        <a:latin typeface="+mn-ea"/>
                        <a:ea typeface="+mn-ea"/>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400" dirty="0">
                          <a:latin typeface="+mn-ea"/>
                          <a:ea typeface="+mn-ea"/>
                        </a:rPr>
                        <a:t>SRES</a:t>
                      </a:r>
                      <a:endParaRPr kumimoji="1" lang="ja-JP" altLang="en-US" sz="1400" dirty="0">
                        <a:latin typeface="+mn-ea"/>
                        <a:ea typeface="+mn-ea"/>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400" dirty="0">
                          <a:latin typeface="+mn-ea"/>
                          <a:ea typeface="+mn-ea"/>
                        </a:rPr>
                        <a:t>SRES</a:t>
                      </a:r>
                      <a:r>
                        <a:rPr kumimoji="1" lang="ja-JP" altLang="en-US" sz="1400" dirty="0" err="1">
                          <a:latin typeface="+mn-ea"/>
                          <a:ea typeface="+mn-ea"/>
                        </a:rPr>
                        <a:t>，</a:t>
                      </a:r>
                      <a:r>
                        <a:rPr kumimoji="1" lang="en-US" altLang="ja-JP" sz="1400" dirty="0">
                          <a:latin typeface="+mn-ea"/>
                          <a:ea typeface="+mn-ea"/>
                        </a:rPr>
                        <a:t>RCP</a:t>
                      </a:r>
                      <a:endParaRPr kumimoji="1" lang="ja-JP" altLang="en-US" sz="1400" dirty="0">
                        <a:latin typeface="+mn-ea"/>
                        <a:ea typeface="+mn-ea"/>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400" dirty="0">
                          <a:latin typeface="+mn-ea"/>
                          <a:ea typeface="+mn-ea"/>
                        </a:rPr>
                        <a:t>RCP</a:t>
                      </a:r>
                      <a:endParaRPr kumimoji="1" lang="ja-JP" altLang="en-US" sz="1400" dirty="0">
                        <a:latin typeface="+mn-ea"/>
                        <a:ea typeface="+mn-ea"/>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190065319"/>
                  </a:ext>
                </a:extLst>
              </a:tr>
              <a:tr h="437469">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sz="1400" dirty="0">
                          <a:solidFill>
                            <a:srgbClr val="0000FF"/>
                          </a:solidFill>
                        </a:rPr>
                        <a:t>影響指標</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400" dirty="0">
                          <a:latin typeface="+mn-ea"/>
                          <a:ea typeface="+mn-ea"/>
                        </a:rPr>
                        <a:t>潜在収量</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400" dirty="0">
                          <a:latin typeface="+mn-ea"/>
                          <a:ea typeface="+mn-ea"/>
                        </a:rPr>
                        <a:t>収量</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400" dirty="0">
                          <a:latin typeface="+mn-ea"/>
                          <a:ea typeface="+mn-ea"/>
                        </a:rPr>
                        <a:t>収量、品質リスク</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400" dirty="0">
                          <a:latin typeface="+mn-ea"/>
                          <a:ea typeface="+mn-ea"/>
                        </a:rPr>
                        <a:t>収量、品質</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4077924"/>
                  </a:ext>
                </a:extLst>
              </a:tr>
              <a:tr h="49867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sz="1400" dirty="0">
                          <a:solidFill>
                            <a:srgbClr val="0000FF"/>
                          </a:solidFill>
                        </a:rPr>
                        <a:t>計算単位</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400" dirty="0">
                          <a:latin typeface="+mn-ea"/>
                          <a:ea typeface="+mn-ea"/>
                        </a:rPr>
                        <a:t>二次メッシュ（</a:t>
                      </a:r>
                      <a:r>
                        <a:rPr kumimoji="1" lang="en-US" altLang="ja-JP" sz="1400" dirty="0">
                          <a:latin typeface="+mn-ea"/>
                          <a:ea typeface="+mn-ea"/>
                        </a:rPr>
                        <a:t>10km</a:t>
                      </a:r>
                      <a:r>
                        <a:rPr kumimoji="1" lang="ja-JP" altLang="en-US" sz="1400" dirty="0">
                          <a:latin typeface="+mn-ea"/>
                          <a:ea typeface="+mn-ea"/>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400" dirty="0">
                          <a:latin typeface="+mn-ea"/>
                          <a:ea typeface="+mn-ea"/>
                        </a:rPr>
                        <a:t>都道府県</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rPr>
                        <a:t>二次メッシュ（</a:t>
                      </a:r>
                      <a:r>
                        <a:rPr kumimoji="1" lang="en-US" altLang="ja-JP" sz="1400" dirty="0">
                          <a:latin typeface="+mn-ea"/>
                          <a:ea typeface="+mn-ea"/>
                        </a:rPr>
                        <a:t>10km</a:t>
                      </a:r>
                      <a:r>
                        <a:rPr kumimoji="1" lang="ja-JP" altLang="en-US" sz="1400" dirty="0">
                          <a:latin typeface="+mn-ea"/>
                          <a:ea typeface="+mn-ea"/>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rPr>
                        <a:t>三次メッシュ（</a:t>
                      </a:r>
                      <a:r>
                        <a:rPr kumimoji="1" lang="en-US" altLang="ja-JP" sz="1400" dirty="0">
                          <a:latin typeface="+mn-ea"/>
                          <a:ea typeface="+mn-ea"/>
                        </a:rPr>
                        <a:t>1km</a:t>
                      </a:r>
                      <a:r>
                        <a:rPr kumimoji="1" lang="ja-JP" altLang="en-US" sz="1400" dirty="0">
                          <a:latin typeface="+mn-ea"/>
                          <a:ea typeface="+mn-ea"/>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596193880"/>
                  </a:ext>
                </a:extLst>
              </a:tr>
              <a:tr h="743302">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sz="1400" dirty="0">
                          <a:solidFill>
                            <a:srgbClr val="0000FF"/>
                          </a:solidFill>
                        </a:rPr>
                        <a:t>適応策</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400" dirty="0">
                          <a:latin typeface="+mn-ea"/>
                          <a:ea typeface="+mn-ea"/>
                        </a:rPr>
                        <a:t>作期移動</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400" dirty="0">
                          <a:latin typeface="+mn-ea"/>
                          <a:ea typeface="+mn-ea"/>
                        </a:rPr>
                        <a:t>作期移動、高温耐性</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400" dirty="0">
                          <a:latin typeface="+mn-ea"/>
                          <a:ea typeface="+mn-ea"/>
                        </a:rPr>
                        <a:t>作期移動、（品種変換、高温耐性）</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400" dirty="0">
                          <a:latin typeface="+mn-ea"/>
                          <a:ea typeface="+mn-ea"/>
                        </a:rPr>
                        <a:t>地域のニーズに応じた多様な適応オプション</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493276249"/>
                  </a:ext>
                </a:extLst>
              </a:tr>
            </a:tbl>
          </a:graphicData>
        </a:graphic>
      </p:graphicFrame>
      <p:pic>
        <p:nvPicPr>
          <p:cNvPr id="18" name="図 17">
            <a:extLst>
              <a:ext uri="{FF2B5EF4-FFF2-40B4-BE49-F238E27FC236}">
                <a16:creationId xmlns:a16="http://schemas.microsoft.com/office/drawing/2014/main" id="{B0C94C4B-F452-2582-1A79-D69BF357D9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5647" y="2104774"/>
            <a:ext cx="7382518" cy="1265551"/>
          </a:xfrm>
          <a:prstGeom prst="rect">
            <a:avLst/>
          </a:prstGeom>
        </p:spPr>
      </p:pic>
      <p:sp>
        <p:nvSpPr>
          <p:cNvPr id="19" name="テキスト ボックス 18">
            <a:extLst>
              <a:ext uri="{FF2B5EF4-FFF2-40B4-BE49-F238E27FC236}">
                <a16:creationId xmlns:a16="http://schemas.microsoft.com/office/drawing/2014/main" id="{C88C6527-FE04-178A-210D-1C6BEE3FED56}"/>
              </a:ext>
            </a:extLst>
          </p:cNvPr>
          <p:cNvSpPr txBox="1"/>
          <p:nvPr/>
        </p:nvSpPr>
        <p:spPr>
          <a:xfrm>
            <a:off x="109656" y="6316143"/>
            <a:ext cx="11878212" cy="432643"/>
          </a:xfrm>
          <a:prstGeom prst="rect">
            <a:avLst/>
          </a:prstGeom>
          <a:gradFill flip="none" rotWithShape="1">
            <a:gsLst>
              <a:gs pos="0">
                <a:srgbClr val="4BACC6">
                  <a:lumMod val="50000"/>
                </a:srgbClr>
              </a:gs>
              <a:gs pos="48000">
                <a:srgbClr val="4BACC6">
                  <a:lumMod val="75000"/>
                </a:srgbClr>
              </a:gs>
              <a:gs pos="100000">
                <a:srgbClr val="4BACC6">
                  <a:lumMod val="50000"/>
                </a:srgbClr>
              </a:gs>
            </a:gsLst>
            <a:lin ang="16200000" scaled="1"/>
            <a:tileRect/>
          </a:gradFill>
          <a:ln>
            <a:noFill/>
          </a:ln>
          <a:effectLst/>
        </p:spPr>
        <p:txBody>
          <a:bodyPr wrap="square" rtlCol="0" anchor="ctr" anchorCtr="0">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6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IPCC</a:t>
            </a:r>
            <a:r>
              <a:rPr kumimoji="1" lang="ja-JP" altLang="en-US" sz="16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報告書</a:t>
            </a:r>
          </a:p>
        </p:txBody>
      </p:sp>
      <p:sp>
        <p:nvSpPr>
          <p:cNvPr id="20" name="テキスト ボックス 19">
            <a:extLst>
              <a:ext uri="{FF2B5EF4-FFF2-40B4-BE49-F238E27FC236}">
                <a16:creationId xmlns:a16="http://schemas.microsoft.com/office/drawing/2014/main" id="{06CB929C-C284-49DA-F9CE-3C35ABA1A336}"/>
              </a:ext>
            </a:extLst>
          </p:cNvPr>
          <p:cNvSpPr txBox="1"/>
          <p:nvPr/>
        </p:nvSpPr>
        <p:spPr>
          <a:xfrm>
            <a:off x="2200042" y="1636957"/>
            <a:ext cx="1082348" cy="369332"/>
          </a:xfrm>
          <a:prstGeom prst="rect">
            <a:avLst/>
          </a:prstGeom>
          <a:noFill/>
        </p:spPr>
        <p:txBody>
          <a:bodyPr wrap="none" rtlCol="0">
            <a:spAutoFit/>
          </a:bodyPr>
          <a:lstStyle/>
          <a:p>
            <a:pPr defTabSz="914400" fontAlgn="base">
              <a:spcBef>
                <a:spcPct val="0"/>
              </a:spcBef>
              <a:spcAft>
                <a:spcPct val="0"/>
              </a:spcAft>
            </a:pPr>
            <a:r>
              <a:rPr kumimoji="1" lang="ja-JP" altLang="en-US" dirty="0">
                <a:solidFill>
                  <a:prstClr val="white"/>
                </a:solidFill>
                <a:latin typeface="Arial" pitchFamily="34" charset="0"/>
                <a:ea typeface="ＭＳ Ｐゴシック" pitchFamily="50" charset="-128"/>
              </a:rPr>
              <a:t>～　</a:t>
            </a:r>
            <a:r>
              <a:rPr kumimoji="1" lang="en-US" altLang="ja-JP" dirty="0">
                <a:solidFill>
                  <a:prstClr val="white"/>
                </a:solidFill>
                <a:latin typeface="Arial" pitchFamily="34" charset="0"/>
                <a:ea typeface="ＭＳ Ｐゴシック" pitchFamily="50" charset="-128"/>
              </a:rPr>
              <a:t>2005</a:t>
            </a:r>
            <a:endParaRPr kumimoji="1" lang="ja-JP" altLang="en-US" dirty="0">
              <a:solidFill>
                <a:prstClr val="white"/>
              </a:solidFill>
              <a:latin typeface="Arial" pitchFamily="34" charset="0"/>
              <a:ea typeface="ＭＳ Ｐゴシック" pitchFamily="50" charset="-128"/>
            </a:endParaRPr>
          </a:p>
        </p:txBody>
      </p:sp>
      <p:sp>
        <p:nvSpPr>
          <p:cNvPr id="21" name="テキスト ボックス 20">
            <a:extLst>
              <a:ext uri="{FF2B5EF4-FFF2-40B4-BE49-F238E27FC236}">
                <a16:creationId xmlns:a16="http://schemas.microsoft.com/office/drawing/2014/main" id="{ACC620B7-8F7E-DB7A-9D74-447B0849ED2E}"/>
              </a:ext>
            </a:extLst>
          </p:cNvPr>
          <p:cNvSpPr txBox="1"/>
          <p:nvPr/>
        </p:nvSpPr>
        <p:spPr>
          <a:xfrm>
            <a:off x="4692358" y="1636957"/>
            <a:ext cx="1082348" cy="369332"/>
          </a:xfrm>
          <a:prstGeom prst="rect">
            <a:avLst/>
          </a:prstGeom>
          <a:noFill/>
        </p:spPr>
        <p:txBody>
          <a:bodyPr wrap="none" rtlCol="0">
            <a:spAutoFit/>
          </a:bodyPr>
          <a:lstStyle/>
          <a:p>
            <a:pPr defTabSz="914400" fontAlgn="base">
              <a:spcBef>
                <a:spcPct val="0"/>
              </a:spcBef>
              <a:spcAft>
                <a:spcPct val="0"/>
              </a:spcAft>
            </a:pPr>
            <a:r>
              <a:rPr kumimoji="1" lang="ja-JP" altLang="en-US" dirty="0">
                <a:solidFill>
                  <a:prstClr val="white"/>
                </a:solidFill>
                <a:latin typeface="Arial" pitchFamily="34" charset="0"/>
                <a:ea typeface="ＭＳ Ｐゴシック" pitchFamily="50" charset="-128"/>
              </a:rPr>
              <a:t>～　</a:t>
            </a:r>
            <a:r>
              <a:rPr kumimoji="1" lang="en-US" altLang="ja-JP" dirty="0">
                <a:solidFill>
                  <a:prstClr val="white"/>
                </a:solidFill>
                <a:latin typeface="Arial" pitchFamily="34" charset="0"/>
                <a:ea typeface="ＭＳ Ｐゴシック" pitchFamily="50" charset="-128"/>
              </a:rPr>
              <a:t>2010</a:t>
            </a:r>
            <a:endParaRPr kumimoji="1" lang="ja-JP" altLang="en-US" dirty="0">
              <a:solidFill>
                <a:prstClr val="white"/>
              </a:solidFill>
              <a:latin typeface="Arial" pitchFamily="34" charset="0"/>
              <a:ea typeface="ＭＳ Ｐゴシック" pitchFamily="50" charset="-128"/>
            </a:endParaRPr>
          </a:p>
        </p:txBody>
      </p:sp>
      <p:sp>
        <p:nvSpPr>
          <p:cNvPr id="22" name="テキスト ボックス 21">
            <a:extLst>
              <a:ext uri="{FF2B5EF4-FFF2-40B4-BE49-F238E27FC236}">
                <a16:creationId xmlns:a16="http://schemas.microsoft.com/office/drawing/2014/main" id="{7C5F1B66-1C84-84B2-6DE6-665DFB486C4E}"/>
              </a:ext>
            </a:extLst>
          </p:cNvPr>
          <p:cNvSpPr txBox="1"/>
          <p:nvPr/>
        </p:nvSpPr>
        <p:spPr>
          <a:xfrm>
            <a:off x="7219181" y="1622080"/>
            <a:ext cx="1082348" cy="369332"/>
          </a:xfrm>
          <a:prstGeom prst="rect">
            <a:avLst/>
          </a:prstGeom>
          <a:noFill/>
        </p:spPr>
        <p:txBody>
          <a:bodyPr wrap="none" rtlCol="0">
            <a:spAutoFit/>
          </a:bodyPr>
          <a:lstStyle/>
          <a:p>
            <a:pPr defTabSz="914400" fontAlgn="base">
              <a:spcBef>
                <a:spcPct val="0"/>
              </a:spcBef>
              <a:spcAft>
                <a:spcPct val="0"/>
              </a:spcAft>
            </a:pPr>
            <a:r>
              <a:rPr kumimoji="1" lang="ja-JP" altLang="en-US" dirty="0">
                <a:solidFill>
                  <a:prstClr val="white"/>
                </a:solidFill>
                <a:latin typeface="Arial" pitchFamily="34" charset="0"/>
                <a:ea typeface="ＭＳ Ｐゴシック" pitchFamily="50" charset="-128"/>
              </a:rPr>
              <a:t>～　</a:t>
            </a:r>
            <a:r>
              <a:rPr kumimoji="1" lang="en-US" altLang="ja-JP" dirty="0">
                <a:solidFill>
                  <a:prstClr val="white"/>
                </a:solidFill>
                <a:latin typeface="Arial" pitchFamily="34" charset="0"/>
                <a:ea typeface="ＭＳ Ｐゴシック" pitchFamily="50" charset="-128"/>
              </a:rPr>
              <a:t>2015</a:t>
            </a:r>
            <a:endParaRPr kumimoji="1" lang="ja-JP" altLang="en-US" dirty="0">
              <a:solidFill>
                <a:prstClr val="white"/>
              </a:solidFill>
              <a:latin typeface="Arial" pitchFamily="34" charset="0"/>
              <a:ea typeface="ＭＳ Ｐゴシック" pitchFamily="50" charset="-128"/>
            </a:endParaRPr>
          </a:p>
        </p:txBody>
      </p:sp>
      <p:sp>
        <p:nvSpPr>
          <p:cNvPr id="23" name="テキスト ボックス 22">
            <a:extLst>
              <a:ext uri="{FF2B5EF4-FFF2-40B4-BE49-F238E27FC236}">
                <a16:creationId xmlns:a16="http://schemas.microsoft.com/office/drawing/2014/main" id="{E3D92D0C-5ED0-F897-DE3C-139605A610E4}"/>
              </a:ext>
            </a:extLst>
          </p:cNvPr>
          <p:cNvSpPr txBox="1"/>
          <p:nvPr/>
        </p:nvSpPr>
        <p:spPr>
          <a:xfrm>
            <a:off x="2154280" y="6365923"/>
            <a:ext cx="1168397" cy="307777"/>
          </a:xfrm>
          <a:prstGeom prst="rect">
            <a:avLst/>
          </a:prstGeom>
          <a:noFill/>
        </p:spPr>
        <p:txBody>
          <a:bodyPr wrap="none" rtlCol="0">
            <a:spAutoFit/>
          </a:bodyPr>
          <a:lstStyle/>
          <a:p>
            <a:pPr defTabSz="914400" fontAlgn="base">
              <a:spcBef>
                <a:spcPct val="0"/>
              </a:spcBef>
              <a:spcAft>
                <a:spcPct val="0"/>
              </a:spcAft>
            </a:pPr>
            <a:r>
              <a:rPr kumimoji="1" lang="ja-JP" altLang="en-US" sz="1400" dirty="0">
                <a:solidFill>
                  <a:prstClr val="white"/>
                </a:solidFill>
                <a:latin typeface="Arial" pitchFamily="34" charset="0"/>
                <a:ea typeface="ＭＳ Ｐゴシック" pitchFamily="50" charset="-128"/>
              </a:rPr>
              <a:t>第</a:t>
            </a:r>
            <a:r>
              <a:rPr kumimoji="1" lang="en-US" altLang="ja-JP" sz="1400" dirty="0">
                <a:solidFill>
                  <a:prstClr val="white"/>
                </a:solidFill>
                <a:latin typeface="Arial" pitchFamily="34" charset="0"/>
                <a:ea typeface="ＭＳ Ｐゴシック" pitchFamily="50" charset="-128"/>
              </a:rPr>
              <a:t>3</a:t>
            </a:r>
            <a:r>
              <a:rPr kumimoji="1" lang="ja-JP" altLang="en-US" sz="1400" dirty="0">
                <a:solidFill>
                  <a:prstClr val="white"/>
                </a:solidFill>
                <a:latin typeface="Arial" pitchFamily="34" charset="0"/>
                <a:ea typeface="ＭＳ Ｐゴシック" pitchFamily="50" charset="-128"/>
              </a:rPr>
              <a:t>次（</a:t>
            </a:r>
            <a:r>
              <a:rPr kumimoji="1" lang="en-US" altLang="ja-JP" sz="1400" dirty="0">
                <a:solidFill>
                  <a:prstClr val="white"/>
                </a:solidFill>
                <a:latin typeface="Arial" pitchFamily="34" charset="0"/>
                <a:ea typeface="ＭＳ Ｐゴシック" pitchFamily="50" charset="-128"/>
              </a:rPr>
              <a:t>TAR</a:t>
            </a:r>
            <a:r>
              <a:rPr kumimoji="1" lang="ja-JP" altLang="en-US" sz="1400" dirty="0">
                <a:solidFill>
                  <a:prstClr val="white"/>
                </a:solidFill>
                <a:latin typeface="Arial" pitchFamily="34" charset="0"/>
                <a:ea typeface="ＭＳ Ｐゴシック" pitchFamily="50" charset="-128"/>
              </a:rPr>
              <a:t>）</a:t>
            </a:r>
          </a:p>
        </p:txBody>
      </p:sp>
      <p:sp>
        <p:nvSpPr>
          <p:cNvPr id="24" name="テキスト ボックス 23">
            <a:extLst>
              <a:ext uri="{FF2B5EF4-FFF2-40B4-BE49-F238E27FC236}">
                <a16:creationId xmlns:a16="http://schemas.microsoft.com/office/drawing/2014/main" id="{117ED4FE-247A-1E91-CC57-A5546AFD30BE}"/>
              </a:ext>
            </a:extLst>
          </p:cNvPr>
          <p:cNvSpPr txBox="1"/>
          <p:nvPr/>
        </p:nvSpPr>
        <p:spPr>
          <a:xfrm>
            <a:off x="7219181" y="6365923"/>
            <a:ext cx="1172116" cy="307777"/>
          </a:xfrm>
          <a:prstGeom prst="rect">
            <a:avLst/>
          </a:prstGeom>
          <a:noFill/>
        </p:spPr>
        <p:txBody>
          <a:bodyPr wrap="none" rtlCol="0">
            <a:spAutoFit/>
          </a:bodyPr>
          <a:lstStyle/>
          <a:p>
            <a:pPr defTabSz="914400" fontAlgn="base">
              <a:spcBef>
                <a:spcPct val="0"/>
              </a:spcBef>
              <a:spcAft>
                <a:spcPct val="0"/>
              </a:spcAft>
            </a:pPr>
            <a:r>
              <a:rPr kumimoji="1" lang="ja-JP" altLang="en-US" sz="1400" dirty="0">
                <a:solidFill>
                  <a:prstClr val="white"/>
                </a:solidFill>
                <a:latin typeface="Arial" pitchFamily="34" charset="0"/>
                <a:ea typeface="ＭＳ Ｐゴシック" pitchFamily="50" charset="-128"/>
              </a:rPr>
              <a:t>第</a:t>
            </a:r>
            <a:r>
              <a:rPr kumimoji="1" lang="en-US" altLang="ja-JP" sz="1400" dirty="0">
                <a:solidFill>
                  <a:prstClr val="white"/>
                </a:solidFill>
                <a:latin typeface="Arial" pitchFamily="34" charset="0"/>
                <a:ea typeface="ＭＳ Ｐゴシック" pitchFamily="50" charset="-128"/>
              </a:rPr>
              <a:t>5</a:t>
            </a:r>
            <a:r>
              <a:rPr kumimoji="1" lang="ja-JP" altLang="en-US" sz="1400" dirty="0">
                <a:solidFill>
                  <a:prstClr val="white"/>
                </a:solidFill>
                <a:latin typeface="Arial" pitchFamily="34" charset="0"/>
                <a:ea typeface="ＭＳ Ｐゴシック" pitchFamily="50" charset="-128"/>
              </a:rPr>
              <a:t>次（</a:t>
            </a:r>
            <a:r>
              <a:rPr kumimoji="1" lang="en-US" altLang="ja-JP" sz="1400" dirty="0">
                <a:solidFill>
                  <a:prstClr val="white"/>
                </a:solidFill>
                <a:latin typeface="Arial" pitchFamily="34" charset="0"/>
                <a:ea typeface="ＭＳ Ｐゴシック" pitchFamily="50" charset="-128"/>
              </a:rPr>
              <a:t>AR5</a:t>
            </a:r>
            <a:r>
              <a:rPr kumimoji="1" lang="ja-JP" altLang="en-US" sz="1400" dirty="0">
                <a:solidFill>
                  <a:prstClr val="white"/>
                </a:solidFill>
                <a:latin typeface="Arial" pitchFamily="34" charset="0"/>
                <a:ea typeface="ＭＳ Ｐゴシック" pitchFamily="50" charset="-128"/>
              </a:rPr>
              <a:t>）</a:t>
            </a:r>
          </a:p>
        </p:txBody>
      </p:sp>
      <p:sp>
        <p:nvSpPr>
          <p:cNvPr id="25" name="テキスト ボックス 24">
            <a:extLst>
              <a:ext uri="{FF2B5EF4-FFF2-40B4-BE49-F238E27FC236}">
                <a16:creationId xmlns:a16="http://schemas.microsoft.com/office/drawing/2014/main" id="{3803506B-6C47-5CE8-0886-6326D85AC67D}"/>
              </a:ext>
            </a:extLst>
          </p:cNvPr>
          <p:cNvSpPr txBox="1"/>
          <p:nvPr/>
        </p:nvSpPr>
        <p:spPr>
          <a:xfrm>
            <a:off x="4708915" y="6365923"/>
            <a:ext cx="1172116" cy="307777"/>
          </a:xfrm>
          <a:prstGeom prst="rect">
            <a:avLst/>
          </a:prstGeom>
          <a:noFill/>
        </p:spPr>
        <p:txBody>
          <a:bodyPr wrap="none" rtlCol="0">
            <a:spAutoFit/>
          </a:bodyPr>
          <a:lstStyle/>
          <a:p>
            <a:pPr defTabSz="914400" fontAlgn="base">
              <a:spcBef>
                <a:spcPct val="0"/>
              </a:spcBef>
              <a:spcAft>
                <a:spcPct val="0"/>
              </a:spcAft>
            </a:pPr>
            <a:r>
              <a:rPr kumimoji="1" lang="ja-JP" altLang="en-US" sz="1400" dirty="0">
                <a:solidFill>
                  <a:prstClr val="white"/>
                </a:solidFill>
                <a:latin typeface="Arial" pitchFamily="34" charset="0"/>
                <a:ea typeface="ＭＳ Ｐゴシック" pitchFamily="50" charset="-128"/>
              </a:rPr>
              <a:t>第</a:t>
            </a:r>
            <a:r>
              <a:rPr kumimoji="1" lang="en-US" altLang="ja-JP" sz="1400" dirty="0">
                <a:solidFill>
                  <a:prstClr val="white"/>
                </a:solidFill>
                <a:latin typeface="Arial" pitchFamily="34" charset="0"/>
                <a:ea typeface="ＭＳ Ｐゴシック" pitchFamily="50" charset="-128"/>
              </a:rPr>
              <a:t>4</a:t>
            </a:r>
            <a:r>
              <a:rPr kumimoji="1" lang="ja-JP" altLang="en-US" sz="1400" dirty="0">
                <a:solidFill>
                  <a:prstClr val="white"/>
                </a:solidFill>
                <a:latin typeface="Arial" pitchFamily="34" charset="0"/>
                <a:ea typeface="ＭＳ Ｐゴシック" pitchFamily="50" charset="-128"/>
              </a:rPr>
              <a:t>次（</a:t>
            </a:r>
            <a:r>
              <a:rPr kumimoji="1" lang="en-US" altLang="ja-JP" sz="1400" dirty="0">
                <a:solidFill>
                  <a:prstClr val="white"/>
                </a:solidFill>
                <a:latin typeface="Arial" pitchFamily="34" charset="0"/>
                <a:ea typeface="ＭＳ Ｐゴシック" pitchFamily="50" charset="-128"/>
              </a:rPr>
              <a:t>AR4</a:t>
            </a:r>
            <a:r>
              <a:rPr kumimoji="1" lang="ja-JP" altLang="en-US" sz="1400" dirty="0">
                <a:solidFill>
                  <a:prstClr val="white"/>
                </a:solidFill>
                <a:latin typeface="Arial" pitchFamily="34" charset="0"/>
                <a:ea typeface="ＭＳ Ｐゴシック" pitchFamily="50" charset="-128"/>
              </a:rPr>
              <a:t>）</a:t>
            </a:r>
          </a:p>
        </p:txBody>
      </p:sp>
      <p:sp>
        <p:nvSpPr>
          <p:cNvPr id="26" name="テキスト ボックス 25">
            <a:extLst>
              <a:ext uri="{FF2B5EF4-FFF2-40B4-BE49-F238E27FC236}">
                <a16:creationId xmlns:a16="http://schemas.microsoft.com/office/drawing/2014/main" id="{451924FB-8401-73D9-F3E9-0512D8097212}"/>
              </a:ext>
            </a:extLst>
          </p:cNvPr>
          <p:cNvSpPr txBox="1"/>
          <p:nvPr/>
        </p:nvSpPr>
        <p:spPr>
          <a:xfrm>
            <a:off x="9992478" y="1623184"/>
            <a:ext cx="1082348" cy="369332"/>
          </a:xfrm>
          <a:prstGeom prst="rect">
            <a:avLst/>
          </a:prstGeom>
          <a:noFill/>
        </p:spPr>
        <p:txBody>
          <a:bodyPr wrap="none" rtlCol="0">
            <a:spAutoFit/>
          </a:bodyPr>
          <a:lstStyle/>
          <a:p>
            <a:pPr defTabSz="914400" fontAlgn="base">
              <a:spcBef>
                <a:spcPct val="0"/>
              </a:spcBef>
              <a:spcAft>
                <a:spcPct val="0"/>
              </a:spcAft>
            </a:pPr>
            <a:r>
              <a:rPr kumimoji="1" lang="ja-JP" altLang="en-US" dirty="0">
                <a:solidFill>
                  <a:prstClr val="white"/>
                </a:solidFill>
                <a:latin typeface="Arial" pitchFamily="34" charset="0"/>
                <a:ea typeface="ＭＳ Ｐゴシック" pitchFamily="50" charset="-128"/>
              </a:rPr>
              <a:t>～　</a:t>
            </a:r>
            <a:r>
              <a:rPr kumimoji="1" lang="en-US" altLang="ja-JP" dirty="0">
                <a:solidFill>
                  <a:prstClr val="white"/>
                </a:solidFill>
                <a:latin typeface="Arial" pitchFamily="34" charset="0"/>
                <a:ea typeface="ＭＳ Ｐゴシック" pitchFamily="50" charset="-128"/>
              </a:rPr>
              <a:t>2020</a:t>
            </a:r>
            <a:endParaRPr kumimoji="1" lang="ja-JP" altLang="en-US" dirty="0">
              <a:solidFill>
                <a:prstClr val="white"/>
              </a:solidFill>
              <a:latin typeface="Arial" pitchFamily="34" charset="0"/>
              <a:ea typeface="ＭＳ Ｐゴシック" pitchFamily="50" charset="-128"/>
            </a:endParaRPr>
          </a:p>
        </p:txBody>
      </p:sp>
      <p:sp>
        <p:nvSpPr>
          <p:cNvPr id="27" name="テキスト ボックス 26">
            <a:extLst>
              <a:ext uri="{FF2B5EF4-FFF2-40B4-BE49-F238E27FC236}">
                <a16:creationId xmlns:a16="http://schemas.microsoft.com/office/drawing/2014/main" id="{AA13DC1B-3E41-CEC0-3211-165DB59B297C}"/>
              </a:ext>
            </a:extLst>
          </p:cNvPr>
          <p:cNvSpPr txBox="1"/>
          <p:nvPr/>
        </p:nvSpPr>
        <p:spPr>
          <a:xfrm>
            <a:off x="10085313" y="6365923"/>
            <a:ext cx="1172116" cy="307777"/>
          </a:xfrm>
          <a:prstGeom prst="rect">
            <a:avLst/>
          </a:prstGeom>
          <a:noFill/>
        </p:spPr>
        <p:txBody>
          <a:bodyPr wrap="square" rtlCol="0">
            <a:spAutoFit/>
          </a:bodyPr>
          <a:lstStyle/>
          <a:p>
            <a:pPr defTabSz="914400" fontAlgn="base">
              <a:spcBef>
                <a:spcPct val="0"/>
              </a:spcBef>
              <a:spcAft>
                <a:spcPct val="0"/>
              </a:spcAft>
            </a:pPr>
            <a:r>
              <a:rPr kumimoji="1" lang="ja-JP" altLang="en-US" sz="1400" dirty="0">
                <a:solidFill>
                  <a:prstClr val="white"/>
                </a:solidFill>
                <a:latin typeface="Arial" pitchFamily="34" charset="0"/>
                <a:ea typeface="ＭＳ Ｐゴシック" pitchFamily="50" charset="-128"/>
              </a:rPr>
              <a:t>第</a:t>
            </a:r>
            <a:r>
              <a:rPr kumimoji="1" lang="en-US" altLang="ja-JP" sz="1400" dirty="0">
                <a:solidFill>
                  <a:prstClr val="white"/>
                </a:solidFill>
                <a:latin typeface="Arial" pitchFamily="34" charset="0"/>
                <a:ea typeface="ＭＳ Ｐゴシック" pitchFamily="50" charset="-128"/>
              </a:rPr>
              <a:t>6</a:t>
            </a:r>
            <a:r>
              <a:rPr kumimoji="1" lang="ja-JP" altLang="en-US" sz="1400" dirty="0">
                <a:solidFill>
                  <a:prstClr val="white"/>
                </a:solidFill>
                <a:latin typeface="Arial" pitchFamily="34" charset="0"/>
                <a:ea typeface="ＭＳ Ｐゴシック" pitchFamily="50" charset="-128"/>
              </a:rPr>
              <a:t>次（</a:t>
            </a:r>
            <a:r>
              <a:rPr kumimoji="1" lang="en-US" altLang="ja-JP" sz="1400" dirty="0">
                <a:solidFill>
                  <a:prstClr val="white"/>
                </a:solidFill>
                <a:latin typeface="Arial" pitchFamily="34" charset="0"/>
                <a:ea typeface="ＭＳ Ｐゴシック" pitchFamily="50" charset="-128"/>
              </a:rPr>
              <a:t>AR6</a:t>
            </a:r>
            <a:r>
              <a:rPr kumimoji="1" lang="ja-JP" altLang="en-US" sz="1400" dirty="0">
                <a:solidFill>
                  <a:prstClr val="white"/>
                </a:solidFill>
                <a:latin typeface="Arial" pitchFamily="34" charset="0"/>
                <a:ea typeface="ＭＳ Ｐゴシック" pitchFamily="50" charset="-128"/>
              </a:rPr>
              <a:t>）</a:t>
            </a:r>
          </a:p>
        </p:txBody>
      </p:sp>
      <p:pic>
        <p:nvPicPr>
          <p:cNvPr id="28" name="図 27">
            <a:extLst>
              <a:ext uri="{FF2B5EF4-FFF2-40B4-BE49-F238E27FC236}">
                <a16:creationId xmlns:a16="http://schemas.microsoft.com/office/drawing/2014/main" id="{41DDE378-E0B4-64B6-6AE4-443D224468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34147" y="1978804"/>
            <a:ext cx="1799010" cy="1532304"/>
          </a:xfrm>
          <a:prstGeom prst="rect">
            <a:avLst/>
          </a:prstGeom>
        </p:spPr>
      </p:pic>
    </p:spTree>
    <p:extLst>
      <p:ext uri="{BB962C8B-B14F-4D97-AF65-F5344CB8AC3E}">
        <p14:creationId xmlns:p14="http://schemas.microsoft.com/office/powerpoint/2010/main" val="867033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四角形: 角を丸くする 79">
            <a:extLst>
              <a:ext uri="{FF2B5EF4-FFF2-40B4-BE49-F238E27FC236}">
                <a16:creationId xmlns:a16="http://schemas.microsoft.com/office/drawing/2014/main" id="{8B264CC0-0D75-A7D5-8245-63E6160B4529}"/>
              </a:ext>
            </a:extLst>
          </p:cNvPr>
          <p:cNvSpPr/>
          <p:nvPr/>
        </p:nvSpPr>
        <p:spPr>
          <a:xfrm>
            <a:off x="466928" y="846306"/>
            <a:ext cx="11128442" cy="6011694"/>
          </a:xfrm>
          <a:prstGeom prst="roundRect">
            <a:avLst>
              <a:gd name="adj" fmla="val 7853"/>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7A7A9B3E-751A-4E99-925A-27677E2644CE}"/>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eaLnBrk="1" hangingPunct="1">
              <a:buNone/>
            </a:pPr>
            <a:r>
              <a:rPr lang="ja-JP" altLang="en-US" sz="3200" dirty="0">
                <a:solidFill>
                  <a:srgbClr val="000000"/>
                </a:solidFill>
                <a:ea typeface="HGPｺﾞｼｯｸE" panose="020B0900000000000000" pitchFamily="50" charset="-128"/>
              </a:rPr>
              <a:t>影響・適応策評価の手順</a:t>
            </a:r>
          </a:p>
        </p:txBody>
      </p:sp>
      <p:sp>
        <p:nvSpPr>
          <p:cNvPr id="45" name="フローチャート: 処理 44">
            <a:extLst>
              <a:ext uri="{FF2B5EF4-FFF2-40B4-BE49-F238E27FC236}">
                <a16:creationId xmlns:a16="http://schemas.microsoft.com/office/drawing/2014/main" id="{82F9F558-9057-B22E-1270-4E222F35FEF8}"/>
              </a:ext>
            </a:extLst>
          </p:cNvPr>
          <p:cNvSpPr/>
          <p:nvPr/>
        </p:nvSpPr>
        <p:spPr>
          <a:xfrm>
            <a:off x="3955028" y="980802"/>
            <a:ext cx="6408712" cy="2543705"/>
          </a:xfrm>
          <a:prstGeom prst="flowChartProcess">
            <a:avLst/>
          </a:prstGeom>
          <a:solidFill>
            <a:srgbClr val="FFFF99"/>
          </a:solidFill>
          <a:ln w="25400" cap="flat" cmpd="sng" algn="ctr">
            <a:solidFill>
              <a:srgbClr val="8064A2"/>
            </a:solidFill>
            <a:prstDash val="dash"/>
          </a:ln>
          <a:effectLst/>
        </p:spPr>
        <p:txBody>
          <a:bodyPr rtlCol="0" anchor="t" anchorCtr="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FF"/>
                </a:solidFill>
                <a:effectLst/>
                <a:uLnTx/>
                <a:uFillTx/>
                <a:latin typeface="Calibri"/>
                <a:ea typeface="ＭＳ Ｐゴシック" panose="020B0600070205080204" pitchFamily="50" charset="-128"/>
                <a:cs typeface="+mn-cs"/>
              </a:rPr>
              <a:t>入力気象データ</a:t>
            </a:r>
          </a:p>
        </p:txBody>
      </p:sp>
      <p:sp>
        <p:nvSpPr>
          <p:cNvPr id="46" name="フローチャート: 処理 45">
            <a:extLst>
              <a:ext uri="{FF2B5EF4-FFF2-40B4-BE49-F238E27FC236}">
                <a16:creationId xmlns:a16="http://schemas.microsoft.com/office/drawing/2014/main" id="{1B2CE1D5-F5C7-C577-ECA6-9D6A06C975D3}"/>
              </a:ext>
            </a:extLst>
          </p:cNvPr>
          <p:cNvSpPr/>
          <p:nvPr/>
        </p:nvSpPr>
        <p:spPr>
          <a:xfrm>
            <a:off x="8088298" y="1334838"/>
            <a:ext cx="2150671" cy="1895633"/>
          </a:xfrm>
          <a:prstGeom prst="flowChartProcess">
            <a:avLst/>
          </a:prstGeom>
          <a:solidFill>
            <a:srgbClr val="4BACC6">
              <a:lumMod val="40000"/>
              <a:lumOff val="60000"/>
            </a:srgbClr>
          </a:solidFill>
          <a:ln>
            <a:noFill/>
          </a:ln>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endParaRPr>
          </a:p>
        </p:txBody>
      </p:sp>
      <p:sp>
        <p:nvSpPr>
          <p:cNvPr id="47" name="フローチャート: 処理 46">
            <a:extLst>
              <a:ext uri="{FF2B5EF4-FFF2-40B4-BE49-F238E27FC236}">
                <a16:creationId xmlns:a16="http://schemas.microsoft.com/office/drawing/2014/main" id="{C1061F9D-0ED3-EAD3-D174-AABC81CB74CD}"/>
              </a:ext>
            </a:extLst>
          </p:cNvPr>
          <p:cNvSpPr/>
          <p:nvPr/>
        </p:nvSpPr>
        <p:spPr>
          <a:xfrm>
            <a:off x="4077447" y="1334838"/>
            <a:ext cx="3600136" cy="1895633"/>
          </a:xfrm>
          <a:prstGeom prst="flowChartProcess">
            <a:avLst/>
          </a:prstGeom>
          <a:solidFill>
            <a:srgbClr val="F79646">
              <a:lumMod val="40000"/>
              <a:lumOff val="60000"/>
            </a:srgbClr>
          </a:solidFill>
          <a:ln>
            <a:noFill/>
          </a:ln>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endParaRPr>
          </a:p>
        </p:txBody>
      </p:sp>
      <p:sp>
        <p:nvSpPr>
          <p:cNvPr id="48" name="フローチャート: 処理 47">
            <a:extLst>
              <a:ext uri="{FF2B5EF4-FFF2-40B4-BE49-F238E27FC236}">
                <a16:creationId xmlns:a16="http://schemas.microsoft.com/office/drawing/2014/main" id="{F380F09B-13F8-619A-A330-20A4FC747152}"/>
              </a:ext>
            </a:extLst>
          </p:cNvPr>
          <p:cNvSpPr/>
          <p:nvPr/>
        </p:nvSpPr>
        <p:spPr>
          <a:xfrm>
            <a:off x="1391555" y="974798"/>
            <a:ext cx="2232248" cy="3695833"/>
          </a:xfrm>
          <a:prstGeom prst="flowChartProcess">
            <a:avLst/>
          </a:prstGeom>
          <a:solidFill>
            <a:srgbClr val="FFFF99"/>
          </a:solidFill>
          <a:ln w="25400" cap="flat" cmpd="sng" algn="ctr">
            <a:solidFill>
              <a:srgbClr val="8064A2"/>
            </a:solidFill>
            <a:prstDash val="dash"/>
          </a:ln>
          <a:effectLst/>
        </p:spPr>
        <p:txBody>
          <a:bodyPr wrap="square" rtlCol="0" anchor="t" anchorCtr="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FF"/>
                </a:solidFill>
                <a:effectLst/>
                <a:uLnTx/>
                <a:uFillTx/>
                <a:latin typeface="Calibri"/>
                <a:ea typeface="ＭＳ Ｐゴシック" panose="020B0600070205080204" pitchFamily="50" charset="-128"/>
                <a:cs typeface="+mn-cs"/>
              </a:rPr>
              <a:t>栽培管理データ</a:t>
            </a:r>
          </a:p>
        </p:txBody>
      </p:sp>
      <p:sp>
        <p:nvSpPr>
          <p:cNvPr id="49" name="フローチャート: 処理 48">
            <a:extLst>
              <a:ext uri="{FF2B5EF4-FFF2-40B4-BE49-F238E27FC236}">
                <a16:creationId xmlns:a16="http://schemas.microsoft.com/office/drawing/2014/main" id="{96204892-8641-DB9C-56DF-88B95AD5A402}"/>
              </a:ext>
            </a:extLst>
          </p:cNvPr>
          <p:cNvSpPr/>
          <p:nvPr/>
        </p:nvSpPr>
        <p:spPr>
          <a:xfrm>
            <a:off x="1463563" y="1430271"/>
            <a:ext cx="1944216" cy="2376264"/>
          </a:xfrm>
          <a:prstGeom prst="flowChartProcess">
            <a:avLst/>
          </a:prstGeom>
          <a:solidFill>
            <a:srgbClr val="92D050"/>
          </a:solidFill>
          <a:ln>
            <a:noFill/>
          </a:ln>
        </p:spPr>
        <p:txBody>
          <a:bodyPr rtlCol="0" anchor="ctr">
            <a:noAutofit/>
          </a:bodyPr>
          <a:lstStyle/>
          <a:p>
            <a:pPr algn="ctr" defTabSz="914400" fontAlgn="base">
              <a:spcBef>
                <a:spcPct val="0"/>
              </a:spcBef>
              <a:spcAft>
                <a:spcPct val="0"/>
              </a:spcAft>
            </a:pPr>
            <a:endParaRPr kumimoji="1" lang="ja-JP" altLang="en-US" dirty="0">
              <a:solidFill>
                <a:prstClr val="black"/>
              </a:solidFill>
              <a:latin typeface="Arial" pitchFamily="34" charset="0"/>
              <a:ea typeface="ＭＳ Ｐゴシック" pitchFamily="50" charset="-128"/>
            </a:endParaRPr>
          </a:p>
        </p:txBody>
      </p:sp>
      <p:sp>
        <p:nvSpPr>
          <p:cNvPr id="50" name="テキスト ボックス 49">
            <a:extLst>
              <a:ext uri="{FF2B5EF4-FFF2-40B4-BE49-F238E27FC236}">
                <a16:creationId xmlns:a16="http://schemas.microsoft.com/office/drawing/2014/main" id="{62493607-CC21-7D4B-F9E9-38741A9F061D}"/>
              </a:ext>
            </a:extLst>
          </p:cNvPr>
          <p:cNvSpPr txBox="1"/>
          <p:nvPr/>
        </p:nvSpPr>
        <p:spPr>
          <a:xfrm>
            <a:off x="9240427" y="4071142"/>
            <a:ext cx="998543" cy="369332"/>
          </a:xfrm>
          <a:prstGeom prst="rect">
            <a:avLst/>
          </a:prstGeom>
          <a:solidFill>
            <a:srgbClr val="4BACC6"/>
          </a:solidFill>
          <a:ln w="25400" cap="flat" cmpd="sng" algn="ctr">
            <a:solidFill>
              <a:srgbClr val="4BACC6">
                <a:shade val="50000"/>
              </a:srgbClr>
            </a:solidFill>
            <a:prstDash val="solid"/>
          </a:ln>
          <a:effectLst/>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CO</a:t>
            </a:r>
            <a:r>
              <a:rPr kumimoji="1" lang="en-US" altLang="ja-JP" sz="1800" b="0" i="0" u="none" strike="noStrike" kern="0" cap="none" spc="0" normalizeH="0" baseline="-25000" noProof="0" dirty="0">
                <a:ln>
                  <a:noFill/>
                </a:ln>
                <a:solidFill>
                  <a:prstClr val="white"/>
                </a:solidFill>
                <a:effectLst/>
                <a:uLnTx/>
                <a:uFillTx/>
                <a:latin typeface="Calibri"/>
                <a:ea typeface="ＭＳ Ｐゴシック" panose="020B0600070205080204" pitchFamily="50" charset="-128"/>
                <a:cs typeface="+mn-cs"/>
              </a:rPr>
              <a:t>2</a:t>
            </a:r>
            <a:r>
              <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濃度</a:t>
            </a:r>
          </a:p>
        </p:txBody>
      </p:sp>
      <p:sp>
        <p:nvSpPr>
          <p:cNvPr id="51" name="テキスト ボックス 50">
            <a:extLst>
              <a:ext uri="{FF2B5EF4-FFF2-40B4-BE49-F238E27FC236}">
                <a16:creationId xmlns:a16="http://schemas.microsoft.com/office/drawing/2014/main" id="{53E239ED-BDD5-47F5-F2C8-E105EC30C36D}"/>
              </a:ext>
            </a:extLst>
          </p:cNvPr>
          <p:cNvSpPr txBox="1"/>
          <p:nvPr/>
        </p:nvSpPr>
        <p:spPr>
          <a:xfrm>
            <a:off x="1535571" y="3230471"/>
            <a:ext cx="1440160" cy="369332"/>
          </a:xfrm>
          <a:prstGeom prst="rect">
            <a:avLst/>
          </a:prstGeom>
          <a:solidFill>
            <a:sysClr val="window" lastClr="FFFFFF"/>
          </a:solidFill>
          <a:ln w="25400" cap="flat" cmpd="sng" algn="ctr">
            <a:solidFill>
              <a:sysClr val="windowText" lastClr="000000"/>
            </a:solidFill>
            <a:prstDash val="solid"/>
          </a:ln>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その他</a:t>
            </a:r>
          </a:p>
        </p:txBody>
      </p:sp>
      <p:sp>
        <p:nvSpPr>
          <p:cNvPr id="52" name="テキスト ボックス 51">
            <a:extLst>
              <a:ext uri="{FF2B5EF4-FFF2-40B4-BE49-F238E27FC236}">
                <a16:creationId xmlns:a16="http://schemas.microsoft.com/office/drawing/2014/main" id="{F35EF84D-C2CB-2459-EF9F-06D07150DBF5}"/>
              </a:ext>
            </a:extLst>
          </p:cNvPr>
          <p:cNvSpPr txBox="1"/>
          <p:nvPr/>
        </p:nvSpPr>
        <p:spPr>
          <a:xfrm>
            <a:off x="5279987" y="3952292"/>
            <a:ext cx="3384376" cy="646331"/>
          </a:xfrm>
          <a:prstGeom prst="rect">
            <a:avLst/>
          </a:prstGeom>
          <a:solidFill>
            <a:sysClr val="window" lastClr="FFFFFF"/>
          </a:solidFill>
          <a:ln w="25400" cap="flat" cmpd="sng" algn="ctr">
            <a:solidFill>
              <a:srgbClr val="9BBB59"/>
            </a:solidFill>
            <a:prstDash val="solid"/>
          </a:ln>
          <a:effectLst/>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生育収量予測モデル</a:t>
            </a:r>
            <a:endParaRPr kumimoji="1" lang="en-US" altLang="ja-JP"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（収量・発育段階）→（リスク指標）</a:t>
            </a:r>
          </a:p>
        </p:txBody>
      </p:sp>
      <p:sp>
        <p:nvSpPr>
          <p:cNvPr id="53" name="フローチャート : 代替処理 21">
            <a:extLst>
              <a:ext uri="{FF2B5EF4-FFF2-40B4-BE49-F238E27FC236}">
                <a16:creationId xmlns:a16="http://schemas.microsoft.com/office/drawing/2014/main" id="{90DC8946-9786-7E11-8959-518FB7884956}"/>
              </a:ext>
            </a:extLst>
          </p:cNvPr>
          <p:cNvSpPr/>
          <p:nvPr/>
        </p:nvSpPr>
        <p:spPr>
          <a:xfrm>
            <a:off x="5279987" y="5042384"/>
            <a:ext cx="3384376" cy="408623"/>
          </a:xfrm>
          <a:prstGeom prst="flowChartAlternateProcess">
            <a:avLst/>
          </a:prstGeom>
          <a:solidFill>
            <a:sysClr val="window" lastClr="FFFFFF"/>
          </a:solidFill>
          <a:ln w="25400" cap="flat" cmpd="sng" algn="ctr">
            <a:solidFill>
              <a:srgbClr val="C0504D"/>
            </a:solidFill>
            <a:prstDash val="solid"/>
          </a:ln>
          <a:effectLst/>
        </p:spPr>
        <p:txBody>
          <a:bodyPr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影響評価</a:t>
            </a:r>
          </a:p>
        </p:txBody>
      </p:sp>
      <p:sp>
        <p:nvSpPr>
          <p:cNvPr id="54" name="フローチャート : 代替処理 22">
            <a:extLst>
              <a:ext uri="{FF2B5EF4-FFF2-40B4-BE49-F238E27FC236}">
                <a16:creationId xmlns:a16="http://schemas.microsoft.com/office/drawing/2014/main" id="{1FCA0E25-A2BF-AEF7-E927-E1D5C9BD8846}"/>
              </a:ext>
            </a:extLst>
          </p:cNvPr>
          <p:cNvSpPr/>
          <p:nvPr/>
        </p:nvSpPr>
        <p:spPr>
          <a:xfrm>
            <a:off x="5279987" y="5894767"/>
            <a:ext cx="3384376" cy="408623"/>
          </a:xfrm>
          <a:prstGeom prst="flowChartAlternateProcess">
            <a:avLst/>
          </a:prstGeom>
          <a:solidFill>
            <a:sysClr val="window" lastClr="FFFFFF"/>
          </a:solidFill>
          <a:ln w="25400" cap="flat" cmpd="sng" algn="ctr">
            <a:solidFill>
              <a:srgbClr val="C0504D"/>
            </a:solidFill>
            <a:prstDash val="solid"/>
          </a:ln>
          <a:effectLst/>
        </p:spPr>
        <p:txBody>
          <a:bodyPr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適応策評価</a:t>
            </a:r>
          </a:p>
        </p:txBody>
      </p:sp>
      <p:sp>
        <p:nvSpPr>
          <p:cNvPr id="55" name="下矢印 23">
            <a:extLst>
              <a:ext uri="{FF2B5EF4-FFF2-40B4-BE49-F238E27FC236}">
                <a16:creationId xmlns:a16="http://schemas.microsoft.com/office/drawing/2014/main" id="{D84A0689-D33D-D0A5-5839-934C1ABCDF38}"/>
              </a:ext>
            </a:extLst>
          </p:cNvPr>
          <p:cNvSpPr/>
          <p:nvPr/>
        </p:nvSpPr>
        <p:spPr>
          <a:xfrm>
            <a:off x="6792155" y="3518503"/>
            <a:ext cx="288032" cy="432048"/>
          </a:xfrm>
          <a:prstGeom prst="downArrow">
            <a:avLst/>
          </a:prstGeom>
          <a:solidFill>
            <a:srgbClr val="0000FF"/>
          </a:solidFill>
          <a:ln w="25400" cap="flat" cmpd="sng" algn="ctr">
            <a:solidFill>
              <a:sysClr val="windowText" lastClr="000000"/>
            </a:solidFill>
            <a:prstDash val="solid"/>
          </a:ln>
          <a:effectLst/>
        </p:spPr>
        <p:txBody>
          <a:bodyPr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6" name="下矢印 24">
            <a:extLst>
              <a:ext uri="{FF2B5EF4-FFF2-40B4-BE49-F238E27FC236}">
                <a16:creationId xmlns:a16="http://schemas.microsoft.com/office/drawing/2014/main" id="{BBE2F4BF-DA97-0CC4-2200-361A56F4F5BE}"/>
              </a:ext>
            </a:extLst>
          </p:cNvPr>
          <p:cNvSpPr/>
          <p:nvPr/>
        </p:nvSpPr>
        <p:spPr>
          <a:xfrm>
            <a:off x="6792155" y="4598623"/>
            <a:ext cx="288032" cy="432048"/>
          </a:xfrm>
          <a:prstGeom prst="downArrow">
            <a:avLst/>
          </a:prstGeom>
          <a:solidFill>
            <a:srgbClr val="0000FF"/>
          </a:solidFill>
          <a:ln w="25400" cap="flat" cmpd="sng" algn="ctr">
            <a:solidFill>
              <a:sysClr val="windowText" lastClr="000000"/>
            </a:solidFill>
            <a:prstDash val="solid"/>
          </a:ln>
          <a:effectLst/>
        </p:spPr>
        <p:txBody>
          <a:bodyPr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7" name="下矢印 25">
            <a:extLst>
              <a:ext uri="{FF2B5EF4-FFF2-40B4-BE49-F238E27FC236}">
                <a16:creationId xmlns:a16="http://schemas.microsoft.com/office/drawing/2014/main" id="{B545317C-4BF2-08D7-4A6C-5055ABA76889}"/>
              </a:ext>
            </a:extLst>
          </p:cNvPr>
          <p:cNvSpPr/>
          <p:nvPr/>
        </p:nvSpPr>
        <p:spPr>
          <a:xfrm>
            <a:off x="6792155" y="5462719"/>
            <a:ext cx="288032" cy="432048"/>
          </a:xfrm>
          <a:prstGeom prst="downArrow">
            <a:avLst/>
          </a:prstGeom>
          <a:solidFill>
            <a:srgbClr val="0000FF"/>
          </a:solidFill>
          <a:ln w="25400" cap="flat" cmpd="sng" algn="ctr">
            <a:solidFill>
              <a:sysClr val="windowText" lastClr="000000"/>
            </a:solidFill>
            <a:prstDash val="solid"/>
          </a:ln>
          <a:effectLst/>
        </p:spPr>
        <p:txBody>
          <a:bodyPr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8" name="テキスト ボックス 57">
            <a:extLst>
              <a:ext uri="{FF2B5EF4-FFF2-40B4-BE49-F238E27FC236}">
                <a16:creationId xmlns:a16="http://schemas.microsoft.com/office/drawing/2014/main" id="{0852F408-0082-21E2-2C09-BDB51751B8BC}"/>
              </a:ext>
            </a:extLst>
          </p:cNvPr>
          <p:cNvSpPr txBox="1"/>
          <p:nvPr/>
        </p:nvSpPr>
        <p:spPr>
          <a:xfrm>
            <a:off x="1535571" y="1502279"/>
            <a:ext cx="1107996" cy="369332"/>
          </a:xfrm>
          <a:prstGeom prst="rect">
            <a:avLst/>
          </a:prstGeom>
          <a:solidFill>
            <a:sysClr val="window" lastClr="FFFFFF"/>
          </a:solidFill>
          <a:ln w="25400" cap="flat" cmpd="sng" algn="ctr">
            <a:solidFill>
              <a:sysClr val="windowText" lastClr="000000"/>
            </a:solidFill>
            <a:prstDash val="solid"/>
          </a:ln>
          <a:effectLst/>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基準品種</a:t>
            </a:r>
          </a:p>
        </p:txBody>
      </p:sp>
      <p:sp>
        <p:nvSpPr>
          <p:cNvPr id="59" name="テキスト ボックス 58">
            <a:extLst>
              <a:ext uri="{FF2B5EF4-FFF2-40B4-BE49-F238E27FC236}">
                <a16:creationId xmlns:a16="http://schemas.microsoft.com/office/drawing/2014/main" id="{15590605-A963-8B17-ECD7-A899E13142C9}"/>
              </a:ext>
            </a:extLst>
          </p:cNvPr>
          <p:cNvSpPr txBox="1"/>
          <p:nvPr/>
        </p:nvSpPr>
        <p:spPr>
          <a:xfrm>
            <a:off x="1535571" y="1934327"/>
            <a:ext cx="1338828" cy="369332"/>
          </a:xfrm>
          <a:prstGeom prst="rect">
            <a:avLst/>
          </a:prstGeom>
          <a:solidFill>
            <a:sysClr val="window" lastClr="FFFFFF"/>
          </a:solidFill>
          <a:ln w="25400" cap="flat" cmpd="sng" algn="ctr">
            <a:solidFill>
              <a:sysClr val="windowText" lastClr="000000"/>
            </a:solidFill>
            <a:prstDash val="solid"/>
          </a:ln>
          <a:effectLst/>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基準移植日</a:t>
            </a:r>
          </a:p>
        </p:txBody>
      </p:sp>
      <p:sp>
        <p:nvSpPr>
          <p:cNvPr id="60" name="テキスト ボックス 59">
            <a:extLst>
              <a:ext uri="{FF2B5EF4-FFF2-40B4-BE49-F238E27FC236}">
                <a16:creationId xmlns:a16="http://schemas.microsoft.com/office/drawing/2014/main" id="{BF089578-793B-0BE6-01C1-62E9FB9E4E33}"/>
              </a:ext>
            </a:extLst>
          </p:cNvPr>
          <p:cNvSpPr txBox="1"/>
          <p:nvPr/>
        </p:nvSpPr>
        <p:spPr>
          <a:xfrm>
            <a:off x="1535571" y="2366375"/>
            <a:ext cx="1723549" cy="369332"/>
          </a:xfrm>
          <a:prstGeom prst="rect">
            <a:avLst/>
          </a:prstGeom>
          <a:solidFill>
            <a:sysClr val="window" lastClr="FFFFFF"/>
          </a:solidFill>
          <a:ln w="25400" cap="flat" cmpd="sng" algn="ctr">
            <a:solidFill>
              <a:sysClr val="windowText" lastClr="000000"/>
            </a:solidFill>
            <a:prstDash val="solid"/>
          </a:ln>
          <a:effectLst/>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施肥（量、時期）</a:t>
            </a:r>
          </a:p>
        </p:txBody>
      </p:sp>
      <p:sp>
        <p:nvSpPr>
          <p:cNvPr id="61" name="テキスト ボックス 60">
            <a:extLst>
              <a:ext uri="{FF2B5EF4-FFF2-40B4-BE49-F238E27FC236}">
                <a16:creationId xmlns:a16="http://schemas.microsoft.com/office/drawing/2014/main" id="{9A373356-E80C-7579-DB78-2E23093DB72A}"/>
              </a:ext>
            </a:extLst>
          </p:cNvPr>
          <p:cNvSpPr txBox="1"/>
          <p:nvPr/>
        </p:nvSpPr>
        <p:spPr>
          <a:xfrm>
            <a:off x="1535571" y="2798423"/>
            <a:ext cx="877163" cy="369332"/>
          </a:xfrm>
          <a:prstGeom prst="rect">
            <a:avLst/>
          </a:prstGeom>
          <a:solidFill>
            <a:sysClr val="window" lastClr="FFFFFF"/>
          </a:solidFill>
          <a:ln w="25400" cap="flat" cmpd="sng" algn="ctr">
            <a:solidFill>
              <a:sysClr val="windowText" lastClr="000000"/>
            </a:solidFill>
            <a:prstDash val="solid"/>
          </a:ln>
          <a:effectLst/>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水管理</a:t>
            </a:r>
          </a:p>
        </p:txBody>
      </p:sp>
      <p:sp>
        <p:nvSpPr>
          <p:cNvPr id="62" name="テキスト ボックス 61">
            <a:extLst>
              <a:ext uri="{FF2B5EF4-FFF2-40B4-BE49-F238E27FC236}">
                <a16:creationId xmlns:a16="http://schemas.microsoft.com/office/drawing/2014/main" id="{694C1F59-3991-9D15-F356-DC8D443140B2}"/>
              </a:ext>
            </a:extLst>
          </p:cNvPr>
          <p:cNvSpPr txBox="1"/>
          <p:nvPr/>
        </p:nvSpPr>
        <p:spPr>
          <a:xfrm>
            <a:off x="1607579" y="4166575"/>
            <a:ext cx="1765227" cy="369332"/>
          </a:xfrm>
          <a:prstGeom prst="rect">
            <a:avLst/>
          </a:prstGeom>
          <a:solidFill>
            <a:sysClr val="window" lastClr="FFFFFF"/>
          </a:solidFill>
          <a:ln w="25400" cap="flat" cmpd="sng" algn="ctr">
            <a:solidFill>
              <a:srgbClr val="4F81BD"/>
            </a:solidFill>
            <a:prstDash val="solid"/>
          </a:ln>
          <a:effectLst/>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メッシュ化データ</a:t>
            </a:r>
          </a:p>
        </p:txBody>
      </p:sp>
      <p:sp>
        <p:nvSpPr>
          <p:cNvPr id="63" name="下矢印 38">
            <a:extLst>
              <a:ext uri="{FF2B5EF4-FFF2-40B4-BE49-F238E27FC236}">
                <a16:creationId xmlns:a16="http://schemas.microsoft.com/office/drawing/2014/main" id="{011FA14D-335D-D6F3-6A91-5717A0D1C837}"/>
              </a:ext>
            </a:extLst>
          </p:cNvPr>
          <p:cNvSpPr/>
          <p:nvPr/>
        </p:nvSpPr>
        <p:spPr>
          <a:xfrm>
            <a:off x="2327659" y="3806535"/>
            <a:ext cx="144016" cy="304913"/>
          </a:xfrm>
          <a:prstGeom prst="downArrow">
            <a:avLst/>
          </a:prstGeom>
          <a:solidFill>
            <a:srgbClr val="4F81BD">
              <a:lumMod val="60000"/>
              <a:lumOff val="40000"/>
            </a:srgbClr>
          </a:solidFill>
          <a:ln w="25400" cap="flat" cmpd="sng" algn="ctr">
            <a:solidFill>
              <a:sysClr val="windowText" lastClr="000000"/>
            </a:solidFill>
            <a:prstDash val="solid"/>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4" name="右矢印 40">
            <a:extLst>
              <a:ext uri="{FF2B5EF4-FFF2-40B4-BE49-F238E27FC236}">
                <a16:creationId xmlns:a16="http://schemas.microsoft.com/office/drawing/2014/main" id="{40C530EE-A69C-5919-E621-EED9F26AFBAD}"/>
              </a:ext>
            </a:extLst>
          </p:cNvPr>
          <p:cNvSpPr/>
          <p:nvPr/>
        </p:nvSpPr>
        <p:spPr>
          <a:xfrm>
            <a:off x="3695811" y="4143150"/>
            <a:ext cx="1584176" cy="216024"/>
          </a:xfrm>
          <a:prstGeom prst="rightArrow">
            <a:avLst/>
          </a:prstGeom>
          <a:solidFill>
            <a:srgbClr val="0000FF"/>
          </a:solidFill>
          <a:ln w="25400" cap="flat" cmpd="sng" algn="ctr">
            <a:solidFill>
              <a:sysClr val="windowText" lastClr="000000"/>
            </a:solid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5" name="テキスト ボックス 64">
            <a:extLst>
              <a:ext uri="{FF2B5EF4-FFF2-40B4-BE49-F238E27FC236}">
                <a16:creationId xmlns:a16="http://schemas.microsoft.com/office/drawing/2014/main" id="{D1B39092-FFD4-DDA1-49C5-6C921934690B}"/>
              </a:ext>
            </a:extLst>
          </p:cNvPr>
          <p:cNvSpPr txBox="1"/>
          <p:nvPr/>
        </p:nvSpPr>
        <p:spPr>
          <a:xfrm>
            <a:off x="1391555" y="5079254"/>
            <a:ext cx="2232248" cy="1224136"/>
          </a:xfrm>
          <a:prstGeom prst="rect">
            <a:avLst/>
          </a:prstGeom>
          <a:solidFill>
            <a:sysClr val="window" lastClr="FFFFFF"/>
          </a:solidFill>
          <a:ln w="25400" cap="flat" cmpd="sng" algn="ctr">
            <a:solidFill>
              <a:srgbClr val="8064A2"/>
            </a:solidFill>
            <a:prstDash val="solid"/>
          </a:ln>
          <a:effectLst/>
        </p:spPr>
        <p:txBody>
          <a:bodyPr wrap="none" rtlCol="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FF"/>
                </a:solidFill>
                <a:effectLst/>
                <a:uLnTx/>
                <a:uFillTx/>
                <a:latin typeface="Calibri"/>
                <a:ea typeface="ＭＳ Ｐゴシック" panose="020B0600070205080204" pitchFamily="50" charset="-128"/>
                <a:cs typeface="+mn-cs"/>
              </a:rPr>
              <a:t>間接影響要因</a:t>
            </a:r>
            <a:endParaRPr kumimoji="1" lang="en-US" altLang="ja-JP" sz="1800" b="0" i="0" u="none" strike="noStrike" kern="0" cap="none" spc="0" normalizeH="0" baseline="0" noProof="0" dirty="0">
              <a:ln>
                <a:noFill/>
              </a:ln>
              <a:solidFill>
                <a:srgbClr val="0000FF"/>
              </a:solidFill>
              <a:effectLst/>
              <a:uLnTx/>
              <a:uFillTx/>
              <a:latin typeface="Calibri"/>
              <a:ea typeface="ＭＳ Ｐゴシック" panose="020B0600070205080204" pitchFamily="50" charset="-128"/>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・水需給</a:t>
            </a:r>
            <a:endParaRPr kumimoji="1" lang="en-US" altLang="ja-JP"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・病虫害</a:t>
            </a:r>
            <a:endParaRPr kumimoji="1" lang="en-US" altLang="ja-JP"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・台風など</a:t>
            </a:r>
            <a:endParaRPr kumimoji="1" lang="en-US" altLang="ja-JP"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6" name="右矢印 44">
            <a:extLst>
              <a:ext uri="{FF2B5EF4-FFF2-40B4-BE49-F238E27FC236}">
                <a16:creationId xmlns:a16="http://schemas.microsoft.com/office/drawing/2014/main" id="{69EB3F6F-5557-3C7C-B548-DBC15D092F7B}"/>
              </a:ext>
            </a:extLst>
          </p:cNvPr>
          <p:cNvSpPr/>
          <p:nvPr/>
        </p:nvSpPr>
        <p:spPr>
          <a:xfrm>
            <a:off x="3695811" y="6015358"/>
            <a:ext cx="1584176" cy="216024"/>
          </a:xfrm>
          <a:prstGeom prst="rightArrow">
            <a:avLst/>
          </a:prstGeom>
          <a:solidFill>
            <a:srgbClr val="CCFFFF"/>
          </a:solidFill>
          <a:ln w="25400" cap="flat" cmpd="sng" algn="ctr">
            <a:solidFill>
              <a:sysClr val="windowText" lastClr="000000"/>
            </a:solid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7" name="右矢印 45">
            <a:extLst>
              <a:ext uri="{FF2B5EF4-FFF2-40B4-BE49-F238E27FC236}">
                <a16:creationId xmlns:a16="http://schemas.microsoft.com/office/drawing/2014/main" id="{C2A22333-044B-9795-E5AE-5C4060F49C3D}"/>
              </a:ext>
            </a:extLst>
          </p:cNvPr>
          <p:cNvSpPr/>
          <p:nvPr/>
        </p:nvSpPr>
        <p:spPr>
          <a:xfrm>
            <a:off x="3695811" y="5223270"/>
            <a:ext cx="1584176" cy="216024"/>
          </a:xfrm>
          <a:prstGeom prst="rightArrow">
            <a:avLst/>
          </a:prstGeom>
          <a:solidFill>
            <a:srgbClr val="CCFFFF"/>
          </a:solidFill>
          <a:ln w="25400" cap="flat" cmpd="sng" algn="ctr">
            <a:solidFill>
              <a:sysClr val="windowText" lastClr="000000"/>
            </a:solid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8" name="テキスト ボックス 67">
            <a:extLst>
              <a:ext uri="{FF2B5EF4-FFF2-40B4-BE49-F238E27FC236}">
                <a16:creationId xmlns:a16="http://schemas.microsoft.com/office/drawing/2014/main" id="{E1385994-6E40-A4DC-C6DE-4D4A4DABF3F3}"/>
              </a:ext>
            </a:extLst>
          </p:cNvPr>
          <p:cNvSpPr txBox="1"/>
          <p:nvPr/>
        </p:nvSpPr>
        <p:spPr>
          <a:xfrm>
            <a:off x="4228898" y="1622870"/>
            <a:ext cx="1338828" cy="369332"/>
          </a:xfrm>
          <a:prstGeom prst="rect">
            <a:avLst/>
          </a:prstGeom>
          <a:solidFill>
            <a:srgbClr val="C0504D"/>
          </a:solidFill>
          <a:ln w="25400" cap="flat" cmpd="sng" algn="ctr">
            <a:solidFill>
              <a:srgbClr val="C0504D">
                <a:shade val="50000"/>
              </a:srgbClr>
            </a:solidFill>
            <a:prstDash val="solid"/>
          </a:ln>
          <a:effectLst/>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日平均気温</a:t>
            </a:r>
          </a:p>
        </p:txBody>
      </p:sp>
      <p:sp>
        <p:nvSpPr>
          <p:cNvPr id="69" name="テキスト ボックス 68">
            <a:extLst>
              <a:ext uri="{FF2B5EF4-FFF2-40B4-BE49-F238E27FC236}">
                <a16:creationId xmlns:a16="http://schemas.microsoft.com/office/drawing/2014/main" id="{734FBE02-C203-70D2-8011-8728F3E04089}"/>
              </a:ext>
            </a:extLst>
          </p:cNvPr>
          <p:cNvSpPr txBox="1"/>
          <p:nvPr/>
        </p:nvSpPr>
        <p:spPr>
          <a:xfrm>
            <a:off x="4228898" y="2109640"/>
            <a:ext cx="1338828" cy="369332"/>
          </a:xfrm>
          <a:prstGeom prst="rect">
            <a:avLst/>
          </a:prstGeom>
          <a:solidFill>
            <a:srgbClr val="C0504D"/>
          </a:solidFill>
          <a:ln w="25400" cap="flat" cmpd="sng" algn="ctr">
            <a:solidFill>
              <a:srgbClr val="C0504D">
                <a:shade val="50000"/>
              </a:srgbClr>
            </a:solidFill>
            <a:prstDash val="solid"/>
          </a:ln>
          <a:effectLst/>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日最高気温</a:t>
            </a:r>
          </a:p>
        </p:txBody>
      </p:sp>
      <p:sp>
        <p:nvSpPr>
          <p:cNvPr id="70" name="テキスト ボックス 69">
            <a:extLst>
              <a:ext uri="{FF2B5EF4-FFF2-40B4-BE49-F238E27FC236}">
                <a16:creationId xmlns:a16="http://schemas.microsoft.com/office/drawing/2014/main" id="{A40BBFDB-4895-723F-2140-6BD2ADE3FD04}"/>
              </a:ext>
            </a:extLst>
          </p:cNvPr>
          <p:cNvSpPr txBox="1"/>
          <p:nvPr/>
        </p:nvSpPr>
        <p:spPr>
          <a:xfrm>
            <a:off x="4228898" y="2606629"/>
            <a:ext cx="1338828" cy="369332"/>
          </a:xfrm>
          <a:prstGeom prst="rect">
            <a:avLst/>
          </a:prstGeom>
          <a:solidFill>
            <a:srgbClr val="C0504D"/>
          </a:solidFill>
          <a:ln w="25400" cap="flat" cmpd="sng" algn="ctr">
            <a:solidFill>
              <a:srgbClr val="C0504D">
                <a:shade val="50000"/>
              </a:srgbClr>
            </a:solidFill>
            <a:prstDash val="solid"/>
          </a:ln>
          <a:effectLst/>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日最低気温</a:t>
            </a:r>
          </a:p>
        </p:txBody>
      </p:sp>
      <p:sp>
        <p:nvSpPr>
          <p:cNvPr id="71" name="テキスト ボックス 70">
            <a:extLst>
              <a:ext uri="{FF2B5EF4-FFF2-40B4-BE49-F238E27FC236}">
                <a16:creationId xmlns:a16="http://schemas.microsoft.com/office/drawing/2014/main" id="{57B5234D-38A7-44CC-5B32-291607071B7E}"/>
              </a:ext>
            </a:extLst>
          </p:cNvPr>
          <p:cNvSpPr txBox="1"/>
          <p:nvPr/>
        </p:nvSpPr>
        <p:spPr>
          <a:xfrm>
            <a:off x="5783750" y="1623077"/>
            <a:ext cx="1569660" cy="369332"/>
          </a:xfrm>
          <a:prstGeom prst="rect">
            <a:avLst/>
          </a:prstGeom>
          <a:solidFill>
            <a:srgbClr val="C0504D"/>
          </a:solidFill>
          <a:ln w="25400" cap="flat" cmpd="sng" algn="ctr">
            <a:solidFill>
              <a:srgbClr val="C0504D">
                <a:shade val="50000"/>
              </a:srgbClr>
            </a:solidFill>
            <a:prstDash val="solid"/>
          </a:ln>
          <a:effectLst/>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日積算日射量</a:t>
            </a:r>
          </a:p>
        </p:txBody>
      </p:sp>
      <p:sp>
        <p:nvSpPr>
          <p:cNvPr id="72" name="テキスト ボックス 71">
            <a:extLst>
              <a:ext uri="{FF2B5EF4-FFF2-40B4-BE49-F238E27FC236}">
                <a16:creationId xmlns:a16="http://schemas.microsoft.com/office/drawing/2014/main" id="{34EC52E1-05F7-1838-3407-901C8031FC22}"/>
              </a:ext>
            </a:extLst>
          </p:cNvPr>
          <p:cNvSpPr txBox="1"/>
          <p:nvPr/>
        </p:nvSpPr>
        <p:spPr>
          <a:xfrm>
            <a:off x="5783750" y="2109847"/>
            <a:ext cx="1800493" cy="369332"/>
          </a:xfrm>
          <a:prstGeom prst="rect">
            <a:avLst/>
          </a:prstGeom>
          <a:solidFill>
            <a:srgbClr val="C0504D"/>
          </a:solidFill>
          <a:ln w="25400" cap="flat" cmpd="sng" algn="ctr">
            <a:solidFill>
              <a:srgbClr val="C0504D">
                <a:shade val="50000"/>
              </a:srgbClr>
            </a:solidFill>
            <a:prstDash val="solid"/>
          </a:ln>
          <a:effectLst/>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日平均相対湿度</a:t>
            </a:r>
          </a:p>
        </p:txBody>
      </p:sp>
      <p:sp>
        <p:nvSpPr>
          <p:cNvPr id="73" name="テキスト ボックス 72">
            <a:extLst>
              <a:ext uri="{FF2B5EF4-FFF2-40B4-BE49-F238E27FC236}">
                <a16:creationId xmlns:a16="http://schemas.microsoft.com/office/drawing/2014/main" id="{DAB686F8-31FA-6D2E-5D20-CEBDF1D23A34}"/>
              </a:ext>
            </a:extLst>
          </p:cNvPr>
          <p:cNvSpPr txBox="1"/>
          <p:nvPr/>
        </p:nvSpPr>
        <p:spPr>
          <a:xfrm>
            <a:off x="5783750" y="2606836"/>
            <a:ext cx="1338828" cy="369332"/>
          </a:xfrm>
          <a:prstGeom prst="rect">
            <a:avLst/>
          </a:prstGeom>
          <a:solidFill>
            <a:srgbClr val="C0504D"/>
          </a:solidFill>
          <a:ln w="25400" cap="flat" cmpd="sng" algn="ctr">
            <a:solidFill>
              <a:srgbClr val="C0504D">
                <a:shade val="50000"/>
              </a:srgbClr>
            </a:solidFill>
            <a:prstDash val="solid"/>
          </a:ln>
          <a:effectLst/>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日平均風速</a:t>
            </a:r>
          </a:p>
        </p:txBody>
      </p:sp>
      <p:sp>
        <p:nvSpPr>
          <p:cNvPr id="74" name="テキスト ボックス 73">
            <a:extLst>
              <a:ext uri="{FF2B5EF4-FFF2-40B4-BE49-F238E27FC236}">
                <a16:creationId xmlns:a16="http://schemas.microsoft.com/office/drawing/2014/main" id="{8E50B323-97C7-5BE6-FC89-C8FADF34D650}"/>
              </a:ext>
            </a:extLst>
          </p:cNvPr>
          <p:cNvSpPr txBox="1"/>
          <p:nvPr/>
        </p:nvSpPr>
        <p:spPr>
          <a:xfrm>
            <a:off x="8304030" y="2109640"/>
            <a:ext cx="1338828" cy="369332"/>
          </a:xfrm>
          <a:prstGeom prst="rect">
            <a:avLst/>
          </a:prstGeom>
          <a:solidFill>
            <a:srgbClr val="8064A2"/>
          </a:solidFill>
          <a:ln w="25400" cap="flat" cmpd="sng" algn="ctr">
            <a:solidFill>
              <a:srgbClr val="8064A2">
                <a:shade val="50000"/>
              </a:srgbClr>
            </a:solidFill>
            <a:prstDash val="solid"/>
          </a:ln>
          <a:effectLst/>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日平均水温</a:t>
            </a:r>
          </a:p>
        </p:txBody>
      </p:sp>
      <p:sp>
        <p:nvSpPr>
          <p:cNvPr id="75" name="テキスト ボックス 74">
            <a:extLst>
              <a:ext uri="{FF2B5EF4-FFF2-40B4-BE49-F238E27FC236}">
                <a16:creationId xmlns:a16="http://schemas.microsoft.com/office/drawing/2014/main" id="{21E13DA7-C208-9A30-A7D3-AB1CCAC2F866}"/>
              </a:ext>
            </a:extLst>
          </p:cNvPr>
          <p:cNvSpPr txBox="1"/>
          <p:nvPr/>
        </p:nvSpPr>
        <p:spPr>
          <a:xfrm>
            <a:off x="8304030" y="2601589"/>
            <a:ext cx="1800493" cy="369332"/>
          </a:xfrm>
          <a:prstGeom prst="rect">
            <a:avLst/>
          </a:prstGeom>
          <a:solidFill>
            <a:srgbClr val="8064A2"/>
          </a:solidFill>
          <a:ln w="25400" cap="flat" cmpd="sng" algn="ctr">
            <a:solidFill>
              <a:srgbClr val="8064A2">
                <a:shade val="50000"/>
              </a:srgbClr>
            </a:solidFill>
            <a:prstDash val="solid"/>
          </a:ln>
          <a:effectLst/>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光合成有効放射</a:t>
            </a:r>
          </a:p>
        </p:txBody>
      </p:sp>
      <p:sp>
        <p:nvSpPr>
          <p:cNvPr id="76" name="テキスト ボックス 75">
            <a:extLst>
              <a:ext uri="{FF2B5EF4-FFF2-40B4-BE49-F238E27FC236}">
                <a16:creationId xmlns:a16="http://schemas.microsoft.com/office/drawing/2014/main" id="{EE6E3066-96FE-6192-B316-69A77877913B}"/>
              </a:ext>
            </a:extLst>
          </p:cNvPr>
          <p:cNvSpPr txBox="1"/>
          <p:nvPr/>
        </p:nvSpPr>
        <p:spPr>
          <a:xfrm>
            <a:off x="8293980" y="1622870"/>
            <a:ext cx="1107996" cy="369332"/>
          </a:xfrm>
          <a:prstGeom prst="rect">
            <a:avLst/>
          </a:prstGeom>
          <a:solidFill>
            <a:srgbClr val="8064A2"/>
          </a:solidFill>
          <a:ln w="25400" cap="flat" cmpd="sng" algn="ctr">
            <a:solidFill>
              <a:srgbClr val="8064A2">
                <a:shade val="50000"/>
              </a:srgbClr>
            </a:solidFill>
            <a:prstDash val="solid"/>
          </a:ln>
          <a:effectLst/>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放射収支</a:t>
            </a:r>
          </a:p>
        </p:txBody>
      </p:sp>
      <p:sp>
        <p:nvSpPr>
          <p:cNvPr id="77" name="右矢印 40">
            <a:extLst>
              <a:ext uri="{FF2B5EF4-FFF2-40B4-BE49-F238E27FC236}">
                <a16:creationId xmlns:a16="http://schemas.microsoft.com/office/drawing/2014/main" id="{80D83705-1DD5-6DDC-C3EB-009AB92E3FBF}"/>
              </a:ext>
            </a:extLst>
          </p:cNvPr>
          <p:cNvSpPr/>
          <p:nvPr/>
        </p:nvSpPr>
        <p:spPr>
          <a:xfrm rot="10800000">
            <a:off x="8734596" y="4166575"/>
            <a:ext cx="440436" cy="216024"/>
          </a:xfrm>
          <a:prstGeom prst="rightArrow">
            <a:avLst/>
          </a:prstGeom>
          <a:solidFill>
            <a:srgbClr val="0000FF"/>
          </a:solidFill>
          <a:ln w="25400" cap="flat" cmpd="sng" algn="ctr">
            <a:solidFill>
              <a:sysClr val="windowText" lastClr="000000"/>
            </a:solid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8" name="矢印: 右 77">
            <a:extLst>
              <a:ext uri="{FF2B5EF4-FFF2-40B4-BE49-F238E27FC236}">
                <a16:creationId xmlns:a16="http://schemas.microsoft.com/office/drawing/2014/main" id="{69EC593B-6D30-A1FD-1755-48C51B8F36A9}"/>
              </a:ext>
            </a:extLst>
          </p:cNvPr>
          <p:cNvSpPr/>
          <p:nvPr/>
        </p:nvSpPr>
        <p:spPr>
          <a:xfrm>
            <a:off x="7728259" y="2109640"/>
            <a:ext cx="280549" cy="369332"/>
          </a:xfrm>
          <a:prstGeom prst="rightArrow">
            <a:avLst/>
          </a:prstGeom>
          <a:solidFill>
            <a:srgbClr val="9BBB59"/>
          </a:solidFill>
          <a:ln w="25400" cap="flat" cmpd="sng" algn="ctr">
            <a:solidFill>
              <a:srgbClr val="9BBB59">
                <a:shade val="50000"/>
              </a:srgbClr>
            </a:solidFill>
            <a:prstDash val="solid"/>
          </a:ln>
          <a:effectLst/>
        </p:spPr>
        <p:txBody>
          <a:bodyPr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9" name="右矢印 40">
            <a:extLst>
              <a:ext uri="{FF2B5EF4-FFF2-40B4-BE49-F238E27FC236}">
                <a16:creationId xmlns:a16="http://schemas.microsoft.com/office/drawing/2014/main" id="{0C0EC30C-8699-096A-5914-F3C360914E4A}"/>
              </a:ext>
            </a:extLst>
          </p:cNvPr>
          <p:cNvSpPr/>
          <p:nvPr/>
        </p:nvSpPr>
        <p:spPr>
          <a:xfrm rot="16200000">
            <a:off x="9519480" y="3677043"/>
            <a:ext cx="440436" cy="216024"/>
          </a:xfrm>
          <a:prstGeom prst="rightArrow">
            <a:avLst/>
          </a:prstGeom>
          <a:solidFill>
            <a:srgbClr val="9BBB59">
              <a:lumMod val="60000"/>
              <a:lumOff val="40000"/>
            </a:srgbClr>
          </a:solidFill>
          <a:ln w="25400" cap="flat" cmpd="sng" algn="ctr">
            <a:solidFill>
              <a:sysClr val="windowText" lastClr="000000"/>
            </a:solid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16933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27410EF-289A-BE01-379C-42A18D07DD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7405" y="1352722"/>
            <a:ext cx="5794095" cy="4145515"/>
          </a:xfrm>
          <a:prstGeom prst="rect">
            <a:avLst/>
          </a:prstGeom>
        </p:spPr>
      </p:pic>
      <p:pic>
        <p:nvPicPr>
          <p:cNvPr id="13" name="図 12">
            <a:extLst>
              <a:ext uri="{FF2B5EF4-FFF2-40B4-BE49-F238E27FC236}">
                <a16:creationId xmlns:a16="http://schemas.microsoft.com/office/drawing/2014/main" id="{1D9E619C-61CA-1EA8-E9DB-17DD1AED56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235" y="1335369"/>
            <a:ext cx="5882958" cy="4159966"/>
          </a:xfrm>
          <a:prstGeom prst="rect">
            <a:avLst/>
          </a:prstGeom>
        </p:spPr>
      </p:pic>
      <p:sp>
        <p:nvSpPr>
          <p:cNvPr id="4" name="タイトル 1">
            <a:extLst>
              <a:ext uri="{FF2B5EF4-FFF2-40B4-BE49-F238E27FC236}">
                <a16:creationId xmlns:a16="http://schemas.microsoft.com/office/drawing/2014/main" id="{B568EF56-3561-660A-DC99-274B14B1D3B9}"/>
              </a:ext>
            </a:extLst>
          </p:cNvPr>
          <p:cNvSpPr txBox="1">
            <a:spLocks/>
          </p:cNvSpPr>
          <p:nvPr/>
        </p:nvSpPr>
        <p:spPr>
          <a:xfrm>
            <a:off x="6285" y="142578"/>
            <a:ext cx="7888224" cy="503600"/>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Segoe UI" panose="020B0502040204020203" pitchFamily="34" charset="0"/>
              </a:rPr>
              <a:t>背景（世界と日本の気温変動）</a:t>
            </a:r>
          </a:p>
        </p:txBody>
      </p:sp>
      <p:sp>
        <p:nvSpPr>
          <p:cNvPr id="5" name="テキスト ボックス 4">
            <a:extLst>
              <a:ext uri="{FF2B5EF4-FFF2-40B4-BE49-F238E27FC236}">
                <a16:creationId xmlns:a16="http://schemas.microsoft.com/office/drawing/2014/main" id="{96CCB23A-9680-7F4E-2888-AFEDC5DC3115}"/>
              </a:ext>
            </a:extLst>
          </p:cNvPr>
          <p:cNvSpPr txBox="1"/>
          <p:nvPr/>
        </p:nvSpPr>
        <p:spPr>
          <a:xfrm>
            <a:off x="2694038" y="77286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世界</a:t>
            </a:r>
          </a:p>
        </p:txBody>
      </p:sp>
      <p:sp>
        <p:nvSpPr>
          <p:cNvPr id="6" name="テキスト ボックス 5">
            <a:extLst>
              <a:ext uri="{FF2B5EF4-FFF2-40B4-BE49-F238E27FC236}">
                <a16:creationId xmlns:a16="http://schemas.microsoft.com/office/drawing/2014/main" id="{D56B9109-7741-FDED-6536-DD37008DF9B9}"/>
              </a:ext>
            </a:extLst>
          </p:cNvPr>
          <p:cNvSpPr txBox="1"/>
          <p:nvPr/>
        </p:nvSpPr>
        <p:spPr>
          <a:xfrm>
            <a:off x="8568832" y="767947"/>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日本</a:t>
            </a:r>
          </a:p>
        </p:txBody>
      </p:sp>
      <p:sp>
        <p:nvSpPr>
          <p:cNvPr id="8" name="テキスト ボックス 7">
            <a:extLst>
              <a:ext uri="{FF2B5EF4-FFF2-40B4-BE49-F238E27FC236}">
                <a16:creationId xmlns:a16="http://schemas.microsoft.com/office/drawing/2014/main" id="{70EC9C84-EAC0-9837-BAD9-976BB0692C22}"/>
              </a:ext>
            </a:extLst>
          </p:cNvPr>
          <p:cNvSpPr txBox="1"/>
          <p:nvPr/>
        </p:nvSpPr>
        <p:spPr>
          <a:xfrm>
            <a:off x="0" y="5543998"/>
            <a:ext cx="12192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細線（黒）：各年の平均気温の基準値からの偏差、</a:t>
            </a:r>
            <a:r>
              <a:rPr kumimoji="1" lang="ja-JP" altLang="en-US" sz="1800" b="0" i="0" u="none" strike="noStrike" kern="1200" cap="none" spc="0" normalizeH="0" baseline="0" noProof="0" dirty="0">
                <a:ln>
                  <a:noFill/>
                </a:ln>
                <a:solidFill>
                  <a:srgbClr val="0000FF"/>
                </a:solidFill>
                <a:effectLst/>
                <a:uLnTx/>
                <a:uFillTx/>
                <a:latin typeface="Meiryo" panose="020B0604030504040204" pitchFamily="50" charset="-128"/>
                <a:ea typeface="Meiryo" panose="020B0604030504040204" pitchFamily="50" charset="-128"/>
                <a:cs typeface="+mn-cs"/>
              </a:rPr>
              <a:t>太線（青）：偏差の</a:t>
            </a:r>
            <a:r>
              <a:rPr kumimoji="1" lang="en-US" altLang="ja-JP" sz="1800" b="0" i="0" u="none" strike="noStrike" kern="1200" cap="none" spc="0" normalizeH="0" baseline="0" noProof="0" dirty="0">
                <a:ln>
                  <a:noFill/>
                </a:ln>
                <a:solidFill>
                  <a:srgbClr val="0000FF"/>
                </a:solidFill>
                <a:effectLst/>
                <a:uLnTx/>
                <a:uFillTx/>
                <a:latin typeface="Meiryo" panose="020B0604030504040204" pitchFamily="50" charset="-128"/>
                <a:ea typeface="Meiryo" panose="020B0604030504040204" pitchFamily="50" charset="-128"/>
                <a:cs typeface="+mn-cs"/>
              </a:rPr>
              <a:t>5</a:t>
            </a:r>
            <a:r>
              <a:rPr kumimoji="1" lang="ja-JP" altLang="en-US" sz="1800" b="0" i="0" u="none" strike="noStrike" kern="1200" cap="none" spc="0" normalizeH="0" baseline="0" noProof="0" dirty="0">
                <a:ln>
                  <a:noFill/>
                </a:ln>
                <a:solidFill>
                  <a:srgbClr val="0000FF"/>
                </a:solidFill>
                <a:effectLst/>
                <a:uLnTx/>
                <a:uFillTx/>
                <a:latin typeface="Meiryo" panose="020B0604030504040204" pitchFamily="50" charset="-128"/>
                <a:ea typeface="Meiryo" panose="020B0604030504040204" pitchFamily="50" charset="-128"/>
                <a:cs typeface="+mn-cs"/>
              </a:rPr>
              <a:t>年移動平均値</a:t>
            </a:r>
            <a:r>
              <a:rPr kumimoji="1" lang="ja-JP" altLang="en-US"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a:t>
            </a:r>
            <a:r>
              <a:rPr kumimoji="1" lang="ja-JP" altLang="en-US" sz="1800" b="0" i="0" u="none" strike="noStrike" kern="1200" cap="none" spc="0" normalizeH="0" baseline="0" noProof="0" dirty="0">
                <a:ln>
                  <a:noFill/>
                </a:ln>
                <a:solidFill>
                  <a:srgbClr val="FF0000"/>
                </a:solidFill>
                <a:effectLst/>
                <a:uLnTx/>
                <a:uFillTx/>
                <a:latin typeface="Meiryo" panose="020B0604030504040204" pitchFamily="50" charset="-128"/>
                <a:ea typeface="Meiryo" panose="020B0604030504040204" pitchFamily="50" charset="-128"/>
                <a:cs typeface="+mn-cs"/>
              </a:rPr>
              <a:t>直線（赤）：長期変化傾向</a:t>
            </a:r>
            <a:r>
              <a:rPr kumimoji="1" lang="ja-JP" altLang="en-US"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r>
            <a:b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b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ここでの</a:t>
            </a:r>
            <a:r>
              <a:rPr kumimoji="1" lang="ja-JP" altLang="en-US" sz="1800" b="1"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基準値は</a:t>
            </a:r>
            <a:r>
              <a:rPr kumimoji="1" lang="en-US" altLang="ja-JP" sz="1800" b="1"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1991〜2020</a:t>
            </a:r>
            <a:r>
              <a:rPr kumimoji="1" lang="ja-JP" altLang="en-US" sz="1800" b="1"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年の</a:t>
            </a:r>
            <a:r>
              <a:rPr kumimoji="1" lang="en-US" altLang="ja-JP" sz="1800" b="1"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30</a:t>
            </a:r>
            <a:r>
              <a:rPr kumimoji="1" lang="ja-JP" altLang="en-US" sz="1800" b="1"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年平均値</a:t>
            </a:r>
            <a:r>
              <a:rPr kumimoji="1" lang="ja-JP" altLang="en-US"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a:t>
            </a:r>
            <a:r>
              <a:rPr kumimoji="1" lang="en-US" altLang="ja-JP"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2023</a:t>
            </a:r>
            <a:r>
              <a:rPr kumimoji="1" lang="ja-JP" altLang="en-US"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年は、世界では</a:t>
            </a:r>
            <a:r>
              <a:rPr kumimoji="1" lang="en-US" altLang="ja-JP" sz="1800" b="0" i="0" u="none" strike="noStrike" kern="1200" cap="none" spc="0" normalizeH="0" baseline="0" noProof="0" dirty="0">
                <a:ln>
                  <a:noFill/>
                </a:ln>
                <a:solidFill>
                  <a:srgbClr val="333333"/>
                </a:solidFill>
                <a:effectLst/>
                <a:highlight>
                  <a:srgbClr val="FFFF00"/>
                </a:highlight>
                <a:uLnTx/>
                <a:uFillTx/>
                <a:latin typeface="Meiryo" panose="020B0604030504040204" pitchFamily="50" charset="-128"/>
                <a:ea typeface="Meiryo" panose="020B0604030504040204" pitchFamily="50" charset="-128"/>
                <a:cs typeface="+mn-cs"/>
              </a:rPr>
              <a:t>+0.55</a:t>
            </a:r>
            <a:r>
              <a:rPr kumimoji="1" lang="ja-JP" altLang="en-US" sz="1800" b="0" i="0" u="none" strike="noStrike" kern="1200" cap="none" spc="0" normalizeH="0" baseline="0" noProof="0" dirty="0">
                <a:ln>
                  <a:noFill/>
                </a:ln>
                <a:solidFill>
                  <a:srgbClr val="333333"/>
                </a:solidFill>
                <a:effectLst/>
                <a:highlight>
                  <a:srgbClr val="FFFF00"/>
                </a:highlight>
                <a:uLnTx/>
                <a:uFillTx/>
                <a:latin typeface="Meiryo" panose="020B0604030504040204" pitchFamily="50" charset="-128"/>
                <a:ea typeface="Meiryo" panose="020B0604030504040204" pitchFamily="50" charset="-128"/>
                <a:cs typeface="+mn-cs"/>
              </a:rPr>
              <a:t>℃</a:t>
            </a:r>
            <a:r>
              <a:rPr kumimoji="1" lang="ja-JP" altLang="en-US"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、日本では</a:t>
            </a:r>
            <a:r>
              <a:rPr kumimoji="1" lang="en-US" altLang="ja-JP" sz="1800" b="0" i="0" u="none" strike="noStrike" kern="1200" cap="none" spc="0" normalizeH="0" baseline="0" noProof="0" dirty="0">
                <a:ln>
                  <a:noFill/>
                </a:ln>
                <a:solidFill>
                  <a:srgbClr val="333333"/>
                </a:solidFill>
                <a:effectLst/>
                <a:highlight>
                  <a:srgbClr val="FFFF00"/>
                </a:highlight>
                <a:uLnTx/>
                <a:uFillTx/>
                <a:latin typeface="Meiryo" panose="020B0604030504040204" pitchFamily="50" charset="-128"/>
                <a:ea typeface="Meiryo" panose="020B0604030504040204" pitchFamily="50" charset="-128"/>
                <a:cs typeface="+mn-cs"/>
              </a:rPr>
              <a:t>+1.29</a:t>
            </a:r>
            <a:r>
              <a:rPr kumimoji="1" lang="ja-JP" altLang="en-US" sz="1800" b="0" i="0" u="none" strike="noStrike" kern="1200" cap="none" spc="0" normalizeH="0" baseline="0" noProof="0" dirty="0">
                <a:ln>
                  <a:noFill/>
                </a:ln>
                <a:solidFill>
                  <a:srgbClr val="333333"/>
                </a:solidFill>
                <a:effectLst/>
                <a:highlight>
                  <a:srgbClr val="FFFF00"/>
                </a:highlight>
                <a:uLnTx/>
                <a:uFillTx/>
                <a:latin typeface="Meiryo" panose="020B0604030504040204" pitchFamily="50" charset="-128"/>
                <a:ea typeface="Meiryo" panose="020B0604030504040204" pitchFamily="50" charset="-128"/>
                <a:cs typeface="+mn-cs"/>
              </a:rPr>
              <a:t>℃</a:t>
            </a:r>
            <a:r>
              <a:rPr kumimoji="1" lang="ja-JP" altLang="en-US"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a:t>
            </a:r>
            <a:r>
              <a:rPr kumimoji="1" lang="en-US" altLang="ja-JP"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2024</a:t>
            </a:r>
            <a:r>
              <a:rPr kumimoji="1" lang="ja-JP" altLang="en-US"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年は、世界では</a:t>
            </a:r>
            <a:r>
              <a:rPr kumimoji="1" lang="en-US" altLang="ja-JP" sz="1800" b="0" i="0" u="none" strike="noStrike" kern="1200" cap="none" spc="0" normalizeH="0" baseline="0" noProof="0" dirty="0">
                <a:ln>
                  <a:noFill/>
                </a:ln>
                <a:solidFill>
                  <a:srgbClr val="333333"/>
                </a:solidFill>
                <a:effectLst/>
                <a:highlight>
                  <a:srgbClr val="FFFF00"/>
                </a:highlight>
                <a:uLnTx/>
                <a:uFillTx/>
                <a:latin typeface="Meiryo" panose="020B0604030504040204" pitchFamily="50" charset="-128"/>
                <a:ea typeface="Meiryo" panose="020B0604030504040204" pitchFamily="50" charset="-128"/>
                <a:cs typeface="+mn-cs"/>
              </a:rPr>
              <a:t>+0.62℃</a:t>
            </a:r>
            <a:r>
              <a:rPr kumimoji="1" lang="ja-JP" altLang="en-US"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、日本では</a:t>
            </a:r>
            <a:r>
              <a:rPr kumimoji="1" lang="en-US" altLang="ja-JP" sz="1800" b="0" i="0" u="none" strike="noStrike" kern="1200" cap="none" spc="0" normalizeH="0" baseline="0" noProof="0" dirty="0">
                <a:ln>
                  <a:noFill/>
                </a:ln>
                <a:solidFill>
                  <a:srgbClr val="333333"/>
                </a:solidFill>
                <a:effectLst/>
                <a:highlight>
                  <a:srgbClr val="FFFF00"/>
                </a:highlight>
                <a:uLnTx/>
                <a:uFillTx/>
                <a:latin typeface="Meiryo" panose="020B0604030504040204" pitchFamily="50" charset="-128"/>
                <a:ea typeface="Meiryo" panose="020B0604030504040204" pitchFamily="50" charset="-128"/>
                <a:cs typeface="+mn-cs"/>
              </a:rPr>
              <a:t>+1.48℃</a:t>
            </a:r>
            <a:r>
              <a:rPr kumimoji="1" lang="ja-JP" altLang="en-US"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。産業革命前を基準とした世界の平均気温は、</a:t>
            </a:r>
            <a:r>
              <a:rPr kumimoji="1" lang="en-US" altLang="ja-JP"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2023</a:t>
            </a:r>
            <a:r>
              <a:rPr kumimoji="1" lang="ja-JP" altLang="en-US"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年は</a:t>
            </a:r>
            <a:r>
              <a:rPr kumimoji="1" lang="en-US" altLang="ja-JP" sz="1800" b="0" i="0" u="none" strike="noStrike" kern="1200" cap="none" spc="0" normalizeH="0" baseline="0" noProof="0" dirty="0">
                <a:ln>
                  <a:noFill/>
                </a:ln>
                <a:solidFill>
                  <a:srgbClr val="333333"/>
                </a:solidFill>
                <a:effectLst/>
                <a:highlight>
                  <a:srgbClr val="FFFF00"/>
                </a:highlight>
                <a:uLnTx/>
                <a:uFillTx/>
                <a:latin typeface="Meiryo" panose="020B0604030504040204" pitchFamily="50" charset="-128"/>
                <a:ea typeface="Meiryo" panose="020B0604030504040204" pitchFamily="50" charset="-128"/>
                <a:cs typeface="+mn-cs"/>
              </a:rPr>
              <a:t>+1.45</a:t>
            </a:r>
            <a:r>
              <a:rPr kumimoji="1" lang="ja-JP" altLang="en-US" sz="1800" b="0" i="0" u="none" strike="noStrike" kern="1200" cap="none" spc="0" normalizeH="0" baseline="0" noProof="0" dirty="0">
                <a:ln>
                  <a:noFill/>
                </a:ln>
                <a:solidFill>
                  <a:srgbClr val="333333"/>
                </a:solidFill>
                <a:effectLst/>
                <a:highlight>
                  <a:srgbClr val="FFFF00"/>
                </a:highlight>
                <a:uLnTx/>
                <a:uFillTx/>
                <a:latin typeface="Meiryo" panose="020B0604030504040204" pitchFamily="50" charset="-128"/>
                <a:ea typeface="Meiryo" panose="020B0604030504040204" pitchFamily="50" charset="-128"/>
                <a:cs typeface="+mn-cs"/>
              </a:rPr>
              <a:t>℃ </a:t>
            </a:r>
            <a:r>
              <a:rPr kumimoji="1" lang="ja-JP" altLang="en-US"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a:t>
            </a:r>
            <a:r>
              <a:rPr kumimoji="1" lang="en-US" altLang="ja-JP"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2024</a:t>
            </a:r>
            <a:r>
              <a:rPr kumimoji="1" lang="ja-JP" altLang="en-US"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年は</a:t>
            </a:r>
            <a:r>
              <a:rPr kumimoji="1" lang="en-US" altLang="ja-JP" sz="1800" b="0" i="0" u="none" strike="noStrike" kern="1200" cap="none" spc="0" normalizeH="0" baseline="0" noProof="0" dirty="0">
                <a:ln>
                  <a:noFill/>
                </a:ln>
                <a:solidFill>
                  <a:srgbClr val="333333"/>
                </a:solidFill>
                <a:effectLst/>
                <a:highlight>
                  <a:srgbClr val="FFFF00"/>
                </a:highlight>
                <a:uLnTx/>
                <a:uFillTx/>
                <a:latin typeface="Meiryo" panose="020B0604030504040204" pitchFamily="50" charset="-128"/>
                <a:ea typeface="Meiryo" panose="020B0604030504040204" pitchFamily="50" charset="-128"/>
                <a:cs typeface="+mn-cs"/>
              </a:rPr>
              <a:t>+1.52</a:t>
            </a:r>
            <a:r>
              <a:rPr kumimoji="1" lang="ja-JP" altLang="en-US" sz="1800" b="0" i="0" u="none" strike="noStrike" kern="1200" cap="none" spc="0" normalizeH="0" baseline="0" noProof="0" dirty="0">
                <a:ln>
                  <a:noFill/>
                </a:ln>
                <a:solidFill>
                  <a:srgbClr val="333333"/>
                </a:solidFill>
                <a:effectLst/>
                <a:highlight>
                  <a:srgbClr val="FFFF00"/>
                </a:highlight>
                <a:uLnTx/>
                <a:uFillTx/>
                <a:latin typeface="Meiryo" panose="020B0604030504040204" pitchFamily="50" charset="-128"/>
                <a:ea typeface="Meiryo" panose="020B0604030504040204" pitchFamily="50" charset="-128"/>
                <a:cs typeface="+mn-cs"/>
              </a:rPr>
              <a:t>℃ </a:t>
            </a:r>
            <a:r>
              <a:rPr kumimoji="1" lang="ja-JP" altLang="en-US" sz="1800" b="0" i="0" u="none" strike="noStrike" kern="1200" cap="none" spc="0" normalizeH="0" baseline="0" noProof="0" dirty="0">
                <a:ln>
                  <a:noFill/>
                </a:ln>
                <a:solidFill>
                  <a:srgbClr val="333333"/>
                </a:solidFill>
                <a:effectLst/>
                <a:uLnTx/>
                <a:uFillTx/>
                <a:latin typeface="Meiryo" panose="020B0604030504040204" pitchFamily="50" charset="-128"/>
                <a:ea typeface="Meiryo" panose="020B0604030504040204" pitchFamily="50" charset="-128"/>
                <a:cs typeface="+mn-cs"/>
              </a:rPr>
              <a:t>。</a:t>
            </a:r>
            <a:r>
              <a:rPr kumimoji="1" lang="en-US" altLang="ja-JP" sz="1800" b="1" i="0" u="none" strike="noStrike" kern="1200" cap="none" spc="0" normalizeH="0" baseline="0" noProof="0" dirty="0">
                <a:ln>
                  <a:noFill/>
                </a:ln>
                <a:solidFill>
                  <a:srgbClr val="FF0000"/>
                </a:solidFill>
                <a:effectLst/>
                <a:uLnTx/>
                <a:uFillTx/>
                <a:latin typeface="Meiryo" panose="020B0604030504040204" pitchFamily="50" charset="-128"/>
                <a:ea typeface="Meiryo" panose="020B0604030504040204" pitchFamily="50" charset="-128"/>
                <a:cs typeface="+mn-cs"/>
              </a:rPr>
              <a:t>2023</a:t>
            </a:r>
            <a:r>
              <a:rPr kumimoji="1" lang="ja-JP" altLang="en-US" sz="1800" b="1" i="0" u="none" strike="noStrike" kern="1200" cap="none" spc="0" normalizeH="0" baseline="0" noProof="0" dirty="0">
                <a:ln>
                  <a:noFill/>
                </a:ln>
                <a:solidFill>
                  <a:srgbClr val="FF0000"/>
                </a:solidFill>
                <a:effectLst/>
                <a:uLnTx/>
                <a:uFillTx/>
                <a:latin typeface="Meiryo" panose="020B0604030504040204" pitchFamily="50" charset="-128"/>
                <a:ea typeface="Meiryo" panose="020B0604030504040204" pitchFamily="50" charset="-128"/>
                <a:cs typeface="+mn-cs"/>
              </a:rPr>
              <a:t>、</a:t>
            </a:r>
            <a:r>
              <a:rPr kumimoji="1" lang="en-US" altLang="ja-JP" sz="1800" b="1" i="0" u="none" strike="noStrike" kern="1200" cap="none" spc="0" normalizeH="0" baseline="0" noProof="0" dirty="0">
                <a:ln>
                  <a:noFill/>
                </a:ln>
                <a:solidFill>
                  <a:srgbClr val="FF0000"/>
                </a:solidFill>
                <a:effectLst/>
                <a:uLnTx/>
                <a:uFillTx/>
                <a:latin typeface="Meiryo" panose="020B0604030504040204" pitchFamily="50" charset="-128"/>
                <a:ea typeface="Meiryo" panose="020B0604030504040204" pitchFamily="50" charset="-128"/>
                <a:cs typeface="+mn-cs"/>
              </a:rPr>
              <a:t>2024</a:t>
            </a:r>
            <a:r>
              <a:rPr kumimoji="1" lang="ja-JP" altLang="en-US" sz="1800" b="1" i="0" u="none" strike="noStrike" kern="1200" cap="none" spc="0" normalizeH="0" baseline="0" noProof="0" dirty="0">
                <a:ln>
                  <a:noFill/>
                </a:ln>
                <a:solidFill>
                  <a:srgbClr val="FF0000"/>
                </a:solidFill>
                <a:effectLst/>
                <a:uLnTx/>
                <a:uFillTx/>
                <a:latin typeface="Meiryo" panose="020B0604030504040204" pitchFamily="50" charset="-128"/>
                <a:ea typeface="Meiryo" panose="020B0604030504040204" pitchFamily="50" charset="-128"/>
                <a:cs typeface="+mn-cs"/>
              </a:rPr>
              <a:t>年は、世界、日本とも</a:t>
            </a:r>
            <a:r>
              <a:rPr kumimoji="1" lang="en-US" altLang="ja-JP" sz="1800" b="1" i="0" u="none" strike="noStrike" kern="1200" cap="none" spc="0" normalizeH="0" baseline="0" noProof="0" dirty="0">
                <a:ln>
                  <a:noFill/>
                </a:ln>
                <a:solidFill>
                  <a:srgbClr val="FF0000"/>
                </a:solidFill>
                <a:effectLst/>
                <a:uLnTx/>
                <a:uFillTx/>
                <a:latin typeface="Meiryo" panose="020B0604030504040204" pitchFamily="50" charset="-128"/>
                <a:ea typeface="Meiryo" panose="020B0604030504040204" pitchFamily="50" charset="-128"/>
                <a:cs typeface="+mn-cs"/>
              </a:rPr>
              <a:t>2</a:t>
            </a:r>
            <a:r>
              <a:rPr kumimoji="1" lang="ja-JP" altLang="en-US" sz="1800" b="1" i="0" u="none" strike="noStrike" kern="1200" cap="none" spc="0" normalizeH="0" baseline="0" noProof="0" dirty="0">
                <a:ln>
                  <a:noFill/>
                </a:ln>
                <a:solidFill>
                  <a:srgbClr val="FF0000"/>
                </a:solidFill>
                <a:effectLst/>
                <a:uLnTx/>
                <a:uFillTx/>
                <a:latin typeface="Meiryo" panose="020B0604030504040204" pitchFamily="50" charset="-128"/>
                <a:ea typeface="Meiryo" panose="020B0604030504040204" pitchFamily="50" charset="-128"/>
                <a:cs typeface="+mn-cs"/>
              </a:rPr>
              <a:t>年連続で最高値を更新</a:t>
            </a:r>
            <a:endPar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A57489FD-C224-452D-E488-86C8EF28D5BA}"/>
              </a:ext>
            </a:extLst>
          </p:cNvPr>
          <p:cNvSpPr txBox="1"/>
          <p:nvPr/>
        </p:nvSpPr>
        <p:spPr>
          <a:xfrm>
            <a:off x="10622340" y="6488668"/>
            <a:ext cx="1569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出典：気象庁</a:t>
            </a:r>
          </a:p>
        </p:txBody>
      </p:sp>
      <p:sp>
        <p:nvSpPr>
          <p:cNvPr id="14" name="正方形/長方形 13">
            <a:extLst>
              <a:ext uri="{FF2B5EF4-FFF2-40B4-BE49-F238E27FC236}">
                <a16:creationId xmlns:a16="http://schemas.microsoft.com/office/drawing/2014/main" id="{25203188-B616-B06D-E41D-88A0F608FF93}"/>
              </a:ext>
            </a:extLst>
          </p:cNvPr>
          <p:cNvSpPr/>
          <p:nvPr/>
        </p:nvSpPr>
        <p:spPr>
          <a:xfrm>
            <a:off x="1121908" y="1561305"/>
            <a:ext cx="204414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1891〜2024</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A5BB85DC-1572-BE6A-C583-C72FF82ECBB2}"/>
              </a:ext>
            </a:extLst>
          </p:cNvPr>
          <p:cNvSpPr/>
          <p:nvPr/>
        </p:nvSpPr>
        <p:spPr>
          <a:xfrm>
            <a:off x="1121908" y="2086128"/>
            <a:ext cx="256192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トレンド＝</a:t>
            </a:r>
            <a:r>
              <a:rPr kumimoji="1" lang="en-US" altLang="ja-JP" sz="1400" b="1"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0.77</a:t>
            </a:r>
            <a:r>
              <a:rPr kumimoji="1" lang="ja-JP" altLang="en-US" sz="1400" b="1"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a:t>
            </a:r>
            <a:r>
              <a:rPr kumimoji="1" lang="en-US" altLang="ja-JP" sz="1400" b="1"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/100</a:t>
            </a:r>
            <a:r>
              <a:rPr kumimoji="1" lang="ja-JP" altLang="en-US" sz="1400" b="1"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年）</a:t>
            </a:r>
            <a:endParaRPr kumimoji="1" lang="ja-JP" altLang="en-US" sz="1400" b="0"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F24E4566-77A0-4DE6-6843-827B2214D55D}"/>
              </a:ext>
            </a:extLst>
          </p:cNvPr>
          <p:cNvSpPr txBox="1"/>
          <p:nvPr/>
        </p:nvSpPr>
        <p:spPr>
          <a:xfrm>
            <a:off x="7232343" y="1561305"/>
            <a:ext cx="20441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1898〜2024</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A7145A45-DB2E-8E79-24CE-178FF9FF0BCA}"/>
              </a:ext>
            </a:extLst>
          </p:cNvPr>
          <p:cNvSpPr/>
          <p:nvPr/>
        </p:nvSpPr>
        <p:spPr>
          <a:xfrm>
            <a:off x="7232343" y="2107661"/>
            <a:ext cx="247375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トレンド＝</a:t>
            </a:r>
            <a:r>
              <a:rPr kumimoji="1" lang="en-US" altLang="ja-JP" sz="1400" b="1"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1.40</a:t>
            </a:r>
            <a:r>
              <a:rPr kumimoji="1" lang="ja-JP" altLang="en-US" sz="1400" b="1"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a:t>
            </a:r>
            <a:r>
              <a:rPr kumimoji="1" lang="en-US" altLang="ja-JP" sz="1400" b="1"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/100</a:t>
            </a:r>
            <a:r>
              <a:rPr kumimoji="1" lang="ja-JP" altLang="en-US" sz="1400" b="1"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年）</a:t>
            </a:r>
            <a:endParaRPr kumimoji="1" lang="ja-JP" altLang="en-US" sz="1400" b="0"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endParaRPr>
          </a:p>
        </p:txBody>
      </p:sp>
      <p:grpSp>
        <p:nvGrpSpPr>
          <p:cNvPr id="22" name="グループ化 21">
            <a:extLst>
              <a:ext uri="{FF2B5EF4-FFF2-40B4-BE49-F238E27FC236}">
                <a16:creationId xmlns:a16="http://schemas.microsoft.com/office/drawing/2014/main" id="{77EA7EA3-9F45-064D-AACA-F73F27026A79}"/>
              </a:ext>
            </a:extLst>
          </p:cNvPr>
          <p:cNvGrpSpPr/>
          <p:nvPr/>
        </p:nvGrpSpPr>
        <p:grpSpPr>
          <a:xfrm>
            <a:off x="4161731" y="1584441"/>
            <a:ext cx="930840" cy="523220"/>
            <a:chOff x="4161731" y="1716326"/>
            <a:chExt cx="930840" cy="523220"/>
          </a:xfrm>
        </p:grpSpPr>
        <p:sp>
          <p:nvSpPr>
            <p:cNvPr id="19" name="テキスト ボックス 18">
              <a:extLst>
                <a:ext uri="{FF2B5EF4-FFF2-40B4-BE49-F238E27FC236}">
                  <a16:creationId xmlns:a16="http://schemas.microsoft.com/office/drawing/2014/main" id="{9D3DBD6D-8715-BFCB-2D8A-38576F2D26BF}"/>
                </a:ext>
              </a:extLst>
            </p:cNvPr>
            <p:cNvSpPr txBox="1"/>
            <p:nvPr/>
          </p:nvSpPr>
          <p:spPr>
            <a:xfrm>
              <a:off x="4161731" y="1716326"/>
              <a:ext cx="930840" cy="52322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2023</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2024</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p>
          </p:txBody>
        </p:sp>
        <p:sp>
          <p:nvSpPr>
            <p:cNvPr id="20" name="楕円 19">
              <a:extLst>
                <a:ext uri="{FF2B5EF4-FFF2-40B4-BE49-F238E27FC236}">
                  <a16:creationId xmlns:a16="http://schemas.microsoft.com/office/drawing/2014/main" id="{0DD1B217-9390-D1A4-03A3-DDF456C8AD4C}"/>
                </a:ext>
              </a:extLst>
            </p:cNvPr>
            <p:cNvSpPr/>
            <p:nvPr/>
          </p:nvSpPr>
          <p:spPr>
            <a:xfrm>
              <a:off x="4226719" y="2027994"/>
              <a:ext cx="64294" cy="69056"/>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solidFill>
                    <a:srgbClr val="ED7D31"/>
                  </a:solidFill>
                </a:ln>
                <a:solidFill>
                  <a:srgbClr val="ED7D31"/>
                </a:solidFill>
                <a:effectLst/>
                <a:uLnTx/>
                <a:uFillTx/>
                <a:latin typeface="游ゴシック" panose="020F0502020204030204"/>
                <a:ea typeface="游ゴシック" panose="020B0400000000000000" pitchFamily="50" charset="-128"/>
                <a:cs typeface="+mn-cs"/>
              </a:endParaRPr>
            </a:p>
          </p:txBody>
        </p:sp>
        <p:sp>
          <p:nvSpPr>
            <p:cNvPr id="21" name="楕円 20">
              <a:extLst>
                <a:ext uri="{FF2B5EF4-FFF2-40B4-BE49-F238E27FC236}">
                  <a16:creationId xmlns:a16="http://schemas.microsoft.com/office/drawing/2014/main" id="{B627C90B-010A-17B9-32F4-135B961AE75E}"/>
                </a:ext>
              </a:extLst>
            </p:cNvPr>
            <p:cNvSpPr/>
            <p:nvPr/>
          </p:nvSpPr>
          <p:spPr>
            <a:xfrm>
              <a:off x="4226719" y="1834826"/>
              <a:ext cx="64294" cy="69056"/>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solidFill>
                    <a:srgbClr val="ED7D31"/>
                  </a:solidFill>
                </a:ln>
                <a:solidFill>
                  <a:srgbClr val="ED7D31"/>
                </a:solidFill>
                <a:effectLst/>
                <a:uLnTx/>
                <a:uFillTx/>
                <a:latin typeface="游ゴシック" panose="020F0502020204030204"/>
                <a:ea typeface="游ゴシック" panose="020B0400000000000000" pitchFamily="50" charset="-128"/>
                <a:cs typeface="+mn-cs"/>
              </a:endParaRPr>
            </a:p>
          </p:txBody>
        </p:sp>
      </p:grpSp>
      <p:grpSp>
        <p:nvGrpSpPr>
          <p:cNvPr id="23" name="グループ化 22">
            <a:extLst>
              <a:ext uri="{FF2B5EF4-FFF2-40B4-BE49-F238E27FC236}">
                <a16:creationId xmlns:a16="http://schemas.microsoft.com/office/drawing/2014/main" id="{E6F3FE45-5694-B88C-33F4-C23D089FC0D9}"/>
              </a:ext>
            </a:extLst>
          </p:cNvPr>
          <p:cNvGrpSpPr/>
          <p:nvPr/>
        </p:nvGrpSpPr>
        <p:grpSpPr>
          <a:xfrm>
            <a:off x="10139252" y="1584441"/>
            <a:ext cx="930840" cy="523220"/>
            <a:chOff x="4161731" y="1716326"/>
            <a:chExt cx="930840" cy="523220"/>
          </a:xfrm>
        </p:grpSpPr>
        <p:sp>
          <p:nvSpPr>
            <p:cNvPr id="24" name="テキスト ボックス 23">
              <a:extLst>
                <a:ext uri="{FF2B5EF4-FFF2-40B4-BE49-F238E27FC236}">
                  <a16:creationId xmlns:a16="http://schemas.microsoft.com/office/drawing/2014/main" id="{D5603D35-1C8C-BB07-2D62-CA15463501BC}"/>
                </a:ext>
              </a:extLst>
            </p:cNvPr>
            <p:cNvSpPr txBox="1"/>
            <p:nvPr/>
          </p:nvSpPr>
          <p:spPr>
            <a:xfrm>
              <a:off x="4161731" y="1716326"/>
              <a:ext cx="930840" cy="52322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2023</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2024</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p>
          </p:txBody>
        </p:sp>
        <p:sp>
          <p:nvSpPr>
            <p:cNvPr id="25" name="楕円 24">
              <a:extLst>
                <a:ext uri="{FF2B5EF4-FFF2-40B4-BE49-F238E27FC236}">
                  <a16:creationId xmlns:a16="http://schemas.microsoft.com/office/drawing/2014/main" id="{E296659C-C897-59EB-399A-9BD158ABB381}"/>
                </a:ext>
              </a:extLst>
            </p:cNvPr>
            <p:cNvSpPr/>
            <p:nvPr/>
          </p:nvSpPr>
          <p:spPr>
            <a:xfrm>
              <a:off x="4226719" y="2027994"/>
              <a:ext cx="64294" cy="69056"/>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solidFill>
                    <a:srgbClr val="ED7D31"/>
                  </a:solidFill>
                </a:ln>
                <a:solidFill>
                  <a:srgbClr val="ED7D31"/>
                </a:solidFill>
                <a:effectLst/>
                <a:uLnTx/>
                <a:uFillTx/>
                <a:latin typeface="游ゴシック" panose="020F0502020204030204"/>
                <a:ea typeface="游ゴシック" panose="020B0400000000000000" pitchFamily="50" charset="-128"/>
                <a:cs typeface="+mn-cs"/>
              </a:endParaRPr>
            </a:p>
          </p:txBody>
        </p:sp>
        <p:sp>
          <p:nvSpPr>
            <p:cNvPr id="26" name="楕円 25">
              <a:extLst>
                <a:ext uri="{FF2B5EF4-FFF2-40B4-BE49-F238E27FC236}">
                  <a16:creationId xmlns:a16="http://schemas.microsoft.com/office/drawing/2014/main" id="{7E4CCD6B-2E8E-34AA-C518-49F95D732E68}"/>
                </a:ext>
              </a:extLst>
            </p:cNvPr>
            <p:cNvSpPr/>
            <p:nvPr/>
          </p:nvSpPr>
          <p:spPr>
            <a:xfrm>
              <a:off x="4226719" y="1834826"/>
              <a:ext cx="64294" cy="69056"/>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solidFill>
                    <a:srgbClr val="ED7D31"/>
                  </a:solidFill>
                </a:ln>
                <a:solidFill>
                  <a:srgbClr val="ED7D31"/>
                </a:solidFill>
                <a:effectLst/>
                <a:uLnTx/>
                <a:uFillTx/>
                <a:latin typeface="游ゴシック"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605449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20F1768D-8498-06EC-D3C3-31E4BB3F06F9}"/>
              </a:ext>
            </a:extLst>
          </p:cNvPr>
          <p:cNvSpPr/>
          <p:nvPr/>
        </p:nvSpPr>
        <p:spPr>
          <a:xfrm>
            <a:off x="466928" y="846306"/>
            <a:ext cx="11128442" cy="6011694"/>
          </a:xfrm>
          <a:prstGeom prst="roundRect">
            <a:avLst>
              <a:gd name="adj" fmla="val 7853"/>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213FD7A1-0315-C065-3CE6-5F1026A9CF94}"/>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r>
              <a:rPr lang="ja-JP" altLang="en-US" b="1" dirty="0">
                <a:solidFill>
                  <a:prstClr val="black"/>
                </a:solidFill>
                <a:latin typeface="+mn-ea"/>
                <a:ea typeface="+mn-ea"/>
              </a:rPr>
              <a:t>影響予測（水稲生育・収量予測モデル）</a:t>
            </a:r>
          </a:p>
          <a:p>
            <a:pPr eaLnBrk="1" hangingPunct="1">
              <a:buNone/>
            </a:pPr>
            <a:endParaRPr lang="ja-JP" altLang="en-US" sz="3200" b="1" dirty="0">
              <a:solidFill>
                <a:srgbClr val="000000"/>
              </a:solidFill>
              <a:latin typeface="+mn-ea"/>
              <a:ea typeface="+mn-ea"/>
            </a:endParaRPr>
          </a:p>
        </p:txBody>
      </p:sp>
      <p:pic>
        <p:nvPicPr>
          <p:cNvPr id="3" name="図 2">
            <a:extLst>
              <a:ext uri="{FF2B5EF4-FFF2-40B4-BE49-F238E27FC236}">
                <a16:creationId xmlns:a16="http://schemas.microsoft.com/office/drawing/2014/main" id="{ED02DCC4-00F7-76FD-B663-10FB6D6DE9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5508" y="788850"/>
            <a:ext cx="8761802" cy="6069150"/>
          </a:xfrm>
          <a:prstGeom prst="rect">
            <a:avLst/>
          </a:prstGeom>
        </p:spPr>
      </p:pic>
    </p:spTree>
    <p:extLst>
      <p:ext uri="{BB962C8B-B14F-4D97-AF65-F5344CB8AC3E}">
        <p14:creationId xmlns:p14="http://schemas.microsoft.com/office/powerpoint/2010/main" val="3676268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40248F11-CDCD-ED04-21C4-8F7DEE51284A}"/>
              </a:ext>
            </a:extLst>
          </p:cNvPr>
          <p:cNvSpPr/>
          <p:nvPr/>
        </p:nvSpPr>
        <p:spPr>
          <a:xfrm>
            <a:off x="466928" y="846306"/>
            <a:ext cx="11128442" cy="6011694"/>
          </a:xfrm>
          <a:prstGeom prst="roundRect">
            <a:avLst>
              <a:gd name="adj" fmla="val 7853"/>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B3904A1E-08DC-D045-C948-F9CDB3292516}"/>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b="1" dirty="0">
                <a:solidFill>
                  <a:prstClr val="black"/>
                </a:solidFill>
                <a:latin typeface="游ゴシック" panose="020B0400000000000000" pitchFamily="50" charset="-128"/>
                <a:ea typeface="游ゴシック" panose="020B0400000000000000" pitchFamily="50" charset="-128"/>
              </a:rPr>
              <a:t>高温による増収、減収要因のモデル化</a:t>
            </a:r>
          </a:p>
          <a:p>
            <a:pPr eaLnBrk="1" hangingPunct="1">
              <a:buNone/>
            </a:pPr>
            <a:endParaRPr lang="ja-JP" altLang="en-US" sz="3200" b="1" dirty="0">
              <a:solidFill>
                <a:srgbClr val="000000"/>
              </a:solidFill>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4" name="正方形/長方形 3">
                <a:extLst>
                  <a:ext uri="{FF2B5EF4-FFF2-40B4-BE49-F238E27FC236}">
                    <a16:creationId xmlns:a16="http://schemas.microsoft.com/office/drawing/2014/main" id="{4B61A8EE-F333-6EC4-35FB-27A65B94F197}"/>
                  </a:ext>
                </a:extLst>
              </p:cNvPr>
              <p:cNvSpPr/>
              <p:nvPr/>
            </p:nvSpPr>
            <p:spPr>
              <a:xfrm>
                <a:off x="1479222" y="983025"/>
                <a:ext cx="3456384" cy="714811"/>
              </a:xfrm>
              <a:prstGeom prst="rect">
                <a:avLst/>
              </a:prstGeom>
              <a:solidFill>
                <a:srgbClr val="CCFFCC"/>
              </a:solidFill>
            </p:spPr>
            <p:txBody>
              <a:bodyPr wrap="square">
                <a:spAutoFit/>
              </a:bodyPr>
              <a:lstStyle/>
              <a:p>
                <a14:m>
                  <m:oMath xmlns:m="http://schemas.openxmlformats.org/officeDocument/2006/math">
                    <m:sSub>
                      <m:sSubPr>
                        <m:ctrlPr>
                          <a:rPr lang="ja-JP" altLang="ja-JP" sz="2800" b="1" i="1" smtClean="0">
                            <a:latin typeface="Cambria Math" panose="02040503050406030204" pitchFamily="18" charset="0"/>
                            <a:ea typeface="Cambria Math" panose="02040503050406030204" pitchFamily="18" charset="0"/>
                          </a:rPr>
                        </m:ctrlPr>
                      </m:sSubPr>
                      <m:e>
                        <m:r>
                          <a:rPr lang="en-US" altLang="ja-JP" sz="2800" b="1" i="1" kern="100">
                            <a:effectLst/>
                            <a:latin typeface="Cambria Math" panose="02040503050406030204" pitchFamily="18" charset="0"/>
                            <a:ea typeface="ＭＳ Ｐ明朝" panose="02020600040205080304" pitchFamily="18" charset="-128"/>
                            <a:cs typeface="Times New Roman" panose="02020603050405020304" pitchFamily="18" charset="0"/>
                          </a:rPr>
                          <m:t>𝒀</m:t>
                        </m:r>
                      </m:e>
                      <m:sub>
                        <m:r>
                          <a:rPr lang="en-US" altLang="ja-JP" sz="2800" b="1" i="1" kern="100">
                            <a:effectLst/>
                            <a:latin typeface="Cambria Math" panose="02040503050406030204" pitchFamily="18" charset="0"/>
                            <a:ea typeface="ＭＳ Ｐ明朝" panose="02020600040205080304" pitchFamily="18" charset="-128"/>
                            <a:cs typeface="Times New Roman" panose="02020603050405020304" pitchFamily="18" charset="0"/>
                          </a:rPr>
                          <m:t>𝒃</m:t>
                        </m:r>
                      </m:sub>
                    </m:sSub>
                    <m:r>
                      <a:rPr lang="en-US" altLang="ja-JP" sz="2800" b="1" kern="100">
                        <a:effectLst/>
                        <a:latin typeface="Cambria Math" panose="02040503050406030204" pitchFamily="18" charset="0"/>
                        <a:ea typeface="ＭＳ Ｐ明朝" panose="02020600040205080304" pitchFamily="18" charset="-128"/>
                        <a:cs typeface="Times New Roman" panose="02020603050405020304" pitchFamily="18" charset="0"/>
                      </a:rPr>
                      <m:t>=</m:t>
                    </m:r>
                    <m:f>
                      <m:fPr>
                        <m:ctrlPr>
                          <a:rPr lang="ja-JP" altLang="ja-JP" sz="2800" b="1" i="1">
                            <a:effectLst/>
                            <a:latin typeface="Cambria Math" panose="02040503050406030204" pitchFamily="18" charset="0"/>
                            <a:ea typeface="Cambria Math" panose="02040503050406030204" pitchFamily="18" charset="0"/>
                          </a:rPr>
                        </m:ctrlPr>
                      </m:fPr>
                      <m:num>
                        <m:r>
                          <a:rPr lang="en-US" altLang="ja-JP" sz="2800" b="1" i="1" kern="100">
                            <a:effectLst/>
                            <a:latin typeface="Cambria Math" panose="02040503050406030204" pitchFamily="18" charset="0"/>
                            <a:ea typeface="ＭＳ Ｐ明朝" panose="02020600040205080304" pitchFamily="18" charset="-128"/>
                            <a:cs typeface="Times New Roman" panose="02020603050405020304" pitchFamily="18" charset="0"/>
                          </a:rPr>
                          <m:t>𝟏</m:t>
                        </m:r>
                      </m:num>
                      <m:den>
                        <m:r>
                          <a:rPr lang="en-US" altLang="ja-JP" sz="2800" b="1" i="1" kern="100">
                            <a:effectLst/>
                            <a:latin typeface="Cambria Math" panose="02040503050406030204" pitchFamily="18" charset="0"/>
                            <a:ea typeface="ＭＳ Ｐ明朝" panose="02020600040205080304" pitchFamily="18" charset="-128"/>
                            <a:cs typeface="Times New Roman" panose="02020603050405020304" pitchFamily="18" charset="0"/>
                          </a:rPr>
                          <m:t>𝟎</m:t>
                        </m:r>
                        <m:r>
                          <a:rPr lang="en-US" altLang="ja-JP" sz="2800" b="1" kern="100">
                            <a:effectLst/>
                            <a:latin typeface="Cambria Math" panose="02040503050406030204" pitchFamily="18" charset="0"/>
                            <a:ea typeface="ＭＳ Ｐ明朝" panose="02020600040205080304" pitchFamily="18" charset="-128"/>
                            <a:cs typeface="Times New Roman" panose="02020603050405020304" pitchFamily="18" charset="0"/>
                          </a:rPr>
                          <m:t>.</m:t>
                        </m:r>
                        <m:r>
                          <a:rPr lang="en-US" altLang="ja-JP" sz="2800" b="1" i="1" kern="100">
                            <a:effectLst/>
                            <a:latin typeface="Cambria Math" panose="02040503050406030204" pitchFamily="18" charset="0"/>
                            <a:ea typeface="ＭＳ Ｐ明朝" panose="02020600040205080304" pitchFamily="18" charset="-128"/>
                            <a:cs typeface="Times New Roman" panose="02020603050405020304" pitchFamily="18" charset="0"/>
                          </a:rPr>
                          <m:t>𝟖𝟓</m:t>
                        </m:r>
                      </m:den>
                    </m:f>
                  </m:oMath>
                </a14:m>
                <a:r>
                  <a:rPr lang="en-US" altLang="ja-JP" sz="2800" b="1" kern="100" dirty="0">
                    <a:effectLst/>
                    <a:latin typeface="Times New Roman" panose="02020603050405020304" pitchFamily="18" charset="0"/>
                    <a:ea typeface="ＭＳ Ｐ明朝" panose="02020600040205080304" pitchFamily="18" charset="-128"/>
                  </a:rPr>
                  <a:t/>
                </a:r>
                <a14:m>
                  <m:oMath xmlns:m="http://schemas.openxmlformats.org/officeDocument/2006/math">
                    <m:r>
                      <a:rPr lang="en-US" altLang="ja-JP" sz="2800" b="1" i="1" kern="100">
                        <a:effectLst/>
                        <a:latin typeface="Cambria Math" panose="02040503050406030204" pitchFamily="18" charset="0"/>
                        <a:ea typeface="ＭＳ Ｐ明朝" panose="02020600040205080304" pitchFamily="18" charset="-128"/>
                        <a:cs typeface="Times New Roman" panose="02020603050405020304" pitchFamily="18" charset="0"/>
                      </a:rPr>
                      <m:t>𝑯</m:t>
                    </m:r>
                    <m:r>
                      <a:rPr lang="en-US" altLang="ja-JP" sz="2800" b="1" i="1" kern="100" smtClean="0">
                        <a:effectLst/>
                        <a:latin typeface="Cambria Math" panose="02040503050406030204" pitchFamily="18" charset="0"/>
                        <a:ea typeface="ＭＳ Ｐ明朝" panose="02020600040205080304" pitchFamily="18" charset="-128"/>
                        <a:cs typeface="Times New Roman" panose="02020603050405020304" pitchFamily="18" charset="0"/>
                      </a:rPr>
                      <m:t>𝑰</m:t>
                    </m:r>
                    <m:r>
                      <a:rPr lang="en-US" altLang="ja-JP" sz="2800" b="1" kern="100">
                        <a:effectLst/>
                        <a:latin typeface="Cambria Math" panose="02040503050406030204" pitchFamily="18" charset="0"/>
                        <a:ea typeface="ＭＳ Ｐ明朝" panose="02020600040205080304" pitchFamily="18" charset="-128"/>
                        <a:cs typeface="Times New Roman" panose="02020603050405020304" pitchFamily="18" charset="0"/>
                      </a:rPr>
                      <m:t>∙</m:t>
                    </m:r>
                    <m:sSub>
                      <m:sSubPr>
                        <m:ctrlPr>
                          <a:rPr lang="ja-JP" altLang="ja-JP" sz="2800" b="1" i="1">
                            <a:effectLst/>
                            <a:latin typeface="Cambria Math" panose="02040503050406030204" pitchFamily="18" charset="0"/>
                            <a:ea typeface="Cambria Math" panose="02040503050406030204" pitchFamily="18" charset="0"/>
                          </a:rPr>
                        </m:ctrlPr>
                      </m:sSubPr>
                      <m:e>
                        <m:r>
                          <a:rPr lang="en-US" altLang="ja-JP" sz="2800" b="1" i="1" kern="100">
                            <a:effectLst/>
                            <a:latin typeface="Cambria Math" panose="02040503050406030204" pitchFamily="18" charset="0"/>
                            <a:ea typeface="ＭＳ Ｐ明朝" panose="02020600040205080304" pitchFamily="18" charset="-128"/>
                            <a:cs typeface="Times New Roman" panose="02020603050405020304" pitchFamily="18" charset="0"/>
                          </a:rPr>
                          <m:t>𝑾</m:t>
                        </m:r>
                      </m:e>
                      <m:sub>
                        <m:r>
                          <a:rPr lang="en-US" altLang="ja-JP" sz="2800" b="1" i="1" kern="100">
                            <a:effectLst/>
                            <a:latin typeface="Cambria Math" panose="02040503050406030204" pitchFamily="18" charset="0"/>
                            <a:ea typeface="ＭＳ Ｐ明朝" panose="02020600040205080304" pitchFamily="18" charset="-128"/>
                            <a:cs typeface="Times New Roman" panose="02020603050405020304" pitchFamily="18" charset="0"/>
                          </a:rPr>
                          <m:t>𝒂𝒈</m:t>
                        </m:r>
                      </m:sub>
                    </m:sSub>
                  </m:oMath>
                </a14:m>
                <a:endParaRPr lang="ja-JP" altLang="en-US" sz="2800" b="1" dirty="0"/>
              </a:p>
            </p:txBody>
          </p:sp>
        </mc:Choice>
        <mc:Fallback>
          <p:sp>
            <p:nvSpPr>
              <p:cNvPr id="4" name="正方形/長方形 3">
                <a:extLst>
                  <a:ext uri="{FF2B5EF4-FFF2-40B4-BE49-F238E27FC236}">
                    <a16:creationId xmlns:a16="http://schemas.microsoft.com/office/drawing/2014/main" id="{4B61A8EE-F333-6EC4-35FB-27A65B94F197}"/>
                  </a:ext>
                </a:extLst>
              </p:cNvPr>
              <p:cNvSpPr>
                <a:spLocks noRot="1" noChangeAspect="1" noMove="1" noResize="1" noEditPoints="1" noAdjustHandles="1" noChangeArrowheads="1" noChangeShapeType="1" noTextEdit="1"/>
              </p:cNvSpPr>
              <p:nvPr/>
            </p:nvSpPr>
            <p:spPr>
              <a:xfrm>
                <a:off x="1479222" y="983025"/>
                <a:ext cx="3456384" cy="714811"/>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正方形/長方形 4">
                <a:extLst>
                  <a:ext uri="{FF2B5EF4-FFF2-40B4-BE49-F238E27FC236}">
                    <a16:creationId xmlns:a16="http://schemas.microsoft.com/office/drawing/2014/main" id="{C792A3A5-74D5-A68D-70BF-099604BDC2AF}"/>
                  </a:ext>
                </a:extLst>
              </p:cNvPr>
              <p:cNvSpPr/>
              <p:nvPr/>
            </p:nvSpPr>
            <p:spPr>
              <a:xfrm>
                <a:off x="1729292" y="1634271"/>
                <a:ext cx="8355378" cy="3667992"/>
              </a:xfrm>
              <a:prstGeom prst="rect">
                <a:avLst/>
              </a:prstGeom>
            </p:spPr>
            <p:txBody>
              <a:bodyPr wrap="square">
                <a:spAutoFit/>
              </a:bodyPr>
              <a:lstStyle/>
              <a:p>
                <a:pPr marL="1066800" indent="-1066800" algn="just">
                  <a:lnSpc>
                    <a:spcPct val="150000"/>
                  </a:lnSpc>
                  <a:spcAft>
                    <a:spcPts val="0"/>
                  </a:spcAft>
                  <a:tabLst>
                    <a:tab pos="5400040" algn="r"/>
                  </a:tabLst>
                </a:pPr>
                <a14:m>
                  <m:oMath xmlns:m="http://schemas.openxmlformats.org/officeDocument/2006/math">
                    <m:r>
                      <a:rPr lang="en-US" altLang="ja-JP" sz="2400" b="1" i="1" kern="100" smtClean="0">
                        <a:latin typeface="Cambria Math" panose="02040503050406030204" pitchFamily="18" charset="0"/>
                        <a:ea typeface="ＭＳ Ｐ明朝" panose="02020600040205080304" pitchFamily="18" charset="-128"/>
                      </a:rPr>
                      <m:t>𝑯𝑰</m:t>
                    </m:r>
                    <m:r>
                      <a:rPr lang="en-US" altLang="ja-JP" sz="2400" b="1" kern="100">
                        <a:effectLst/>
                        <a:latin typeface="Cambria Math" panose="02040503050406030204" pitchFamily="18" charset="0"/>
                        <a:ea typeface="ＭＳ Ｐ明朝" panose="02020600040205080304" pitchFamily="18" charset="-128"/>
                      </a:rPr>
                      <m:t>=</m:t>
                    </m:r>
                    <m:r>
                      <a:rPr lang="en-US" altLang="ja-JP" sz="2400" b="1" i="1" kern="100">
                        <a:effectLst/>
                        <a:latin typeface="Cambria Math" panose="02040503050406030204" pitchFamily="18" charset="0"/>
                        <a:ea typeface="ＭＳ Ｐ明朝" panose="02020600040205080304" pitchFamily="18" charset="-128"/>
                      </a:rPr>
                      <m:t>𝑯</m:t>
                    </m:r>
                    <m:r>
                      <a:rPr lang="en-US" altLang="ja-JP" sz="2400" b="1" i="1" kern="100" smtClean="0">
                        <a:effectLst/>
                        <a:latin typeface="Cambria Math" panose="02040503050406030204" pitchFamily="18" charset="0"/>
                        <a:ea typeface="ＭＳ Ｐ明朝" panose="02020600040205080304" pitchFamily="18" charset="-128"/>
                      </a:rPr>
                      <m:t>𝑰</m:t>
                    </m:r>
                    <m:r>
                      <a:rPr lang="en-US" altLang="ja-JP" sz="2400" b="1" i="1" kern="100">
                        <a:effectLst/>
                        <a:latin typeface="Cambria Math" panose="02040503050406030204" pitchFamily="18" charset="0"/>
                        <a:ea typeface="ＭＳ Ｐ明朝" panose="02020600040205080304" pitchFamily="18" charset="-128"/>
                      </a:rPr>
                      <m:t>𝒑</m:t>
                    </m:r>
                    <m:r>
                      <a:rPr lang="en-US" altLang="ja-JP" sz="2400" b="1" kern="100">
                        <a:effectLst/>
                        <a:latin typeface="Cambria Math" panose="02040503050406030204" pitchFamily="18" charset="0"/>
                        <a:ea typeface="ＭＳ Ｐ明朝" panose="02020600040205080304" pitchFamily="18" charset="-128"/>
                      </a:rPr>
                      <m:t>∙</m:t>
                    </m:r>
                    <m:sSub>
                      <m:sSubPr>
                        <m:ctrlPr>
                          <a:rPr lang="ja-JP" altLang="ja-JP" sz="2400" b="1" i="1" kern="100" smtClean="0">
                            <a:solidFill>
                              <a:srgbClr val="0000FF"/>
                            </a:solidFill>
                            <a:effectLst/>
                            <a:latin typeface="Cambria Math" panose="02040503050406030204" pitchFamily="18" charset="0"/>
                            <a:ea typeface="Cambria Math" panose="02040503050406030204" pitchFamily="18" charset="0"/>
                          </a:rPr>
                        </m:ctrlPr>
                      </m:sSubPr>
                      <m:e>
                        <m:r>
                          <a:rPr lang="en-US" altLang="ja-JP" sz="2400" b="1" i="1" kern="100">
                            <a:solidFill>
                              <a:srgbClr val="0000FF"/>
                            </a:solidFill>
                            <a:effectLst/>
                            <a:latin typeface="Cambria Math" panose="02040503050406030204" pitchFamily="18" charset="0"/>
                            <a:ea typeface="ＭＳ Ｐ明朝" panose="02020600040205080304" pitchFamily="18" charset="-128"/>
                          </a:rPr>
                          <m:t>𝑭𝒅</m:t>
                        </m:r>
                      </m:e>
                      <m:sub>
                        <m:r>
                          <a:rPr lang="en-US" altLang="ja-JP" sz="2400" b="1" i="1" kern="100">
                            <a:solidFill>
                              <a:srgbClr val="0000FF"/>
                            </a:solidFill>
                            <a:effectLst/>
                            <a:latin typeface="Cambria Math" panose="02040503050406030204" pitchFamily="18" charset="0"/>
                            <a:ea typeface="ＭＳ Ｐ明朝" panose="02020600040205080304" pitchFamily="18" charset="-128"/>
                          </a:rPr>
                          <m:t>𝒄</m:t>
                        </m:r>
                      </m:sub>
                    </m:sSub>
                    <m:r>
                      <a:rPr lang="en-US" altLang="ja-JP" sz="2400" b="1" kern="100">
                        <a:effectLst/>
                        <a:latin typeface="Cambria Math" panose="02040503050406030204" pitchFamily="18" charset="0"/>
                        <a:ea typeface="ＭＳ Ｐ明朝" panose="02020600040205080304" pitchFamily="18" charset="-128"/>
                      </a:rPr>
                      <m:t>∙</m:t>
                    </m:r>
                    <m:sSub>
                      <m:sSubPr>
                        <m:ctrlPr>
                          <a:rPr lang="ja-JP" altLang="ja-JP" sz="2400" b="1" i="1" kern="100" smtClean="0">
                            <a:solidFill>
                              <a:srgbClr val="FF0000"/>
                            </a:solidFill>
                            <a:effectLst/>
                            <a:latin typeface="Cambria Math" panose="02040503050406030204" pitchFamily="18" charset="0"/>
                            <a:ea typeface="Cambria Math" panose="02040503050406030204" pitchFamily="18" charset="0"/>
                          </a:rPr>
                        </m:ctrlPr>
                      </m:sSubPr>
                      <m:e>
                        <m:r>
                          <a:rPr lang="en-US" altLang="ja-JP" sz="2400" b="1" i="1" kern="100">
                            <a:solidFill>
                              <a:srgbClr val="FF0000"/>
                            </a:solidFill>
                            <a:effectLst/>
                            <a:latin typeface="Cambria Math" panose="02040503050406030204" pitchFamily="18" charset="0"/>
                            <a:ea typeface="ＭＳ Ｐ明朝" panose="02020600040205080304" pitchFamily="18" charset="-128"/>
                          </a:rPr>
                          <m:t>𝑭𝒅</m:t>
                        </m:r>
                      </m:e>
                      <m:sub>
                        <m:r>
                          <a:rPr lang="en-US" altLang="ja-JP" sz="2400" b="1" i="1" kern="100">
                            <a:solidFill>
                              <a:srgbClr val="FF0000"/>
                            </a:solidFill>
                            <a:effectLst/>
                            <a:latin typeface="Cambria Math" panose="02040503050406030204" pitchFamily="18" charset="0"/>
                            <a:ea typeface="ＭＳ Ｐ明朝" panose="02020600040205080304" pitchFamily="18" charset="-128"/>
                          </a:rPr>
                          <m:t>𝒉</m:t>
                        </m:r>
                      </m:sub>
                    </m:sSub>
                    <m:r>
                      <a:rPr lang="en-US" altLang="ja-JP" sz="2400" b="1" kern="100">
                        <a:effectLst/>
                        <a:latin typeface="Cambria Math" panose="02040503050406030204" pitchFamily="18" charset="0"/>
                        <a:ea typeface="ＭＳ Ｐ明朝" panose="02020600040205080304" pitchFamily="18" charset="-128"/>
                      </a:rPr>
                      <m:t>∙</m:t>
                    </m:r>
                    <m:sSub>
                      <m:sSubPr>
                        <m:ctrlPr>
                          <a:rPr lang="ja-JP" altLang="ja-JP" sz="2400" b="1" i="1" kern="100" smtClean="0">
                            <a:solidFill>
                              <a:schemeClr val="accent2">
                                <a:lumMod val="50000"/>
                              </a:schemeClr>
                            </a:solidFill>
                            <a:effectLst/>
                            <a:latin typeface="Cambria Math" panose="02040503050406030204" pitchFamily="18" charset="0"/>
                            <a:ea typeface="Cambria Math" panose="02040503050406030204" pitchFamily="18" charset="0"/>
                          </a:rPr>
                        </m:ctrlPr>
                      </m:sSubPr>
                      <m:e>
                        <m:r>
                          <a:rPr lang="en-US" altLang="ja-JP" sz="2400" b="1" i="1" kern="100" smtClean="0">
                            <a:solidFill>
                              <a:schemeClr val="accent2">
                                <a:lumMod val="50000"/>
                              </a:schemeClr>
                            </a:solidFill>
                            <a:effectLst/>
                            <a:latin typeface="Cambria Math" panose="02040503050406030204" pitchFamily="18" charset="0"/>
                            <a:ea typeface="ＭＳ Ｐ明朝" panose="02020600040205080304" pitchFamily="18" charset="-128"/>
                          </a:rPr>
                          <m:t>𝑭𝒅</m:t>
                        </m:r>
                      </m:e>
                      <m:sub>
                        <m:r>
                          <a:rPr lang="en-US" altLang="ja-JP" sz="2400" b="1" i="1" kern="100">
                            <a:solidFill>
                              <a:schemeClr val="accent2">
                                <a:lumMod val="50000"/>
                              </a:schemeClr>
                            </a:solidFill>
                            <a:effectLst/>
                            <a:latin typeface="Cambria Math" panose="02040503050406030204" pitchFamily="18" charset="0"/>
                            <a:ea typeface="ＭＳ Ｐ明朝" panose="02020600040205080304" pitchFamily="18" charset="-128"/>
                          </a:rPr>
                          <m:t>𝒅</m:t>
                        </m:r>
                      </m:sub>
                    </m:sSub>
                  </m:oMath>
                </a14:m>
                <a:r>
                  <a:rPr lang="en-US" altLang="ja-JP" sz="2400" b="1" kern="100" dirty="0">
                    <a:solidFill>
                      <a:schemeClr val="accent2">
                        <a:lumMod val="50000"/>
                      </a:schemeClr>
                    </a:solidFill>
                    <a:effectLst/>
                    <a:latin typeface="Times New Roman" panose="02020603050405020304" pitchFamily="18" charset="0"/>
                    <a:ea typeface="ＭＳ Ｐ明朝" panose="02020600040205080304" pitchFamily="18" charset="-128"/>
                  </a:rPr>
                  <a:t/>
                </a:r>
                <a:r>
                  <a:rPr lang="en-US" altLang="ja-JP" kern="100" dirty="0">
                    <a:effectLst/>
                    <a:latin typeface="Times New Roman" panose="02020603050405020304" pitchFamily="18" charset="0"/>
                    <a:ea typeface="ＭＳ Ｐ明朝" panose="02020600040205080304" pitchFamily="18" charset="-128"/>
                  </a:rPr>
                  <a:t/>
                </a:r>
                <a:endParaRPr lang="ja-JP" altLang="ja-JP" kern="100" dirty="0">
                  <a:effectLst/>
                  <a:latin typeface="Times New Roman" panose="02020603050405020304" pitchFamily="18" charset="0"/>
                  <a:ea typeface="ＭＳ Ｐ明朝" panose="02020600040205080304" pitchFamily="18" charset="-128"/>
                </a:endParaRPr>
              </a:p>
              <a:p>
                <a:pPr marL="1066800" indent="-1066800" algn="just">
                  <a:lnSpc>
                    <a:spcPts val="4000"/>
                  </a:lnSpc>
                  <a:spcAft>
                    <a:spcPts val="0"/>
                  </a:spcAft>
                  <a:tabLst>
                    <a:tab pos="5400040" algn="r"/>
                  </a:tabLst>
                </a:pPr>
                <a:r>
                  <a:rPr lang="ja-JP" altLang="en-US" kern="100" dirty="0">
                    <a:effectLst/>
                    <a:ea typeface="Cambria Math" panose="02040503050406030204" pitchFamily="18" charset="0"/>
                  </a:rPr>
                  <a:t>　</a:t>
                </a:r>
                <a14:m>
                  <m:oMath xmlns:m="http://schemas.openxmlformats.org/officeDocument/2006/math">
                    <m:sSub>
                      <m:sSubPr>
                        <m:ctrlPr>
                          <a:rPr lang="ja-JP" altLang="ja-JP" i="1" kern="100" smtClean="0">
                            <a:solidFill>
                              <a:srgbClr val="0000FF"/>
                            </a:solidFill>
                            <a:effectLst/>
                            <a:latin typeface="Cambria Math" panose="02040503050406030204" pitchFamily="18" charset="0"/>
                            <a:ea typeface="Cambria Math" panose="02040503050406030204" pitchFamily="18" charset="0"/>
                          </a:rPr>
                        </m:ctrlPr>
                      </m:sSubPr>
                      <m:e>
                        <m:r>
                          <a:rPr lang="en-US" altLang="ja-JP" i="1" kern="100">
                            <a:solidFill>
                              <a:srgbClr val="0000FF"/>
                            </a:solidFill>
                            <a:effectLst/>
                            <a:latin typeface="Cambria Math" panose="02040503050406030204" pitchFamily="18" charset="0"/>
                            <a:ea typeface="ＭＳ Ｐ明朝" panose="02020600040205080304" pitchFamily="18" charset="-128"/>
                          </a:rPr>
                          <m:t>𝐹𝑑</m:t>
                        </m:r>
                      </m:e>
                      <m:sub>
                        <m:r>
                          <a:rPr lang="en-US" altLang="ja-JP" i="1" kern="100">
                            <a:solidFill>
                              <a:srgbClr val="0000FF"/>
                            </a:solidFill>
                            <a:effectLst/>
                            <a:latin typeface="Cambria Math" panose="02040503050406030204" pitchFamily="18" charset="0"/>
                            <a:ea typeface="ＭＳ Ｐ明朝" panose="02020600040205080304" pitchFamily="18" charset="-128"/>
                          </a:rPr>
                          <m:t>𝑐</m:t>
                        </m:r>
                      </m:sub>
                    </m:sSub>
                    <m:r>
                      <a:rPr lang="en-US" altLang="ja-JP" kern="100">
                        <a:solidFill>
                          <a:srgbClr val="0000FF"/>
                        </a:solidFill>
                        <a:effectLst/>
                        <a:latin typeface="Cambria Math" panose="02040503050406030204" pitchFamily="18" charset="0"/>
                        <a:ea typeface="ＭＳ Ｐ明朝" panose="02020600040205080304" pitchFamily="18" charset="-128"/>
                      </a:rPr>
                      <m:t>=1</m:t>
                    </m:r>
                    <m:r>
                      <a:rPr lang="en-US" altLang="ja-JP" i="1" kern="100">
                        <a:solidFill>
                          <a:srgbClr val="0000FF"/>
                        </a:solidFill>
                        <a:effectLst/>
                        <a:latin typeface="Cambria Math" panose="02040503050406030204" pitchFamily="18" charset="0"/>
                        <a:ea typeface="ＭＳ Ｐ明朝" panose="02020600040205080304" pitchFamily="18" charset="-128"/>
                      </a:rPr>
                      <m:t>−</m:t>
                    </m:r>
                    <m:sSub>
                      <m:sSubPr>
                        <m:ctrlPr>
                          <a:rPr lang="ja-JP" altLang="ja-JP" i="1" kern="100">
                            <a:solidFill>
                              <a:srgbClr val="0000FF"/>
                            </a:solidFill>
                            <a:effectLst/>
                            <a:latin typeface="Cambria Math" panose="02040503050406030204" pitchFamily="18" charset="0"/>
                            <a:ea typeface="Cambria Math" panose="02040503050406030204" pitchFamily="18" charset="0"/>
                          </a:rPr>
                        </m:ctrlPr>
                      </m:sSubPr>
                      <m:e>
                        <m:r>
                          <m:rPr>
                            <m:sty m:val="p"/>
                          </m:rPr>
                          <a:rPr lang="en-US" altLang="ja-JP" kern="100">
                            <a:solidFill>
                              <a:srgbClr val="0000FF"/>
                            </a:solidFill>
                            <a:effectLst/>
                            <a:latin typeface="Cambria Math" panose="02040503050406030204" pitchFamily="18" charset="0"/>
                            <a:ea typeface="ＭＳ Ｐ明朝" panose="02020600040205080304" pitchFamily="18" charset="-128"/>
                          </a:rPr>
                          <m:t>γ</m:t>
                        </m:r>
                      </m:e>
                      <m:sub>
                        <m:r>
                          <m:rPr>
                            <m:sty m:val="p"/>
                          </m:rPr>
                          <a:rPr lang="en-US" altLang="ja-JP" kern="100">
                            <a:solidFill>
                              <a:srgbClr val="0000FF"/>
                            </a:solidFill>
                            <a:effectLst/>
                            <a:latin typeface="Cambria Math" panose="02040503050406030204" pitchFamily="18" charset="0"/>
                            <a:ea typeface="ＭＳ Ｐ明朝" panose="02020600040205080304" pitchFamily="18" charset="-128"/>
                          </a:rPr>
                          <m:t>c</m:t>
                        </m:r>
                      </m:sub>
                    </m:sSub>
                  </m:oMath>
                </a14:m>
                <a:r>
                  <a:rPr lang="en-US" altLang="ja-JP" kern="100" dirty="0">
                    <a:solidFill>
                      <a:srgbClr val="0000FF"/>
                    </a:solidFill>
                    <a:effectLst/>
                    <a:latin typeface="Times New Roman" panose="02020603050405020304" pitchFamily="18" charset="0"/>
                    <a:ea typeface="ＭＳ Ｐ明朝" panose="02020600040205080304" pitchFamily="18" charset="-128"/>
                  </a:rPr>
                  <a:t/>
                </a:r>
                <a:r>
                  <a:rPr lang="ja-JP" altLang="en-US" kern="100" dirty="0">
                    <a:solidFill>
                      <a:srgbClr val="0000FF"/>
                    </a:solidFill>
                    <a:effectLst/>
                    <a:latin typeface="Times New Roman" panose="02020603050405020304" pitchFamily="18" charset="0"/>
                    <a:ea typeface="ＭＳ Ｐ明朝" panose="02020600040205080304" pitchFamily="18" charset="-128"/>
                  </a:rPr>
                  <a:t>　 　</a:t>
                </a:r>
                <a:r>
                  <a:rPr lang="ja-JP" altLang="en-US" sz="2800" b="1" kern="100" dirty="0">
                    <a:solidFill>
                      <a:srgbClr val="0000FF"/>
                    </a:solidFill>
                    <a:effectLst/>
                    <a:latin typeface="ＭＳ Ｐゴシック" panose="020B0600070205080204" pitchFamily="50" charset="-128"/>
                  </a:rPr>
                  <a:t>（低温不稔</a:t>
                </a:r>
                <a:r>
                  <a:rPr lang="ja-JP" altLang="en-US" sz="2800" b="1" kern="100" dirty="0">
                    <a:solidFill>
                      <a:srgbClr val="0000FF"/>
                    </a:solidFill>
                    <a:latin typeface="ＭＳ Ｐゴシック" panose="020B0600070205080204" pitchFamily="50" charset="-128"/>
                  </a:rPr>
                  <a:t>による減収</a:t>
                </a:r>
                <a:r>
                  <a:rPr lang="ja-JP" altLang="en-US" sz="2800" b="1" kern="100" dirty="0">
                    <a:solidFill>
                      <a:srgbClr val="0000FF"/>
                    </a:solidFill>
                    <a:effectLst/>
                    <a:latin typeface="ＭＳ Ｐゴシック" panose="020B0600070205080204" pitchFamily="50" charset="-128"/>
                  </a:rPr>
                  <a:t>）</a:t>
                </a:r>
                <a:r>
                  <a:rPr lang="en-US" altLang="ja-JP" b="1" kern="100" dirty="0">
                    <a:effectLst/>
                    <a:latin typeface="Times New Roman" panose="02020603050405020304" pitchFamily="18" charset="0"/>
                    <a:ea typeface="ＭＳ Ｐ明朝" panose="02020600040205080304" pitchFamily="18" charset="-128"/>
                  </a:rPr>
                  <a:t/>
                </a:r>
                <a:endParaRPr lang="ja-JP" altLang="ja-JP" b="1" kern="100" dirty="0">
                  <a:effectLst/>
                  <a:latin typeface="Times New Roman" panose="02020603050405020304" pitchFamily="18" charset="0"/>
                  <a:ea typeface="ＭＳ Ｐ明朝" panose="02020600040205080304" pitchFamily="18" charset="-128"/>
                </a:endParaRPr>
              </a:p>
              <a:p>
                <a:pPr marL="1066800" indent="-1066800" algn="just">
                  <a:lnSpc>
                    <a:spcPts val="4000"/>
                  </a:lnSpc>
                  <a:spcAft>
                    <a:spcPts val="0"/>
                  </a:spcAft>
                  <a:tabLst>
                    <a:tab pos="5400040" algn="r"/>
                  </a:tabLst>
                </a:pPr>
                <a14:m>
                  <m:oMath xmlns:m="http://schemas.openxmlformats.org/officeDocument/2006/math">
                    <m:r>
                      <a:rPr lang="ja-JP" altLang="en-US" i="1" kern="100" dirty="0" smtClean="0">
                        <a:latin typeface="Cambria Math" panose="02040503050406030204" pitchFamily="18" charset="0"/>
                        <a:ea typeface="Cambria Math" panose="02040503050406030204" pitchFamily="18" charset="0"/>
                      </a:rPr>
                      <m:t>　</m:t>
                    </m:r>
                    <m:r>
                      <a:rPr lang="ja-JP" altLang="en-US" i="1" kern="100" dirty="0">
                        <a:latin typeface="Cambria Math" panose="02040503050406030204" pitchFamily="18" charset="0"/>
                        <a:ea typeface="Cambria Math" panose="02040503050406030204" pitchFamily="18" charset="0"/>
                      </a:rPr>
                      <m:t>　</m:t>
                    </m:r>
                    <m:r>
                      <a:rPr lang="ja-JP" altLang="en-US" i="1" kern="100" dirty="0" smtClean="0">
                        <a:latin typeface="Cambria Math" panose="02040503050406030204" pitchFamily="18" charset="0"/>
                        <a:ea typeface="Cambria Math" panose="02040503050406030204" pitchFamily="18" charset="0"/>
                      </a:rPr>
                      <m:t>　</m:t>
                    </m:r>
                    <m:sSub>
                      <m:sSubPr>
                        <m:ctrlPr>
                          <a:rPr lang="ja-JP" altLang="ja-JP" i="1" kern="100">
                            <a:effectLst/>
                            <a:latin typeface="Cambria Math" panose="02040503050406030204" pitchFamily="18" charset="0"/>
                            <a:ea typeface="Cambria Math" panose="02040503050406030204" pitchFamily="18" charset="0"/>
                          </a:rPr>
                        </m:ctrlPr>
                      </m:sSubPr>
                      <m:e>
                        <m:r>
                          <a:rPr lang="en-US" altLang="ja-JP" i="1" kern="100">
                            <a:effectLst/>
                            <a:latin typeface="Cambria Math" panose="02040503050406030204" pitchFamily="18" charset="0"/>
                            <a:ea typeface="ＭＳ Ｐ明朝" panose="02020600040205080304" pitchFamily="18" charset="-128"/>
                          </a:rPr>
                          <m:t>𝛾</m:t>
                        </m:r>
                      </m:e>
                      <m:sub>
                        <m:r>
                          <a:rPr lang="en-US" altLang="ja-JP" i="1" kern="100">
                            <a:effectLst/>
                            <a:latin typeface="Cambria Math" panose="02040503050406030204" pitchFamily="18" charset="0"/>
                            <a:ea typeface="ＭＳ Ｐ明朝" panose="02020600040205080304" pitchFamily="18" charset="-128"/>
                          </a:rPr>
                          <m:t>𝑐</m:t>
                        </m:r>
                      </m:sub>
                    </m:sSub>
                    <m:r>
                      <a:rPr lang="en-US" altLang="ja-JP" kern="100">
                        <a:effectLst/>
                        <a:latin typeface="Cambria Math" panose="02040503050406030204" pitchFamily="18" charset="0"/>
                        <a:ea typeface="ＭＳ Ｐ明朝" panose="02020600040205080304" pitchFamily="18" charset="-128"/>
                      </a:rPr>
                      <m:t>=</m:t>
                    </m:r>
                    <m:r>
                      <m:rPr>
                        <m:sty m:val="p"/>
                      </m:rPr>
                      <a:rPr lang="en-US" altLang="ja-JP" kern="100">
                        <a:effectLst/>
                        <a:latin typeface="Cambria Math" panose="02040503050406030204" pitchFamily="18" charset="0"/>
                        <a:ea typeface="ＭＳ Ｐ明朝" panose="02020600040205080304" pitchFamily="18" charset="-128"/>
                      </a:rPr>
                      <m:t>min</m:t>
                    </m:r>
                    <m:d>
                      <m:dPr>
                        <m:ctrlPr>
                          <a:rPr lang="ja-JP" altLang="ja-JP" i="1" kern="100">
                            <a:effectLst/>
                            <a:latin typeface="Cambria Math" panose="02040503050406030204" pitchFamily="18" charset="0"/>
                            <a:ea typeface="Cambria Math" panose="02040503050406030204" pitchFamily="18" charset="0"/>
                          </a:rPr>
                        </m:ctrlPr>
                      </m:dPr>
                      <m:e>
                        <m:sSub>
                          <m:sSubPr>
                            <m:ctrlPr>
                              <a:rPr lang="ja-JP" altLang="ja-JP" i="1" kern="100">
                                <a:effectLst/>
                                <a:latin typeface="Cambria Math" panose="02040503050406030204" pitchFamily="18" charset="0"/>
                                <a:ea typeface="Cambria Math" panose="02040503050406030204" pitchFamily="18" charset="0"/>
                              </a:rPr>
                            </m:ctrlPr>
                          </m:sSubPr>
                          <m:e>
                            <m:r>
                              <a:rPr lang="en-US" altLang="ja-JP" i="1" kern="100">
                                <a:effectLst/>
                                <a:latin typeface="Cambria Math" panose="02040503050406030204" pitchFamily="18" charset="0"/>
                                <a:ea typeface="ＭＳ Ｐ明朝" panose="02020600040205080304" pitchFamily="18" charset="-128"/>
                              </a:rPr>
                              <m:t>𝛾</m:t>
                            </m:r>
                          </m:e>
                          <m:sub>
                            <m:r>
                              <a:rPr lang="en-US" altLang="ja-JP" i="1" kern="100">
                                <a:effectLst/>
                                <a:latin typeface="Cambria Math" panose="02040503050406030204" pitchFamily="18" charset="0"/>
                                <a:ea typeface="ＭＳ Ｐ明朝" panose="02020600040205080304" pitchFamily="18" charset="-128"/>
                              </a:rPr>
                              <m:t>0</m:t>
                            </m:r>
                          </m:sub>
                        </m:sSub>
                        <m:r>
                          <a:rPr lang="en-US" altLang="ja-JP" kern="100">
                            <a:effectLst/>
                            <a:latin typeface="Cambria Math" panose="02040503050406030204" pitchFamily="18" charset="0"/>
                            <a:ea typeface="ＭＳ Ｐ明朝" panose="02020600040205080304" pitchFamily="18" charset="-128"/>
                          </a:rPr>
                          <m:t>+</m:t>
                        </m:r>
                        <m:sSub>
                          <m:sSubPr>
                            <m:ctrlPr>
                              <a:rPr lang="ja-JP" altLang="ja-JP" i="1" kern="100">
                                <a:effectLst/>
                                <a:latin typeface="Cambria Math" panose="02040503050406030204" pitchFamily="18" charset="0"/>
                                <a:ea typeface="Cambria Math" panose="02040503050406030204" pitchFamily="18" charset="0"/>
                              </a:rPr>
                            </m:ctrlPr>
                          </m:sSubPr>
                          <m:e>
                            <m:r>
                              <a:rPr lang="en-US" altLang="ja-JP" i="1" kern="100">
                                <a:effectLst/>
                                <a:latin typeface="Cambria Math" panose="02040503050406030204" pitchFamily="18" charset="0"/>
                                <a:ea typeface="ＭＳ Ｐ明朝" panose="02020600040205080304" pitchFamily="18" charset="-128"/>
                              </a:rPr>
                              <m:t>𝐾</m:t>
                            </m:r>
                          </m:e>
                          <m:sub>
                            <m:r>
                              <a:rPr lang="en-US" altLang="ja-JP" i="1" kern="100">
                                <a:effectLst/>
                                <a:latin typeface="Cambria Math" panose="02040503050406030204" pitchFamily="18" charset="0"/>
                                <a:ea typeface="ＭＳ Ｐ明朝" panose="02020600040205080304" pitchFamily="18" charset="-128"/>
                              </a:rPr>
                              <m:t>𝑞</m:t>
                            </m:r>
                          </m:sub>
                        </m:sSub>
                        <m:r>
                          <a:rPr lang="en-US" altLang="ja-JP" kern="100">
                            <a:effectLst/>
                            <a:latin typeface="Cambria Math" panose="02040503050406030204" pitchFamily="18" charset="0"/>
                            <a:ea typeface="ＭＳ Ｐ明朝" panose="02020600040205080304" pitchFamily="18" charset="-128"/>
                          </a:rPr>
                          <m:t>∙</m:t>
                        </m:r>
                        <m:sSubSup>
                          <m:sSubSupPr>
                            <m:ctrlPr>
                              <a:rPr lang="ja-JP" altLang="ja-JP" i="1" kern="100">
                                <a:effectLst/>
                                <a:latin typeface="Cambria Math" panose="02040503050406030204" pitchFamily="18" charset="0"/>
                                <a:ea typeface="Cambria Math" panose="02040503050406030204" pitchFamily="18" charset="0"/>
                              </a:rPr>
                            </m:ctrlPr>
                          </m:sSubSupPr>
                          <m:e>
                            <m:r>
                              <a:rPr lang="en-US" altLang="ja-JP" i="1" kern="100">
                                <a:effectLst/>
                                <a:latin typeface="Cambria Math" panose="02040503050406030204" pitchFamily="18" charset="0"/>
                                <a:ea typeface="ＭＳ Ｐ明朝" panose="02020600040205080304" pitchFamily="18" charset="-128"/>
                              </a:rPr>
                              <m:t>𝑄</m:t>
                            </m:r>
                          </m:e>
                          <m:sub>
                            <m:r>
                              <a:rPr lang="en-US" altLang="ja-JP" i="1" kern="100">
                                <a:effectLst/>
                                <a:latin typeface="Cambria Math" panose="02040503050406030204" pitchFamily="18" charset="0"/>
                                <a:ea typeface="ＭＳ Ｐ明朝" panose="02020600040205080304" pitchFamily="18" charset="-128"/>
                              </a:rPr>
                              <m:t>𝑡</m:t>
                            </m:r>
                          </m:sub>
                          <m:sup>
                            <m:r>
                              <a:rPr lang="en-US" altLang="ja-JP" i="1" kern="100">
                                <a:effectLst/>
                                <a:latin typeface="Cambria Math" panose="02040503050406030204" pitchFamily="18" charset="0"/>
                                <a:ea typeface="ＭＳ Ｐ明朝" panose="02020600040205080304" pitchFamily="18" charset="-128"/>
                              </a:rPr>
                              <m:t>𝑎𝑐</m:t>
                            </m:r>
                          </m:sup>
                        </m:sSubSup>
                        <m:r>
                          <a:rPr lang="en-US" altLang="ja-JP" kern="100">
                            <a:effectLst/>
                            <a:latin typeface="Cambria Math" panose="02040503050406030204" pitchFamily="18" charset="0"/>
                            <a:ea typeface="ＭＳ Ｐ明朝" panose="02020600040205080304" pitchFamily="18" charset="-128"/>
                          </a:rPr>
                          <m:t>,1</m:t>
                        </m:r>
                      </m:e>
                    </m:d>
                  </m:oMath>
                </a14:m>
                <a:r>
                  <a:rPr lang="en-US" altLang="ja-JP" kern="100" dirty="0">
                    <a:effectLst/>
                    <a:latin typeface="Times New Roman" panose="02020603050405020304" pitchFamily="18" charset="0"/>
                    <a:ea typeface="ＭＳ Ｐ明朝" panose="02020600040205080304" pitchFamily="18" charset="-128"/>
                  </a:rPr>
                  <a:t/>
                </a:r>
                <a:endParaRPr lang="ja-JP" altLang="ja-JP" kern="100" dirty="0">
                  <a:effectLst/>
                  <a:latin typeface="Times New Roman" panose="02020603050405020304" pitchFamily="18" charset="0"/>
                  <a:ea typeface="ＭＳ Ｐ明朝" panose="02020600040205080304" pitchFamily="18" charset="-128"/>
                </a:endParaRPr>
              </a:p>
              <a:p>
                <a:pPr marL="1066800" indent="-1066800" algn="just">
                  <a:lnSpc>
                    <a:spcPts val="4000"/>
                  </a:lnSpc>
                  <a:spcAft>
                    <a:spcPts val="0"/>
                  </a:spcAft>
                  <a:tabLst>
                    <a:tab pos="5400040" algn="r"/>
                  </a:tabLst>
                </a:pPr>
                <a14:m>
                  <m:oMath xmlns:m="http://schemas.openxmlformats.org/officeDocument/2006/math">
                    <m:sSub>
                      <m:sSubPr>
                        <m:ctrlPr>
                          <a:rPr lang="ja-JP" altLang="ja-JP" i="1" kern="100" smtClean="0">
                            <a:solidFill>
                              <a:srgbClr val="FF0000"/>
                            </a:solidFill>
                            <a:effectLst/>
                            <a:latin typeface="Cambria Math" panose="02040503050406030204" pitchFamily="18" charset="0"/>
                            <a:ea typeface="Cambria Math" panose="02040503050406030204" pitchFamily="18" charset="0"/>
                          </a:rPr>
                        </m:ctrlPr>
                      </m:sSubPr>
                      <m:e>
                        <m:r>
                          <a:rPr lang="ja-JP" altLang="en-US" i="1" kern="100" smtClean="0">
                            <a:solidFill>
                              <a:srgbClr val="FF0000"/>
                            </a:solidFill>
                            <a:latin typeface="Cambria Math" panose="02040503050406030204" pitchFamily="18" charset="0"/>
                            <a:ea typeface="Cambria Math" panose="02040503050406030204" pitchFamily="18" charset="0"/>
                          </a:rPr>
                          <m:t>　</m:t>
                        </m:r>
                        <m:r>
                          <a:rPr lang="en-US" altLang="ja-JP" i="1" kern="100">
                            <a:solidFill>
                              <a:srgbClr val="FF0000"/>
                            </a:solidFill>
                            <a:effectLst/>
                            <a:latin typeface="Cambria Math" panose="02040503050406030204" pitchFamily="18" charset="0"/>
                            <a:ea typeface="ＭＳ Ｐ明朝" panose="02020600040205080304" pitchFamily="18" charset="-128"/>
                          </a:rPr>
                          <m:t>𝐹𝑑</m:t>
                        </m:r>
                      </m:e>
                      <m:sub>
                        <m:r>
                          <a:rPr lang="en-US" altLang="ja-JP" i="1" kern="100">
                            <a:solidFill>
                              <a:srgbClr val="FF0000"/>
                            </a:solidFill>
                            <a:effectLst/>
                            <a:latin typeface="Cambria Math" panose="02040503050406030204" pitchFamily="18" charset="0"/>
                            <a:ea typeface="ＭＳ Ｐ明朝" panose="02020600040205080304" pitchFamily="18" charset="-128"/>
                          </a:rPr>
                          <m:t>h</m:t>
                        </m:r>
                      </m:sub>
                    </m:sSub>
                    <m:r>
                      <a:rPr lang="en-US" altLang="ja-JP" kern="100">
                        <a:solidFill>
                          <a:srgbClr val="FF0000"/>
                        </a:solidFill>
                        <a:effectLst/>
                        <a:latin typeface="Cambria Math" panose="02040503050406030204" pitchFamily="18" charset="0"/>
                        <a:ea typeface="ＭＳ Ｐ明朝" panose="02020600040205080304" pitchFamily="18" charset="-128"/>
                      </a:rPr>
                      <m:t>=1</m:t>
                    </m:r>
                    <m:r>
                      <a:rPr lang="en-US" altLang="ja-JP" i="1" kern="100">
                        <a:solidFill>
                          <a:srgbClr val="FF0000"/>
                        </a:solidFill>
                        <a:effectLst/>
                        <a:latin typeface="Cambria Math" panose="02040503050406030204" pitchFamily="18" charset="0"/>
                        <a:ea typeface="ＭＳ Ｐ明朝" panose="02020600040205080304" pitchFamily="18" charset="-128"/>
                      </a:rPr>
                      <m:t>−</m:t>
                    </m:r>
                    <m:sSub>
                      <m:sSubPr>
                        <m:ctrlPr>
                          <a:rPr lang="ja-JP" altLang="ja-JP" i="1" kern="100">
                            <a:solidFill>
                              <a:srgbClr val="FF0000"/>
                            </a:solidFill>
                            <a:effectLst/>
                            <a:latin typeface="Cambria Math" panose="02040503050406030204" pitchFamily="18" charset="0"/>
                            <a:ea typeface="Cambria Math" panose="02040503050406030204" pitchFamily="18" charset="0"/>
                          </a:rPr>
                        </m:ctrlPr>
                      </m:sSubPr>
                      <m:e>
                        <m:r>
                          <a:rPr lang="en-US" altLang="ja-JP" i="1" kern="100">
                            <a:solidFill>
                              <a:srgbClr val="FF0000"/>
                            </a:solidFill>
                            <a:effectLst/>
                            <a:latin typeface="Cambria Math" panose="02040503050406030204" pitchFamily="18" charset="0"/>
                            <a:ea typeface="ＭＳ Ｐ明朝" panose="02020600040205080304" pitchFamily="18" charset="-128"/>
                          </a:rPr>
                          <m:t>𝛾</m:t>
                        </m:r>
                      </m:e>
                      <m:sub>
                        <m:r>
                          <a:rPr lang="en-US" altLang="ja-JP" i="1" kern="100">
                            <a:solidFill>
                              <a:srgbClr val="FF0000"/>
                            </a:solidFill>
                            <a:effectLst/>
                            <a:latin typeface="Cambria Math" panose="02040503050406030204" pitchFamily="18" charset="0"/>
                            <a:ea typeface="ＭＳ Ｐ明朝" panose="02020600040205080304" pitchFamily="18" charset="-128"/>
                          </a:rPr>
                          <m:t>h</m:t>
                        </m:r>
                      </m:sub>
                    </m:sSub>
                  </m:oMath>
                </a14:m>
                <a:r>
                  <a:rPr lang="en-US" altLang="ja-JP" kern="100" dirty="0">
                    <a:solidFill>
                      <a:srgbClr val="FF0000"/>
                    </a:solidFill>
                    <a:effectLst/>
                    <a:latin typeface="Times New Roman" panose="02020603050405020304" pitchFamily="18" charset="0"/>
                    <a:ea typeface="ＭＳ Ｐ明朝" panose="02020600040205080304" pitchFamily="18" charset="-128"/>
                  </a:rPr>
                  <a:t/>
                </a:r>
                <a:r>
                  <a:rPr lang="ja-JP" altLang="en-US" kern="100" dirty="0">
                    <a:solidFill>
                      <a:srgbClr val="FF0000"/>
                    </a:solidFill>
                    <a:effectLst/>
                    <a:latin typeface="Times New Roman" panose="02020603050405020304" pitchFamily="18" charset="0"/>
                    <a:ea typeface="ＭＳ Ｐ明朝" panose="02020600040205080304" pitchFamily="18" charset="-128"/>
                  </a:rPr>
                  <a:t>　　                   </a:t>
                </a:r>
                <a:r>
                  <a:rPr lang="ja-JP" altLang="en-US" sz="2800" b="1" kern="100" dirty="0">
                    <a:solidFill>
                      <a:srgbClr val="FF0000"/>
                    </a:solidFill>
                    <a:effectLst/>
                    <a:latin typeface="ＭＳ Ｐゴシック" panose="020B0600070205080204" pitchFamily="50" charset="-128"/>
                  </a:rPr>
                  <a:t>（高温不稔よる減収）</a:t>
                </a:r>
                <a:r>
                  <a:rPr lang="en-US" altLang="ja-JP" sz="2800" kern="100" dirty="0">
                    <a:effectLst/>
                    <a:latin typeface="Times New Roman" panose="02020603050405020304" pitchFamily="18" charset="0"/>
                    <a:ea typeface="ＭＳ Ｐ明朝" panose="02020600040205080304" pitchFamily="18" charset="-128"/>
                  </a:rPr>
                  <a:t/>
                </a:r>
                <a:endParaRPr lang="ja-JP" altLang="ja-JP" sz="2400" kern="100" dirty="0">
                  <a:effectLst/>
                  <a:latin typeface="Times New Roman" panose="02020603050405020304" pitchFamily="18" charset="0"/>
                  <a:ea typeface="ＭＳ Ｐ明朝" panose="02020600040205080304" pitchFamily="18" charset="-128"/>
                </a:endParaRPr>
              </a:p>
              <a:p>
                <a:pPr marL="1066800" indent="-1066800" algn="just">
                  <a:lnSpc>
                    <a:spcPts val="4000"/>
                  </a:lnSpc>
                  <a:spcAft>
                    <a:spcPts val="0"/>
                  </a:spcAft>
                  <a:tabLst>
                    <a:tab pos="5400040" algn="r"/>
                  </a:tabLst>
                </a:pPr>
                <a14:m>
                  <m:oMath xmlns:m="http://schemas.openxmlformats.org/officeDocument/2006/math">
                    <m:sSub>
                      <m:sSubPr>
                        <m:ctrlPr>
                          <a:rPr lang="ja-JP" altLang="ja-JP" i="1" kern="100">
                            <a:effectLst/>
                            <a:latin typeface="Cambria Math" panose="02040503050406030204" pitchFamily="18" charset="0"/>
                            <a:ea typeface="Cambria Math" panose="02040503050406030204" pitchFamily="18" charset="0"/>
                          </a:rPr>
                        </m:ctrlPr>
                      </m:sSubPr>
                      <m:e>
                        <m:r>
                          <a:rPr lang="ja-JP" altLang="en-US" i="1" kern="100" smtClean="0">
                            <a:latin typeface="Cambria Math" panose="02040503050406030204" pitchFamily="18" charset="0"/>
                            <a:ea typeface="Cambria Math" panose="02040503050406030204" pitchFamily="18" charset="0"/>
                          </a:rPr>
                          <m:t>　　</m:t>
                        </m:r>
                        <m:r>
                          <a:rPr lang="ja-JP" altLang="en-US" i="1" kern="100">
                            <a:latin typeface="Cambria Math" panose="02040503050406030204" pitchFamily="18" charset="0"/>
                            <a:ea typeface="Cambria Math" panose="02040503050406030204" pitchFamily="18" charset="0"/>
                          </a:rPr>
                          <m:t>　</m:t>
                        </m:r>
                        <m:r>
                          <a:rPr lang="en-US" altLang="ja-JP" i="1" kern="100">
                            <a:effectLst/>
                            <a:latin typeface="Cambria Math" panose="02040503050406030204" pitchFamily="18" charset="0"/>
                            <a:ea typeface="ＭＳ Ｐ明朝" panose="02020600040205080304" pitchFamily="18" charset="-128"/>
                          </a:rPr>
                          <m:t>𝛾</m:t>
                        </m:r>
                      </m:e>
                      <m:sub>
                        <m:r>
                          <a:rPr lang="en-US" altLang="ja-JP" i="1" kern="100">
                            <a:effectLst/>
                            <a:latin typeface="Cambria Math" panose="02040503050406030204" pitchFamily="18" charset="0"/>
                            <a:ea typeface="ＭＳ Ｐ明朝" panose="02020600040205080304" pitchFamily="18" charset="-128"/>
                          </a:rPr>
                          <m:t>h</m:t>
                        </m:r>
                      </m:sub>
                    </m:sSub>
                    <m:r>
                      <a:rPr lang="en-US" altLang="ja-JP" kern="100">
                        <a:effectLst/>
                        <a:latin typeface="Cambria Math" panose="02040503050406030204" pitchFamily="18" charset="0"/>
                        <a:ea typeface="ＭＳ Ｐ明朝" panose="02020600040205080304" pitchFamily="18" charset="-128"/>
                      </a:rPr>
                      <m:t>=</m:t>
                    </m:r>
                    <m:sSup>
                      <m:sSupPr>
                        <m:ctrlPr>
                          <a:rPr lang="ja-JP" altLang="ja-JP" i="1" kern="100">
                            <a:effectLst/>
                            <a:latin typeface="Cambria Math" panose="02040503050406030204" pitchFamily="18" charset="0"/>
                            <a:ea typeface="Cambria Math" panose="02040503050406030204" pitchFamily="18" charset="0"/>
                          </a:rPr>
                        </m:ctrlPr>
                      </m:sSupPr>
                      <m:e>
                        <m:d>
                          <m:dPr>
                            <m:begChr m:val="{"/>
                            <m:endChr m:val="}"/>
                            <m:ctrlPr>
                              <a:rPr lang="ja-JP" altLang="ja-JP" i="1" kern="100">
                                <a:effectLst/>
                                <a:latin typeface="Cambria Math" panose="02040503050406030204" pitchFamily="18" charset="0"/>
                                <a:ea typeface="Cambria Math" panose="02040503050406030204" pitchFamily="18" charset="0"/>
                              </a:rPr>
                            </m:ctrlPr>
                          </m:dPr>
                          <m:e>
                            <m:r>
                              <a:rPr lang="en-US" altLang="ja-JP" kern="100">
                                <a:effectLst/>
                                <a:latin typeface="Cambria Math" panose="02040503050406030204" pitchFamily="18" charset="0"/>
                                <a:ea typeface="ＭＳ Ｐ明朝" panose="02020600040205080304" pitchFamily="18" charset="-128"/>
                              </a:rPr>
                              <m:t>1+</m:t>
                            </m:r>
                            <m:r>
                              <m:rPr>
                                <m:sty m:val="p"/>
                              </m:rPr>
                              <a:rPr lang="en-US" altLang="ja-JP" kern="100">
                                <a:effectLst/>
                                <a:latin typeface="Cambria Math" panose="02040503050406030204" pitchFamily="18" charset="0"/>
                                <a:ea typeface="ＭＳ Ｐ明朝" panose="02020600040205080304" pitchFamily="18" charset="-128"/>
                              </a:rPr>
                              <m:t>exp</m:t>
                            </m:r>
                            <m:d>
                              <m:dPr>
                                <m:ctrlPr>
                                  <a:rPr lang="ja-JP" altLang="ja-JP" i="1" kern="100">
                                    <a:effectLst/>
                                    <a:latin typeface="Cambria Math" panose="02040503050406030204" pitchFamily="18" charset="0"/>
                                    <a:ea typeface="Cambria Math" panose="02040503050406030204" pitchFamily="18" charset="0"/>
                                  </a:rPr>
                                </m:ctrlPr>
                              </m:dPr>
                              <m:e>
                                <m:r>
                                  <a:rPr lang="en-US" altLang="ja-JP" i="1" kern="100">
                                    <a:effectLst/>
                                    <a:latin typeface="Cambria Math" panose="02040503050406030204" pitchFamily="18" charset="0"/>
                                    <a:ea typeface="ＭＳ Ｐ明朝" panose="02020600040205080304" pitchFamily="18" charset="-128"/>
                                  </a:rPr>
                                  <m:t>−</m:t>
                                </m:r>
                                <m:r>
                                  <a:rPr lang="en-US" altLang="ja-JP" kern="100">
                                    <a:effectLst/>
                                    <a:latin typeface="Cambria Math" panose="02040503050406030204" pitchFamily="18" charset="0"/>
                                    <a:ea typeface="ＭＳ Ｐ明朝" panose="02020600040205080304" pitchFamily="18" charset="-128"/>
                                  </a:rPr>
                                  <m:t>0.853∙</m:t>
                                </m:r>
                                <m:d>
                                  <m:dPr>
                                    <m:ctrlPr>
                                      <a:rPr lang="ja-JP" altLang="ja-JP" i="1" kern="100">
                                        <a:effectLst/>
                                        <a:latin typeface="Cambria Math" panose="02040503050406030204" pitchFamily="18" charset="0"/>
                                        <a:ea typeface="Cambria Math" panose="02040503050406030204" pitchFamily="18" charset="0"/>
                                      </a:rPr>
                                    </m:ctrlPr>
                                  </m:dPr>
                                  <m:e>
                                    <m:r>
                                      <a:rPr lang="en-US" altLang="ja-JP" i="1" kern="100">
                                        <a:effectLst/>
                                        <a:latin typeface="Cambria Math" panose="02040503050406030204" pitchFamily="18" charset="0"/>
                                        <a:ea typeface="ＭＳ Ｐ明朝" panose="02020600040205080304" pitchFamily="18" charset="-128"/>
                                      </a:rPr>
                                      <m:t>𝐴𝑇𝑥</m:t>
                                    </m:r>
                                    <m:r>
                                      <a:rPr lang="en-US" altLang="ja-JP" i="1" kern="100">
                                        <a:effectLst/>
                                        <a:latin typeface="Cambria Math" panose="02040503050406030204" pitchFamily="18" charset="0"/>
                                        <a:ea typeface="ＭＳ Ｐ明朝" panose="02020600040205080304" pitchFamily="18" charset="-128"/>
                                      </a:rPr>
                                      <m:t>−</m:t>
                                    </m:r>
                                    <m:r>
                                      <a:rPr lang="en-US" altLang="ja-JP" kern="100">
                                        <a:effectLst/>
                                        <a:latin typeface="Cambria Math" panose="02040503050406030204" pitchFamily="18" charset="0"/>
                                        <a:ea typeface="ＭＳ Ｐ明朝" panose="02020600040205080304" pitchFamily="18" charset="-128"/>
                                      </a:rPr>
                                      <m:t>36.6</m:t>
                                    </m:r>
                                  </m:e>
                                </m:d>
                              </m:e>
                            </m:d>
                          </m:e>
                        </m:d>
                      </m:e>
                      <m:sup>
                        <m:r>
                          <a:rPr lang="en-US" altLang="ja-JP" i="1" kern="100">
                            <a:effectLst/>
                            <a:latin typeface="Cambria Math" panose="02040503050406030204" pitchFamily="18" charset="0"/>
                            <a:ea typeface="ＭＳ Ｐ明朝" panose="02020600040205080304" pitchFamily="18" charset="-128"/>
                          </a:rPr>
                          <m:t>−</m:t>
                        </m:r>
                        <m:r>
                          <a:rPr lang="en-US" altLang="ja-JP" kern="100">
                            <a:effectLst/>
                            <a:latin typeface="Cambria Math" panose="02040503050406030204" pitchFamily="18" charset="0"/>
                            <a:ea typeface="ＭＳ Ｐ明朝" panose="02020600040205080304" pitchFamily="18" charset="-128"/>
                          </a:rPr>
                          <m:t>1</m:t>
                        </m:r>
                      </m:sup>
                    </m:sSup>
                  </m:oMath>
                </a14:m>
                <a:r>
                  <a:rPr lang="en-US" altLang="ja-JP" kern="100" dirty="0">
                    <a:effectLst/>
                    <a:latin typeface="Times New Roman" panose="02020603050405020304" pitchFamily="18" charset="0"/>
                    <a:ea typeface="ＭＳ Ｐ明朝" panose="02020600040205080304" pitchFamily="18" charset="-128"/>
                  </a:rPr>
                  <a:t/>
                </a:r>
                <a:endParaRPr lang="ja-JP" altLang="ja-JP" kern="100" dirty="0">
                  <a:effectLst/>
                  <a:latin typeface="Times New Roman" panose="02020603050405020304" pitchFamily="18" charset="0"/>
                  <a:ea typeface="ＭＳ Ｐ明朝" panose="02020600040205080304" pitchFamily="18" charset="-128"/>
                </a:endParaRPr>
              </a:p>
              <a:p>
                <a:pPr marL="1066800" indent="-1066800" algn="just">
                  <a:lnSpc>
                    <a:spcPts val="4000"/>
                  </a:lnSpc>
                  <a:spcAft>
                    <a:spcPts val="0"/>
                  </a:spcAft>
                  <a:tabLst>
                    <a:tab pos="5400040" algn="r"/>
                  </a:tabLst>
                </a:pPr>
                <a:r>
                  <a:rPr lang="ja-JP" altLang="en-US" kern="100" dirty="0">
                    <a:effectLst/>
                    <a:ea typeface="Cambria Math" panose="02040503050406030204" pitchFamily="18" charset="0"/>
                  </a:rPr>
                  <a:t>　</a:t>
                </a:r>
                <a14:m>
                  <m:oMath xmlns:m="http://schemas.openxmlformats.org/officeDocument/2006/math">
                    <m:sSub>
                      <m:sSubPr>
                        <m:ctrlPr>
                          <a:rPr lang="ja-JP" altLang="ja-JP" i="1" kern="100" smtClean="0">
                            <a:solidFill>
                              <a:srgbClr val="006600"/>
                            </a:solidFill>
                            <a:effectLst/>
                            <a:latin typeface="Cambria Math" panose="02040503050406030204" pitchFamily="18" charset="0"/>
                            <a:ea typeface="Cambria Math" panose="02040503050406030204" pitchFamily="18" charset="0"/>
                          </a:rPr>
                        </m:ctrlPr>
                      </m:sSubPr>
                      <m:e>
                        <m:r>
                          <a:rPr lang="en-US" altLang="ja-JP" i="1" kern="100">
                            <a:solidFill>
                              <a:srgbClr val="006600"/>
                            </a:solidFill>
                            <a:effectLst/>
                            <a:latin typeface="Cambria Math" panose="02040503050406030204" pitchFamily="18" charset="0"/>
                            <a:ea typeface="ＭＳ Ｐ明朝" panose="02020600040205080304" pitchFamily="18" charset="-128"/>
                          </a:rPr>
                          <m:t>𝐹𝑑</m:t>
                        </m:r>
                      </m:e>
                      <m:sub>
                        <m:r>
                          <a:rPr lang="en-US" altLang="ja-JP" i="1" kern="100">
                            <a:solidFill>
                              <a:srgbClr val="006600"/>
                            </a:solidFill>
                            <a:effectLst/>
                            <a:latin typeface="Cambria Math" panose="02040503050406030204" pitchFamily="18" charset="0"/>
                            <a:ea typeface="ＭＳ Ｐ明朝" panose="02020600040205080304" pitchFamily="18" charset="-128"/>
                          </a:rPr>
                          <m:t>𝑑</m:t>
                        </m:r>
                      </m:sub>
                    </m:sSub>
                    <m:r>
                      <a:rPr lang="en-US" altLang="ja-JP" kern="100">
                        <a:solidFill>
                          <a:srgbClr val="006600"/>
                        </a:solidFill>
                        <a:effectLst/>
                        <a:latin typeface="Cambria Math" panose="02040503050406030204" pitchFamily="18" charset="0"/>
                        <a:ea typeface="ＭＳ Ｐ明朝" panose="02020600040205080304" pitchFamily="18" charset="-128"/>
                      </a:rPr>
                      <m:t>=</m:t>
                    </m:r>
                    <m:sSup>
                      <m:sSupPr>
                        <m:ctrlPr>
                          <a:rPr lang="ja-JP" altLang="ja-JP" i="1" kern="100">
                            <a:solidFill>
                              <a:srgbClr val="006600"/>
                            </a:solidFill>
                            <a:effectLst/>
                            <a:latin typeface="Cambria Math" panose="02040503050406030204" pitchFamily="18" charset="0"/>
                            <a:ea typeface="Cambria Math" panose="02040503050406030204" pitchFamily="18" charset="0"/>
                          </a:rPr>
                        </m:ctrlPr>
                      </m:sSupPr>
                      <m:e>
                        <m:d>
                          <m:dPr>
                            <m:begChr m:val="["/>
                            <m:endChr m:val="]"/>
                            <m:ctrlPr>
                              <a:rPr lang="ja-JP" altLang="ja-JP" i="1" kern="100">
                                <a:solidFill>
                                  <a:srgbClr val="006600"/>
                                </a:solidFill>
                                <a:effectLst/>
                                <a:latin typeface="Cambria Math" panose="02040503050406030204" pitchFamily="18" charset="0"/>
                                <a:ea typeface="Cambria Math" panose="02040503050406030204" pitchFamily="18" charset="0"/>
                              </a:rPr>
                            </m:ctrlPr>
                          </m:dPr>
                          <m:e>
                            <m:r>
                              <a:rPr lang="en-US" altLang="ja-JP" kern="100">
                                <a:solidFill>
                                  <a:srgbClr val="006600"/>
                                </a:solidFill>
                                <a:effectLst/>
                                <a:latin typeface="Cambria Math" panose="02040503050406030204" pitchFamily="18" charset="0"/>
                                <a:ea typeface="ＭＳ Ｐ明朝" panose="02020600040205080304" pitchFamily="18" charset="-128"/>
                              </a:rPr>
                              <m:t>1+</m:t>
                            </m:r>
                            <m:r>
                              <m:rPr>
                                <m:sty m:val="p"/>
                              </m:rPr>
                              <a:rPr lang="en-US" altLang="ja-JP" kern="100">
                                <a:solidFill>
                                  <a:srgbClr val="006600"/>
                                </a:solidFill>
                                <a:effectLst/>
                                <a:latin typeface="Cambria Math" panose="02040503050406030204" pitchFamily="18" charset="0"/>
                                <a:ea typeface="ＭＳ Ｐ明朝" panose="02020600040205080304" pitchFamily="18" charset="-128"/>
                              </a:rPr>
                              <m:t>exp</m:t>
                            </m:r>
                            <m:d>
                              <m:dPr>
                                <m:begChr m:val="{"/>
                                <m:endChr m:val="}"/>
                                <m:ctrlPr>
                                  <a:rPr lang="ja-JP" altLang="ja-JP" i="1" kern="100">
                                    <a:solidFill>
                                      <a:srgbClr val="006600"/>
                                    </a:solidFill>
                                    <a:effectLst/>
                                    <a:latin typeface="Cambria Math" panose="02040503050406030204" pitchFamily="18" charset="0"/>
                                    <a:ea typeface="Cambria Math" panose="02040503050406030204" pitchFamily="18" charset="0"/>
                                  </a:rPr>
                                </m:ctrlPr>
                              </m:dPr>
                              <m:e>
                                <m:r>
                                  <a:rPr lang="en-US" altLang="ja-JP" i="1" kern="100">
                                    <a:solidFill>
                                      <a:srgbClr val="006600"/>
                                    </a:solidFill>
                                    <a:effectLst/>
                                    <a:latin typeface="Cambria Math" panose="02040503050406030204" pitchFamily="18" charset="0"/>
                                    <a:ea typeface="ＭＳ Ｐ明朝" panose="02020600040205080304" pitchFamily="18" charset="-128"/>
                                  </a:rPr>
                                  <m:t>−</m:t>
                                </m:r>
                                <m:r>
                                  <a:rPr lang="en-US" altLang="ja-JP" kern="100">
                                    <a:solidFill>
                                      <a:srgbClr val="006600"/>
                                    </a:solidFill>
                                    <a:effectLst/>
                                    <a:latin typeface="Cambria Math" panose="02040503050406030204" pitchFamily="18" charset="0"/>
                                    <a:ea typeface="ＭＳ Ｐ明朝" panose="02020600040205080304" pitchFamily="18" charset="-128"/>
                                  </a:rPr>
                                  <m:t>6.2∙</m:t>
                                </m:r>
                                <m:d>
                                  <m:dPr>
                                    <m:ctrlPr>
                                      <a:rPr lang="ja-JP" altLang="ja-JP" i="1" kern="100">
                                        <a:solidFill>
                                          <a:srgbClr val="006600"/>
                                        </a:solidFill>
                                        <a:effectLst/>
                                        <a:latin typeface="Cambria Math" panose="02040503050406030204" pitchFamily="18" charset="0"/>
                                        <a:ea typeface="Cambria Math" panose="02040503050406030204" pitchFamily="18" charset="0"/>
                                      </a:rPr>
                                    </m:ctrlPr>
                                  </m:dPr>
                                  <m:e>
                                    <m:sSub>
                                      <m:sSubPr>
                                        <m:ctrlPr>
                                          <a:rPr lang="ja-JP" altLang="ja-JP" i="1" kern="100">
                                            <a:solidFill>
                                              <a:srgbClr val="006600"/>
                                            </a:solidFill>
                                            <a:effectLst/>
                                            <a:latin typeface="Cambria Math" panose="02040503050406030204" pitchFamily="18" charset="0"/>
                                            <a:ea typeface="Cambria Math" panose="02040503050406030204" pitchFamily="18" charset="0"/>
                                          </a:rPr>
                                        </m:ctrlPr>
                                      </m:sSubPr>
                                      <m:e>
                                        <m:r>
                                          <a:rPr lang="en-US" altLang="ja-JP" i="1" kern="100">
                                            <a:solidFill>
                                              <a:srgbClr val="006600"/>
                                            </a:solidFill>
                                            <a:effectLst/>
                                            <a:latin typeface="Cambria Math" panose="02040503050406030204" pitchFamily="18" charset="0"/>
                                            <a:ea typeface="ＭＳ Ｐ明朝" panose="02020600040205080304" pitchFamily="18" charset="-128"/>
                                          </a:rPr>
                                          <m:t>𝐷𝑉𝐼</m:t>
                                        </m:r>
                                      </m:e>
                                      <m:sub>
                                        <m:r>
                                          <a:rPr lang="en-US" altLang="ja-JP" i="1" kern="100">
                                            <a:solidFill>
                                              <a:srgbClr val="006600"/>
                                            </a:solidFill>
                                            <a:effectLst/>
                                            <a:latin typeface="Cambria Math" panose="02040503050406030204" pitchFamily="18" charset="0"/>
                                            <a:ea typeface="ＭＳ Ｐ明朝" panose="02020600040205080304" pitchFamily="18" charset="-128"/>
                                          </a:rPr>
                                          <m:t>3</m:t>
                                        </m:r>
                                      </m:sub>
                                    </m:sSub>
                                    <m:r>
                                      <a:rPr lang="en-US" altLang="ja-JP" i="1" kern="100">
                                        <a:solidFill>
                                          <a:srgbClr val="006600"/>
                                        </a:solidFill>
                                        <a:effectLst/>
                                        <a:latin typeface="Cambria Math" panose="02040503050406030204" pitchFamily="18" charset="0"/>
                                        <a:ea typeface="ＭＳ Ｐ明朝" panose="02020600040205080304" pitchFamily="18" charset="-128"/>
                                      </a:rPr>
                                      <m:t>−</m:t>
                                    </m:r>
                                    <m:r>
                                      <a:rPr lang="en-US" altLang="ja-JP" kern="100">
                                        <a:solidFill>
                                          <a:srgbClr val="006600"/>
                                        </a:solidFill>
                                        <a:effectLst/>
                                        <a:latin typeface="Cambria Math" panose="02040503050406030204" pitchFamily="18" charset="0"/>
                                        <a:ea typeface="ＭＳ Ｐ明朝" panose="02020600040205080304" pitchFamily="18" charset="-128"/>
                                      </a:rPr>
                                      <m:t>2.29</m:t>
                                    </m:r>
                                  </m:e>
                                </m:d>
                              </m:e>
                            </m:d>
                          </m:e>
                        </m:d>
                      </m:e>
                      <m:sup>
                        <m:r>
                          <a:rPr lang="en-US" altLang="ja-JP" i="1" kern="100">
                            <a:solidFill>
                              <a:srgbClr val="006600"/>
                            </a:solidFill>
                            <a:effectLst/>
                            <a:latin typeface="Cambria Math" panose="02040503050406030204" pitchFamily="18" charset="0"/>
                            <a:ea typeface="ＭＳ Ｐ明朝" panose="02020600040205080304" pitchFamily="18" charset="-128"/>
                          </a:rPr>
                          <m:t>−</m:t>
                        </m:r>
                        <m:r>
                          <a:rPr lang="en-US" altLang="ja-JP" kern="100">
                            <a:solidFill>
                              <a:srgbClr val="006600"/>
                            </a:solidFill>
                            <a:effectLst/>
                            <a:latin typeface="Cambria Math" panose="02040503050406030204" pitchFamily="18" charset="0"/>
                            <a:ea typeface="ＭＳ Ｐ明朝" panose="02020600040205080304" pitchFamily="18" charset="-128"/>
                          </a:rPr>
                          <m:t>1</m:t>
                        </m:r>
                      </m:sup>
                    </m:sSup>
                  </m:oMath>
                </a14:m>
                <a:r>
                  <a:rPr lang="ja-JP" altLang="en-US" sz="2800" b="1" kern="100" dirty="0">
                    <a:solidFill>
                      <a:srgbClr val="006600"/>
                    </a:solidFill>
                    <a:effectLst/>
                    <a:latin typeface="ＭＳ Ｐゴシック" panose="020B0600070205080204" pitchFamily="50" charset="-128"/>
                  </a:rPr>
                  <a:t>（発育遅延による減収）</a:t>
                </a:r>
                <a:r>
                  <a:rPr lang="en-US" altLang="ja-JP" sz="2400" kern="100" dirty="0">
                    <a:effectLst/>
                    <a:latin typeface="Times New Roman" panose="02020603050405020304" pitchFamily="18" charset="0"/>
                    <a:ea typeface="ＭＳ Ｐ明朝" panose="02020600040205080304" pitchFamily="18" charset="-128"/>
                  </a:rPr>
                  <a:t/>
                </a:r>
                <a:endParaRPr lang="ja-JP" altLang="ja-JP" kern="100" dirty="0">
                  <a:effectLst/>
                  <a:latin typeface="Times New Roman" panose="02020603050405020304" pitchFamily="18" charset="0"/>
                  <a:ea typeface="ＭＳ Ｐ明朝" panose="02020600040205080304" pitchFamily="18" charset="-128"/>
                </a:endParaRPr>
              </a:p>
            </p:txBody>
          </p:sp>
        </mc:Choice>
        <mc:Fallback>
          <p:sp>
            <p:nvSpPr>
              <p:cNvPr id="5" name="正方形/長方形 4">
                <a:extLst>
                  <a:ext uri="{FF2B5EF4-FFF2-40B4-BE49-F238E27FC236}">
                    <a16:creationId xmlns:a16="http://schemas.microsoft.com/office/drawing/2014/main" id="{C792A3A5-74D5-A68D-70BF-099604BDC2AF}"/>
                  </a:ext>
                </a:extLst>
              </p:cNvPr>
              <p:cNvSpPr>
                <a:spLocks noRot="1" noChangeAspect="1" noMove="1" noResize="1" noEditPoints="1" noAdjustHandles="1" noChangeArrowheads="1" noChangeShapeType="1" noTextEdit="1"/>
              </p:cNvSpPr>
              <p:nvPr/>
            </p:nvSpPr>
            <p:spPr>
              <a:xfrm>
                <a:off x="1729292" y="1634271"/>
                <a:ext cx="8355378" cy="3667992"/>
              </a:xfrm>
              <a:prstGeom prst="rect">
                <a:avLst/>
              </a:prstGeom>
              <a:blipFill>
                <a:blip r:embed="rId3"/>
                <a:stretch>
                  <a:fillRect l="-219" r="-1533"/>
                </a:stretch>
              </a:blipFill>
            </p:spPr>
            <p:txBody>
              <a:bodyPr/>
              <a:lstStyle/>
              <a:p>
                <a:r>
                  <a:rPr lang="ja-JP" altLang="en-US">
                    <a:noFill/>
                  </a:rPr>
                  <a:t> </a:t>
                </a:r>
              </a:p>
            </p:txBody>
          </p:sp>
        </mc:Fallback>
      </mc:AlternateContent>
      <p:sp>
        <p:nvSpPr>
          <p:cNvPr id="6" name="テキスト ボックス 5">
            <a:extLst>
              <a:ext uri="{FF2B5EF4-FFF2-40B4-BE49-F238E27FC236}">
                <a16:creationId xmlns:a16="http://schemas.microsoft.com/office/drawing/2014/main" id="{12DE6AD9-F95E-E6E3-94D3-2A6D9A1FE575}"/>
              </a:ext>
            </a:extLst>
          </p:cNvPr>
          <p:cNvSpPr txBox="1"/>
          <p:nvPr/>
        </p:nvSpPr>
        <p:spPr>
          <a:xfrm>
            <a:off x="1682495" y="4796972"/>
            <a:ext cx="8424936" cy="1938992"/>
          </a:xfrm>
          <a:prstGeom prst="rect">
            <a:avLst/>
          </a:prstGeom>
          <a:solidFill>
            <a:srgbClr val="FFCC99"/>
          </a:solidFill>
          <a:ln w="38100" cmpd="thickThin">
            <a:solidFill>
              <a:schemeClr val="accent6">
                <a:lumMod val="50000"/>
              </a:schemeClr>
            </a:solidFill>
          </a:ln>
        </p:spPr>
        <p:txBody>
          <a:bodyPr wrap="square" rtlCol="0">
            <a:spAutoFit/>
          </a:bodyPr>
          <a:lstStyle/>
          <a:p>
            <a:r>
              <a:rPr lang="ja-JP" altLang="en-US" sz="2000" b="1" dirty="0">
                <a:latin typeface="+mn-ea"/>
              </a:rPr>
              <a:t>増収要因：</a:t>
            </a:r>
            <a:endParaRPr lang="en-US" altLang="ja-JP" sz="2000" b="1" dirty="0">
              <a:latin typeface="+mn-ea"/>
            </a:endParaRPr>
          </a:p>
          <a:p>
            <a:r>
              <a:rPr lang="en-US" altLang="ja-JP" sz="2000" b="1" dirty="0">
                <a:latin typeface="+mn-ea"/>
              </a:rPr>
              <a:t/>
            </a:r>
            <a:r>
              <a:rPr lang="ja-JP" altLang="en-US" sz="2000" b="1" dirty="0">
                <a:latin typeface="+mn-ea"/>
              </a:rPr>
              <a:t>〇　</a:t>
            </a:r>
            <a:r>
              <a:rPr lang="en-US" altLang="ja-JP" sz="2000" b="1" dirty="0">
                <a:latin typeface="+mn-ea"/>
              </a:rPr>
              <a:t>CO</a:t>
            </a:r>
            <a:r>
              <a:rPr lang="en-US" altLang="ja-JP" sz="2000" b="1" baseline="-25000" dirty="0">
                <a:latin typeface="+mn-ea"/>
              </a:rPr>
              <a:t>2</a:t>
            </a:r>
            <a:r>
              <a:rPr lang="ja-JP" altLang="en-US" sz="2000" b="1" dirty="0">
                <a:latin typeface="+mn-ea"/>
              </a:rPr>
              <a:t>濃度上昇によるバイオマス生成量増加</a:t>
            </a:r>
            <a:endParaRPr lang="en-US" altLang="ja-JP" sz="2000" b="1" dirty="0">
              <a:latin typeface="+mn-ea"/>
            </a:endParaRPr>
          </a:p>
          <a:p>
            <a:r>
              <a:rPr lang="en-US" altLang="ja-JP" sz="2000" b="1" dirty="0">
                <a:latin typeface="+mn-ea"/>
              </a:rPr>
              <a:t/>
            </a:r>
            <a:r>
              <a:rPr lang="ja-JP" altLang="en-US" sz="2000" b="1" dirty="0">
                <a:latin typeface="+mn-ea"/>
              </a:rPr>
              <a:t>〇　低温不稔や発育遅延による減収の抑制</a:t>
            </a:r>
            <a:endParaRPr lang="en-US" altLang="ja-JP" sz="2000" b="1" dirty="0">
              <a:latin typeface="+mn-ea"/>
            </a:endParaRPr>
          </a:p>
          <a:p>
            <a:r>
              <a:rPr lang="ja-JP" altLang="en-US" sz="2000" b="1" dirty="0">
                <a:latin typeface="+mn-ea"/>
              </a:rPr>
              <a:t>減収要因：</a:t>
            </a:r>
            <a:endParaRPr lang="en-US" altLang="ja-JP" sz="2000" b="1" dirty="0">
              <a:latin typeface="+mn-ea"/>
            </a:endParaRPr>
          </a:p>
          <a:p>
            <a:r>
              <a:rPr kumimoji="1" lang="en-US" altLang="ja-JP" sz="2000" b="1" dirty="0">
                <a:latin typeface="+mn-ea"/>
              </a:rPr>
              <a:t/>
            </a:r>
            <a:r>
              <a:rPr lang="ja-JP" altLang="en-US" sz="2000" b="1" dirty="0">
                <a:latin typeface="+mn-ea"/>
              </a:rPr>
              <a:t>●　発育期間短縮によるバイオマス生成量減少</a:t>
            </a:r>
            <a:endParaRPr lang="en-US" altLang="ja-JP" sz="2000" b="1" dirty="0">
              <a:latin typeface="+mn-ea"/>
            </a:endParaRPr>
          </a:p>
          <a:p>
            <a:r>
              <a:rPr kumimoji="1" lang="en-US" altLang="ja-JP" sz="2000" b="1" dirty="0">
                <a:latin typeface="+mn-ea"/>
              </a:rPr>
              <a:t/>
            </a:r>
            <a:r>
              <a:rPr kumimoji="1" lang="ja-JP" altLang="en-US" sz="2000" b="1" dirty="0">
                <a:latin typeface="+mn-ea"/>
              </a:rPr>
              <a:t>●　高温不稔の増加</a:t>
            </a:r>
          </a:p>
        </p:txBody>
      </p:sp>
      <p:sp>
        <p:nvSpPr>
          <p:cNvPr id="7" name="テキスト ボックス 6">
            <a:extLst>
              <a:ext uri="{FF2B5EF4-FFF2-40B4-BE49-F238E27FC236}">
                <a16:creationId xmlns:a16="http://schemas.microsoft.com/office/drawing/2014/main" id="{37E8E0E2-93E7-A933-459C-670725E1D37D}"/>
              </a:ext>
            </a:extLst>
          </p:cNvPr>
          <p:cNvSpPr txBox="1"/>
          <p:nvPr/>
        </p:nvSpPr>
        <p:spPr>
          <a:xfrm>
            <a:off x="8272418" y="1124739"/>
            <a:ext cx="2954655" cy="1569660"/>
          </a:xfrm>
          <a:prstGeom prst="rect">
            <a:avLst/>
          </a:prstGeom>
          <a:solidFill>
            <a:schemeClr val="accent5">
              <a:lumMod val="20000"/>
              <a:lumOff val="80000"/>
            </a:schemeClr>
          </a:solidFill>
          <a:ln w="38100">
            <a:solidFill>
              <a:schemeClr val="accent5">
                <a:lumMod val="50000"/>
              </a:schemeClr>
            </a:solidFill>
          </a:ln>
        </p:spPr>
        <p:txBody>
          <a:bodyPr wrap="none" rtlCol="0">
            <a:spAutoFit/>
          </a:bodyPr>
          <a:lstStyle/>
          <a:p>
            <a:r>
              <a:rPr kumimoji="1" lang="en-US" altLang="ja-JP" sz="2400" b="1" i="1" dirty="0">
                <a:latin typeface="Times New Roman" panose="02020603050405020304" pitchFamily="18" charset="0"/>
                <a:cs typeface="Times New Roman" panose="02020603050405020304" pitchFamily="18" charset="0"/>
              </a:rPr>
              <a:t>Yb</a:t>
            </a:r>
            <a:r>
              <a:rPr kumimoji="1" lang="ja-JP" altLang="en-US" sz="2400" b="1" i="1" dirty="0">
                <a:latin typeface="Times New Roman" panose="02020603050405020304" pitchFamily="18" charset="0"/>
                <a:cs typeface="Times New Roman" panose="02020603050405020304" pitchFamily="18" charset="0"/>
              </a:rPr>
              <a:t/>
            </a:r>
            <a:r>
              <a:rPr kumimoji="1" lang="ja-JP" altLang="en-US" sz="2400" dirty="0">
                <a:latin typeface="Times New Roman" panose="02020603050405020304" pitchFamily="18" charset="0"/>
                <a:cs typeface="Times New Roman" panose="02020603050405020304" pitchFamily="18" charset="0"/>
              </a:rPr>
              <a:t>： </a:t>
            </a:r>
            <a:r>
              <a:rPr kumimoji="1" lang="en-US" altLang="ja-JP" sz="2400" dirty="0">
                <a:latin typeface="Times New Roman" panose="02020603050405020304" pitchFamily="18" charset="0"/>
                <a:cs typeface="Times New Roman" panose="02020603050405020304" pitchFamily="18" charset="0"/>
              </a:rPr>
              <a:t/>
            </a:r>
            <a:r>
              <a:rPr kumimoji="1" lang="ja-JP" altLang="en-US" sz="2400" dirty="0">
                <a:latin typeface="Times New Roman" panose="02020603050405020304" pitchFamily="18" charset="0"/>
                <a:cs typeface="Times New Roman" panose="02020603050405020304" pitchFamily="18" charset="0"/>
              </a:rPr>
              <a:t>玄米収量</a:t>
            </a:r>
            <a:endParaRPr kumimoji="1" lang="en-US" altLang="ja-JP" sz="2400" dirty="0">
              <a:latin typeface="Times New Roman" panose="02020603050405020304" pitchFamily="18" charset="0"/>
              <a:cs typeface="Times New Roman" panose="02020603050405020304" pitchFamily="18" charset="0"/>
            </a:endParaRPr>
          </a:p>
          <a:p>
            <a:r>
              <a:rPr kumimoji="1" lang="en-US" altLang="ja-JP" sz="2400" b="1" i="1" dirty="0">
                <a:latin typeface="Times New Roman" panose="02020603050405020304" pitchFamily="18" charset="0"/>
                <a:cs typeface="Times New Roman" panose="02020603050405020304" pitchFamily="18" charset="0"/>
              </a:rPr>
              <a:t>W</a:t>
            </a:r>
            <a:r>
              <a:rPr kumimoji="1" lang="en-US" altLang="ja-JP" sz="2400" b="1" i="1" baseline="-25000" dirty="0">
                <a:latin typeface="Times New Roman" panose="02020603050405020304" pitchFamily="18" charset="0"/>
                <a:cs typeface="Times New Roman" panose="02020603050405020304" pitchFamily="18" charset="0"/>
              </a:rPr>
              <a:t>ag</a:t>
            </a:r>
            <a:r>
              <a:rPr kumimoji="1" lang="ja-JP" altLang="en-US" sz="2400" dirty="0">
                <a:latin typeface="Times New Roman" panose="02020603050405020304" pitchFamily="18" charset="0"/>
                <a:cs typeface="Times New Roman" panose="02020603050405020304" pitchFamily="18" charset="0"/>
              </a:rPr>
              <a:t>：</a:t>
            </a:r>
            <a:r>
              <a:rPr kumimoji="1" lang="en-US" altLang="ja-JP" sz="2400" dirty="0">
                <a:latin typeface="Times New Roman" panose="02020603050405020304" pitchFamily="18" charset="0"/>
                <a:cs typeface="Times New Roman" panose="02020603050405020304" pitchFamily="18" charset="0"/>
              </a:rPr>
              <a:t/>
            </a:r>
            <a:r>
              <a:rPr kumimoji="1" lang="ja-JP" altLang="en-US" sz="2400" dirty="0">
                <a:latin typeface="Times New Roman" panose="02020603050405020304" pitchFamily="18" charset="0"/>
                <a:cs typeface="Times New Roman" panose="02020603050405020304" pitchFamily="18" charset="0"/>
              </a:rPr>
              <a:t>地上部乾物重</a:t>
            </a:r>
            <a:endParaRPr kumimoji="1" lang="en-US" altLang="ja-JP" sz="2400" dirty="0">
              <a:latin typeface="Times New Roman" panose="02020603050405020304" pitchFamily="18" charset="0"/>
              <a:cs typeface="Times New Roman" panose="02020603050405020304" pitchFamily="18" charset="0"/>
            </a:endParaRPr>
          </a:p>
          <a:p>
            <a:r>
              <a:rPr kumimoji="1" lang="en-US" altLang="ja-JP" sz="2400" b="1" i="1" dirty="0">
                <a:latin typeface="Times New Roman" panose="02020603050405020304" pitchFamily="18" charset="0"/>
                <a:cs typeface="Times New Roman" panose="02020603050405020304" pitchFamily="18" charset="0"/>
              </a:rPr>
              <a:t>HI</a:t>
            </a:r>
            <a:r>
              <a:rPr kumimoji="1" lang="ja-JP" altLang="en-US" sz="2400" dirty="0">
                <a:latin typeface="Times New Roman" panose="02020603050405020304" pitchFamily="18" charset="0"/>
                <a:cs typeface="Times New Roman" panose="02020603050405020304" pitchFamily="18" charset="0"/>
              </a:rPr>
              <a:t>：</a:t>
            </a:r>
            <a:r>
              <a:rPr kumimoji="1" lang="en-US" altLang="ja-JP" sz="2400" dirty="0">
                <a:latin typeface="Times New Roman" panose="02020603050405020304" pitchFamily="18" charset="0"/>
                <a:cs typeface="Times New Roman" panose="02020603050405020304" pitchFamily="18" charset="0"/>
              </a:rPr>
              <a:t/>
            </a:r>
            <a:r>
              <a:rPr kumimoji="1" lang="ja-JP" altLang="en-US" sz="2400" dirty="0">
                <a:latin typeface="Times New Roman" panose="02020603050405020304" pitchFamily="18" charset="0"/>
                <a:cs typeface="Times New Roman" panose="02020603050405020304" pitchFamily="18" charset="0"/>
              </a:rPr>
              <a:t>収穫指数</a:t>
            </a:r>
            <a:endParaRPr kumimoji="1" lang="en-US" altLang="ja-JP" sz="2400" dirty="0">
              <a:latin typeface="Times New Roman" panose="02020603050405020304" pitchFamily="18" charset="0"/>
              <a:cs typeface="Times New Roman" panose="02020603050405020304" pitchFamily="18" charset="0"/>
            </a:endParaRPr>
          </a:p>
          <a:p>
            <a:r>
              <a:rPr kumimoji="1" lang="en-US" altLang="ja-JP" sz="2400" b="1" i="1" dirty="0" err="1">
                <a:latin typeface="Times New Roman" panose="02020603050405020304" pitchFamily="18" charset="0"/>
                <a:cs typeface="Times New Roman" panose="02020603050405020304" pitchFamily="18" charset="0"/>
              </a:rPr>
              <a:t>HIp</a:t>
            </a:r>
            <a:r>
              <a:rPr kumimoji="1" lang="ja-JP" altLang="en-US" sz="2400" dirty="0">
                <a:latin typeface="Times New Roman" panose="02020603050405020304" pitchFamily="18" charset="0"/>
                <a:cs typeface="Times New Roman" panose="02020603050405020304" pitchFamily="18" charset="0"/>
              </a:rPr>
              <a:t>：</a:t>
            </a:r>
            <a:r>
              <a:rPr kumimoji="1" lang="en-US" altLang="ja-JP" sz="2400" dirty="0">
                <a:latin typeface="Times New Roman" panose="02020603050405020304" pitchFamily="18" charset="0"/>
                <a:cs typeface="Times New Roman" panose="02020603050405020304" pitchFamily="18" charset="0"/>
              </a:rPr>
              <a:t/>
            </a:r>
            <a:r>
              <a:rPr kumimoji="1" lang="ja-JP" altLang="en-US" sz="2400" dirty="0">
                <a:latin typeface="Times New Roman" panose="02020603050405020304" pitchFamily="18" charset="0"/>
                <a:cs typeface="Times New Roman" panose="02020603050405020304" pitchFamily="18" charset="0"/>
              </a:rPr>
              <a:t>最大収穫指数</a:t>
            </a:r>
          </a:p>
        </p:txBody>
      </p:sp>
    </p:spTree>
    <p:extLst>
      <p:ext uri="{BB962C8B-B14F-4D97-AF65-F5344CB8AC3E}">
        <p14:creationId xmlns:p14="http://schemas.microsoft.com/office/powerpoint/2010/main" val="3435116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04A1E-08DC-D045-C948-F9CDB3292516}"/>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b="1" dirty="0">
                <a:solidFill>
                  <a:prstClr val="black"/>
                </a:solidFill>
                <a:latin typeface="游ゴシック" panose="020B0400000000000000" pitchFamily="50" charset="-128"/>
                <a:ea typeface="游ゴシック" panose="020B0400000000000000" pitchFamily="50" charset="-128"/>
              </a:rPr>
              <a:t>品質評価のための指標</a:t>
            </a:r>
          </a:p>
          <a:p>
            <a:pPr eaLnBrk="1" hangingPunct="1">
              <a:buNone/>
            </a:pPr>
            <a:endParaRPr lang="ja-JP" altLang="en-US" sz="3200" b="1" dirty="0">
              <a:solidFill>
                <a:srgbClr val="000000"/>
              </a:solidFill>
              <a:latin typeface="游ゴシック" panose="020B0400000000000000" pitchFamily="50" charset="-128"/>
              <a:ea typeface="游ゴシック" panose="020B0400000000000000" pitchFamily="50" charset="-128"/>
            </a:endParaRPr>
          </a:p>
        </p:txBody>
      </p:sp>
      <p:sp>
        <p:nvSpPr>
          <p:cNvPr id="3" name="正方形/長方形 12">
            <a:extLst>
              <a:ext uri="{FF2B5EF4-FFF2-40B4-BE49-F238E27FC236}">
                <a16:creationId xmlns:a16="http://schemas.microsoft.com/office/drawing/2014/main" id="{8A26AADF-DFBC-8DA2-0893-84A38BBB3E4E}"/>
              </a:ext>
            </a:extLst>
          </p:cNvPr>
          <p:cNvSpPr>
            <a:spLocks noChangeArrowheads="1"/>
          </p:cNvSpPr>
          <p:nvPr/>
        </p:nvSpPr>
        <p:spPr bwMode="auto">
          <a:xfrm>
            <a:off x="113176" y="2760299"/>
            <a:ext cx="8280400" cy="3529013"/>
          </a:xfrm>
          <a:prstGeom prst="rect">
            <a:avLst/>
          </a:prstGeom>
          <a:solidFill>
            <a:srgbClr val="CCFFFF"/>
          </a:solidFill>
          <a:ln w="9525">
            <a:solidFill>
              <a:sysClr val="windowText" lastClr="000000"/>
            </a:solidFill>
            <a:miter lim="800000"/>
            <a:headEnd/>
            <a:tailEnd/>
          </a:ln>
        </p:spPr>
        <p:txBody>
          <a:bodyPr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4" name="Text Box 7">
            <a:extLst>
              <a:ext uri="{FF2B5EF4-FFF2-40B4-BE49-F238E27FC236}">
                <a16:creationId xmlns:a16="http://schemas.microsoft.com/office/drawing/2014/main" id="{329DF1B4-40CC-D176-14F5-9642121A261D}"/>
              </a:ext>
            </a:extLst>
          </p:cNvPr>
          <p:cNvSpPr txBox="1">
            <a:spLocks noChangeArrowheads="1"/>
          </p:cNvSpPr>
          <p:nvPr/>
        </p:nvSpPr>
        <p:spPr bwMode="auto">
          <a:xfrm>
            <a:off x="113176" y="1010648"/>
            <a:ext cx="8280400" cy="1569660"/>
          </a:xfrm>
          <a:prstGeom prst="rect">
            <a:avLst/>
          </a:prstGeom>
          <a:solidFill>
            <a:srgbClr val="CCFFCC"/>
          </a:solidFill>
          <a:ln w="9525">
            <a:solidFill>
              <a:sysClr val="windowText" lastClr="000000"/>
            </a:solidFill>
            <a:miter lim="800000"/>
            <a:headEnd/>
            <a:tailEnd/>
          </a:ln>
        </p:spPr>
        <p:txBody>
          <a:bodyPr>
            <a:spAutoFit/>
          </a:bodyPr>
          <a:lstStyle/>
          <a:p>
            <a:pPr marL="268288" marR="0" lvl="0" indent="-268288" defTabSz="91440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0000FF"/>
                </a:solidFill>
                <a:effectLst/>
                <a:uLnTx/>
                <a:uFillTx/>
                <a:latin typeface="Arial" pitchFamily="34" charset="0"/>
                <a:ea typeface="ＭＳ Ｐゴシック" pitchFamily="50" charset="-128"/>
              </a:rPr>
              <a:t>◎高温による品質低下リスク指標（ヒートドース値：</a:t>
            </a:r>
            <a:r>
              <a:rPr kumimoji="1" lang="en-US" altLang="ja-JP" sz="2400" b="1" i="0" u="none" strike="noStrike" kern="0" cap="none" spc="0" normalizeH="0" baseline="0" noProof="0" dirty="0">
                <a:ln>
                  <a:noFill/>
                </a:ln>
                <a:solidFill>
                  <a:srgbClr val="0000FF"/>
                </a:solidFill>
                <a:effectLst/>
                <a:uLnTx/>
                <a:uFillTx/>
                <a:latin typeface="Arial" pitchFamily="34" charset="0"/>
                <a:ea typeface="ＭＳ Ｐゴシック" pitchFamily="50" charset="-128"/>
              </a:rPr>
              <a:t>HD_m26</a:t>
            </a:r>
            <a:r>
              <a:rPr kumimoji="1" lang="ja-JP" altLang="en-US" sz="2400" b="1" i="0" u="none" strike="noStrike" kern="0" cap="none" spc="0" normalizeH="0" baseline="0" noProof="0" dirty="0">
                <a:ln>
                  <a:noFill/>
                </a:ln>
                <a:solidFill>
                  <a:srgbClr val="0000FF"/>
                </a:solidFill>
                <a:effectLst/>
                <a:uLnTx/>
                <a:uFillTx/>
                <a:latin typeface="Arial" pitchFamily="34" charset="0"/>
                <a:ea typeface="ＭＳ Ｐゴシック" pitchFamily="50" charset="-128"/>
              </a:rPr>
              <a:t>）</a:t>
            </a:r>
            <a:endParaRPr kumimoji="1" lang="en-US" altLang="ja-JP" sz="2400" b="1" i="0" u="none" strike="noStrike" kern="0" cap="none" spc="0" normalizeH="0" baseline="0" noProof="0" dirty="0">
              <a:ln>
                <a:noFill/>
              </a:ln>
              <a:solidFill>
                <a:srgbClr val="0000FF"/>
              </a:solidFill>
              <a:effectLst/>
              <a:uLnTx/>
              <a:uFillTx/>
              <a:latin typeface="Arial" pitchFamily="34" charset="0"/>
              <a:ea typeface="ＭＳ Ｐゴシック" pitchFamily="50" charset="-128"/>
            </a:endParaRPr>
          </a:p>
          <a:p>
            <a:pPr marL="268288" marR="0" lvl="0" indent="-268288" defTabSz="914400" eaLnBrk="1" fontAlgn="base" latinLnBrk="0" hangingPunct="1">
              <a:lnSpc>
                <a:spcPct val="100000"/>
              </a:lnSpc>
              <a:spcBef>
                <a:spcPct val="0"/>
              </a:spcBef>
              <a:spcAft>
                <a:spcPct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登熟期間前半（</a:t>
            </a:r>
            <a:r>
              <a:rPr kumimoji="1" lang="ja-JP" altLang="en-US" sz="1800" b="0" i="0" u="none" strike="noStrike" kern="0" cap="none" spc="0" normalizeH="0" baseline="0" noProof="0" dirty="0">
                <a:ln>
                  <a:noFill/>
                </a:ln>
                <a:solidFill>
                  <a:prstClr val="black"/>
                </a:solidFill>
                <a:effectLst/>
                <a:highlight>
                  <a:srgbClr val="FFFF00"/>
                </a:highlight>
                <a:uLnTx/>
                <a:uFillTx/>
                <a:latin typeface="Arial" pitchFamily="34" charset="0"/>
                <a:ea typeface="ＭＳ Ｐゴシック" pitchFamily="50" charset="-128"/>
              </a:rPr>
              <a:t>出穂後</a:t>
            </a:r>
            <a:r>
              <a:rPr kumimoji="1" lang="en-US" altLang="ja-JP" sz="1800" b="0" i="0" u="none" strike="noStrike" kern="0" cap="none" spc="0" normalizeH="0" baseline="0" noProof="0" dirty="0">
                <a:ln>
                  <a:noFill/>
                </a:ln>
                <a:solidFill>
                  <a:prstClr val="black"/>
                </a:solidFill>
                <a:effectLst/>
                <a:highlight>
                  <a:srgbClr val="FFFF00"/>
                </a:highlight>
                <a:uLnTx/>
                <a:uFillTx/>
                <a:latin typeface="Arial" pitchFamily="34" charset="0"/>
                <a:ea typeface="ＭＳ Ｐゴシック" pitchFamily="50" charset="-128"/>
              </a:rPr>
              <a:t>20</a:t>
            </a:r>
            <a:r>
              <a:rPr kumimoji="1" lang="ja-JP" altLang="en-US" sz="1800" b="0" i="0" u="none" strike="noStrike" kern="0" cap="none" spc="0" normalizeH="0" baseline="0" noProof="0" dirty="0">
                <a:ln>
                  <a:noFill/>
                </a:ln>
                <a:solidFill>
                  <a:prstClr val="black"/>
                </a:solidFill>
                <a:effectLst/>
                <a:highlight>
                  <a:srgbClr val="FFFF00"/>
                </a:highlight>
                <a:uLnTx/>
                <a:uFillTx/>
                <a:latin typeface="Arial" pitchFamily="34" charset="0"/>
                <a:ea typeface="ＭＳ Ｐゴシック" pitchFamily="50" charset="-128"/>
              </a:rPr>
              <a:t>日間</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）の</a:t>
            </a:r>
            <a:r>
              <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Heat dose (</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a:t>
            </a:r>
            <a:r>
              <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(Tm-26))</a:t>
            </a:r>
          </a:p>
          <a:p>
            <a:pPr marL="268288" marR="0" lvl="0" indent="-268288" defTabSz="914400" eaLnBrk="1" fontAlgn="base" latinLnBrk="0" hangingPunct="1">
              <a:lnSpc>
                <a:spcPct val="100000"/>
              </a:lnSpc>
              <a:spcBef>
                <a:spcPct val="0"/>
              </a:spcBef>
              <a:spcAft>
                <a:spcPct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　</a:t>
            </a:r>
            <a:r>
              <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HD_m26 &lt; 20(</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a:t>
            </a:r>
            <a:r>
              <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day) : </a:t>
            </a:r>
            <a:r>
              <a:rPr kumimoji="1" lang="en-US" altLang="ja-JP" sz="1800" b="0" i="0" u="none" strike="noStrike" kern="0" cap="none" spc="0" normalizeH="0" baseline="0" noProof="0" dirty="0" err="1">
                <a:ln>
                  <a:noFill/>
                </a:ln>
                <a:solidFill>
                  <a:srgbClr val="008000"/>
                </a:solidFill>
                <a:effectLst/>
                <a:uLnTx/>
                <a:uFillTx/>
                <a:latin typeface="Arial" pitchFamily="34" charset="0"/>
                <a:ea typeface="ＭＳ Ｐゴシック" pitchFamily="50" charset="-128"/>
              </a:rPr>
              <a:t>ClassA</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（高温による品質低下のリスク</a:t>
            </a:r>
            <a:r>
              <a:rPr kumimoji="1" lang="ja-JP" altLang="en-US" sz="1800" b="0" i="0" u="none" strike="noStrike" kern="0" cap="none" spc="0" normalizeH="0" baseline="0" noProof="0" dirty="0">
                <a:ln>
                  <a:noFill/>
                </a:ln>
                <a:solidFill>
                  <a:prstClr val="black"/>
                </a:solidFill>
                <a:effectLst/>
                <a:highlight>
                  <a:srgbClr val="00FF00"/>
                </a:highlight>
                <a:uLnTx/>
                <a:uFillTx/>
                <a:latin typeface="Arial" pitchFamily="34" charset="0"/>
                <a:ea typeface="ＭＳ Ｐゴシック" pitchFamily="50" charset="-128"/>
              </a:rPr>
              <a:t>低い</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a:t>
            </a:r>
            <a:endPar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endParaRPr>
          </a:p>
          <a:p>
            <a:pPr marL="268288" marR="0" lvl="0" indent="-268288" defTabSz="914400" eaLnBrk="1" fontAlgn="base" latinLnBrk="0" hangingPunct="1">
              <a:lnSpc>
                <a:spcPct val="100000"/>
              </a:lnSpc>
              <a:spcBef>
                <a:spcPct val="0"/>
              </a:spcBef>
              <a:spcAft>
                <a:spcPct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　</a:t>
            </a:r>
            <a:r>
              <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HD_m26 &gt; 20(</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a:t>
            </a:r>
            <a:r>
              <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day) : </a:t>
            </a:r>
            <a:r>
              <a:rPr kumimoji="1" lang="en-US" altLang="ja-JP" sz="1800" b="0" i="0" u="none" strike="noStrike" kern="0" cap="none" spc="0" normalizeH="0" baseline="0" noProof="0" dirty="0" err="1">
                <a:ln>
                  <a:noFill/>
                </a:ln>
                <a:solidFill>
                  <a:srgbClr val="F79646">
                    <a:lumMod val="75000"/>
                  </a:srgbClr>
                </a:solidFill>
                <a:effectLst/>
                <a:uLnTx/>
                <a:uFillTx/>
                <a:latin typeface="Arial" pitchFamily="34" charset="0"/>
                <a:ea typeface="ＭＳ Ｐゴシック" pitchFamily="50" charset="-128"/>
              </a:rPr>
              <a:t>ClassB</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（高温による品質低下のリスク</a:t>
            </a:r>
            <a:r>
              <a:rPr kumimoji="1" lang="ja-JP" altLang="en-US" sz="1800" b="0" i="0" u="none" strike="noStrike" kern="0" cap="none" spc="0" normalizeH="0" baseline="0" noProof="0" dirty="0">
                <a:ln>
                  <a:noFill/>
                </a:ln>
                <a:solidFill>
                  <a:prstClr val="black"/>
                </a:solidFill>
                <a:effectLst/>
                <a:highlight>
                  <a:srgbClr val="FFFF00"/>
                </a:highlight>
                <a:uLnTx/>
                <a:uFillTx/>
                <a:latin typeface="Arial" pitchFamily="34" charset="0"/>
                <a:ea typeface="ＭＳ Ｐゴシック" pitchFamily="50" charset="-128"/>
              </a:rPr>
              <a:t>あり</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a:t>
            </a:r>
            <a:endPar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endParaRPr>
          </a:p>
          <a:p>
            <a:pPr marL="268288" marR="0" lvl="0" indent="-268288" defTabSz="914400" eaLnBrk="1" fontAlgn="base" latinLnBrk="0" hangingPunct="1">
              <a:lnSpc>
                <a:spcPct val="100000"/>
              </a:lnSpc>
              <a:spcBef>
                <a:spcPct val="0"/>
              </a:spcBef>
              <a:spcAft>
                <a:spcPct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　</a:t>
            </a:r>
            <a:r>
              <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HD_m26 &gt; 40(</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a:t>
            </a:r>
            <a:r>
              <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day) : </a:t>
            </a:r>
            <a:r>
              <a:rPr kumimoji="1" lang="en-US" altLang="ja-JP" sz="1800" b="0" i="0" u="none" strike="noStrike" kern="0" cap="none" spc="0" normalizeH="0" baseline="0" noProof="0" dirty="0" err="1">
                <a:ln>
                  <a:noFill/>
                </a:ln>
                <a:solidFill>
                  <a:srgbClr val="FF0000"/>
                </a:solidFill>
                <a:effectLst/>
                <a:uLnTx/>
                <a:uFillTx/>
                <a:latin typeface="Arial" pitchFamily="34" charset="0"/>
                <a:ea typeface="ＭＳ Ｐゴシック" pitchFamily="50" charset="-128"/>
              </a:rPr>
              <a:t>ClassC</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（高温による品質低下のリスク</a:t>
            </a:r>
            <a:r>
              <a:rPr kumimoji="1" lang="ja-JP" altLang="en-US" sz="1800" b="0" i="0" u="none" strike="noStrike" kern="0" cap="none" spc="0" normalizeH="0" baseline="0" noProof="0" dirty="0">
                <a:ln>
                  <a:noFill/>
                </a:ln>
                <a:solidFill>
                  <a:prstClr val="black"/>
                </a:solidFill>
                <a:effectLst/>
                <a:highlight>
                  <a:srgbClr val="FF99CC"/>
                </a:highlight>
                <a:uLnTx/>
                <a:uFillTx/>
                <a:latin typeface="Arial" pitchFamily="34" charset="0"/>
                <a:ea typeface="ＭＳ Ｐゴシック" pitchFamily="50" charset="-128"/>
              </a:rPr>
              <a:t>高い</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a:t>
            </a:r>
            <a:endPar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endParaRPr>
          </a:p>
        </p:txBody>
      </p:sp>
      <p:pic>
        <p:nvPicPr>
          <p:cNvPr id="5" name="Picture 8">
            <a:extLst>
              <a:ext uri="{FF2B5EF4-FFF2-40B4-BE49-F238E27FC236}">
                <a16:creationId xmlns:a16="http://schemas.microsoft.com/office/drawing/2014/main" id="{FF5672C8-98FD-26AE-87FC-7C30F3F6B81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r="49646"/>
          <a:stretch>
            <a:fillRect/>
          </a:stretch>
        </p:blipFill>
        <p:spPr bwMode="auto">
          <a:xfrm>
            <a:off x="559263" y="2859915"/>
            <a:ext cx="3586163" cy="3284538"/>
          </a:xfrm>
          <a:prstGeom prst="rect">
            <a:avLst/>
          </a:prstGeom>
          <a:noFill/>
          <a:ln w="9525">
            <a:noFill/>
            <a:miter lim="800000"/>
            <a:headEnd/>
            <a:tailEnd/>
          </a:ln>
        </p:spPr>
      </p:pic>
      <p:pic>
        <p:nvPicPr>
          <p:cNvPr id="6" name="Picture 9">
            <a:extLst>
              <a:ext uri="{FF2B5EF4-FFF2-40B4-BE49-F238E27FC236}">
                <a16:creationId xmlns:a16="http://schemas.microsoft.com/office/drawing/2014/main" id="{314338BB-BC4F-0620-E3D3-68FFB63CA06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r="48421"/>
          <a:stretch>
            <a:fillRect/>
          </a:stretch>
        </p:blipFill>
        <p:spPr bwMode="auto">
          <a:xfrm>
            <a:off x="4027951" y="2832928"/>
            <a:ext cx="3644900" cy="3429000"/>
          </a:xfrm>
          <a:prstGeom prst="rect">
            <a:avLst/>
          </a:prstGeom>
          <a:noFill/>
          <a:ln w="9525">
            <a:noFill/>
            <a:miter lim="800000"/>
            <a:headEnd/>
            <a:tailEnd/>
          </a:ln>
        </p:spPr>
      </p:pic>
      <p:sp>
        <p:nvSpPr>
          <p:cNvPr id="7" name="Text Box 10">
            <a:extLst>
              <a:ext uri="{FF2B5EF4-FFF2-40B4-BE49-F238E27FC236}">
                <a16:creationId xmlns:a16="http://schemas.microsoft.com/office/drawing/2014/main" id="{E5B75C1C-4EB8-D4FC-DA27-71A9B3FDD175}"/>
              </a:ext>
            </a:extLst>
          </p:cNvPr>
          <p:cNvSpPr txBox="1">
            <a:spLocks noChangeArrowheads="1"/>
          </p:cNvSpPr>
          <p:nvPr/>
        </p:nvSpPr>
        <p:spPr bwMode="auto">
          <a:xfrm rot="16200000">
            <a:off x="-483724" y="4015615"/>
            <a:ext cx="1852612" cy="369888"/>
          </a:xfrm>
          <a:prstGeom prst="rect">
            <a:avLst/>
          </a:prstGeom>
          <a:noFill/>
          <a:ln w="9525">
            <a:noFill/>
            <a:miter lim="800000"/>
            <a:headEnd/>
            <a:tailEnd/>
          </a:ln>
        </p:spPr>
        <p:txBody>
          <a:bodyPr wrap="none">
            <a:spAutoFit/>
          </a:bodyPr>
          <a:lstStyle/>
          <a:p>
            <a:pPr defTabSz="914400" fontAlgn="base">
              <a:spcBef>
                <a:spcPct val="0"/>
              </a:spcBef>
              <a:spcAft>
                <a:spcPct val="0"/>
              </a:spcAft>
            </a:pPr>
            <a:r>
              <a:rPr kumimoji="1" lang="ja-JP" altLang="en-US">
                <a:solidFill>
                  <a:prstClr val="black"/>
                </a:solidFill>
                <a:latin typeface="Arial" pitchFamily="34" charset="0"/>
                <a:ea typeface="ＭＳ Ｐゴシック" pitchFamily="50" charset="-128"/>
              </a:rPr>
              <a:t>品質</a:t>
            </a:r>
            <a:r>
              <a:rPr kumimoji="1" lang="en-US" altLang="ja-JP">
                <a:solidFill>
                  <a:prstClr val="black"/>
                </a:solidFill>
                <a:latin typeface="Arial" pitchFamily="34" charset="0"/>
                <a:ea typeface="ＭＳ Ｐゴシック" pitchFamily="50" charset="-128"/>
              </a:rPr>
              <a:t>(1</a:t>
            </a:r>
            <a:r>
              <a:rPr kumimoji="1" lang="ja-JP" altLang="en-US">
                <a:solidFill>
                  <a:prstClr val="black"/>
                </a:solidFill>
                <a:latin typeface="Arial" pitchFamily="34" charset="0"/>
                <a:ea typeface="ＭＳ Ｐゴシック" pitchFamily="50" charset="-128"/>
              </a:rPr>
              <a:t>等米比率</a:t>
            </a:r>
            <a:r>
              <a:rPr kumimoji="1" lang="en-US" altLang="ja-JP">
                <a:solidFill>
                  <a:prstClr val="black"/>
                </a:solidFill>
                <a:latin typeface="Arial" pitchFamily="34" charset="0"/>
                <a:ea typeface="ＭＳ Ｐゴシック" pitchFamily="50" charset="-128"/>
              </a:rPr>
              <a:t>)</a:t>
            </a:r>
          </a:p>
        </p:txBody>
      </p:sp>
      <p:sp>
        <p:nvSpPr>
          <p:cNvPr id="8" name="Text Box 11">
            <a:extLst>
              <a:ext uri="{FF2B5EF4-FFF2-40B4-BE49-F238E27FC236}">
                <a16:creationId xmlns:a16="http://schemas.microsoft.com/office/drawing/2014/main" id="{105ED277-7DAC-5A64-E026-503CF6EE580F}"/>
              </a:ext>
            </a:extLst>
          </p:cNvPr>
          <p:cNvSpPr txBox="1">
            <a:spLocks noChangeArrowheads="1"/>
          </p:cNvSpPr>
          <p:nvPr/>
        </p:nvSpPr>
        <p:spPr bwMode="auto">
          <a:xfrm>
            <a:off x="3210388" y="3048828"/>
            <a:ext cx="646113" cy="368300"/>
          </a:xfrm>
          <a:prstGeom prst="rect">
            <a:avLst/>
          </a:prstGeom>
          <a:noFill/>
          <a:ln w="9525">
            <a:noFill/>
            <a:miter lim="800000"/>
            <a:headEnd/>
            <a:tailEnd/>
          </a:ln>
        </p:spPr>
        <p:txBody>
          <a:bodyPr wrap="none">
            <a:spAutoFit/>
          </a:bodyPr>
          <a:lstStyle/>
          <a:p>
            <a:pPr defTabSz="914400" fontAlgn="base">
              <a:spcBef>
                <a:spcPct val="0"/>
              </a:spcBef>
              <a:spcAft>
                <a:spcPct val="0"/>
              </a:spcAft>
            </a:pPr>
            <a:r>
              <a:rPr kumimoji="1" lang="ja-JP" altLang="en-US">
                <a:solidFill>
                  <a:prstClr val="black"/>
                </a:solidFill>
                <a:latin typeface="Arial" pitchFamily="34" charset="0"/>
                <a:ea typeface="ＭＳ Ｐゴシック" pitchFamily="50" charset="-128"/>
              </a:rPr>
              <a:t>東海</a:t>
            </a:r>
            <a:endParaRPr kumimoji="1" lang="en-US" altLang="ja-JP">
              <a:solidFill>
                <a:prstClr val="black"/>
              </a:solidFill>
              <a:latin typeface="Arial" pitchFamily="34" charset="0"/>
              <a:ea typeface="ＭＳ Ｐゴシック" pitchFamily="50" charset="-128"/>
            </a:endParaRPr>
          </a:p>
        </p:txBody>
      </p:sp>
      <p:sp>
        <p:nvSpPr>
          <p:cNvPr id="9" name="Text Box 12">
            <a:extLst>
              <a:ext uri="{FF2B5EF4-FFF2-40B4-BE49-F238E27FC236}">
                <a16:creationId xmlns:a16="http://schemas.microsoft.com/office/drawing/2014/main" id="{F326851A-031F-72F1-CFC7-D228F1577B57}"/>
              </a:ext>
            </a:extLst>
          </p:cNvPr>
          <p:cNvSpPr txBox="1">
            <a:spLocks noChangeArrowheads="1"/>
          </p:cNvSpPr>
          <p:nvPr/>
        </p:nvSpPr>
        <p:spPr bwMode="auto">
          <a:xfrm>
            <a:off x="6666376" y="3048828"/>
            <a:ext cx="646112" cy="368300"/>
          </a:xfrm>
          <a:prstGeom prst="rect">
            <a:avLst/>
          </a:prstGeom>
          <a:noFill/>
          <a:ln w="9525">
            <a:noFill/>
            <a:miter lim="800000"/>
            <a:headEnd/>
            <a:tailEnd/>
          </a:ln>
        </p:spPr>
        <p:txBody>
          <a:bodyPr wrap="none">
            <a:spAutoFit/>
          </a:bodyPr>
          <a:lstStyle/>
          <a:p>
            <a:pPr defTabSz="914400" fontAlgn="base">
              <a:spcBef>
                <a:spcPct val="0"/>
              </a:spcBef>
              <a:spcAft>
                <a:spcPct val="0"/>
              </a:spcAft>
            </a:pPr>
            <a:r>
              <a:rPr kumimoji="1" lang="ja-JP" altLang="en-US">
                <a:solidFill>
                  <a:prstClr val="black"/>
                </a:solidFill>
                <a:latin typeface="Arial" pitchFamily="34" charset="0"/>
                <a:ea typeface="ＭＳ Ｐゴシック" pitchFamily="50" charset="-128"/>
              </a:rPr>
              <a:t>九州</a:t>
            </a:r>
            <a:endParaRPr kumimoji="1" lang="en-US" altLang="ja-JP">
              <a:solidFill>
                <a:prstClr val="black"/>
              </a:solidFill>
              <a:latin typeface="Arial" pitchFamily="34" charset="0"/>
              <a:ea typeface="ＭＳ Ｐゴシック" pitchFamily="50" charset="-128"/>
            </a:endParaRPr>
          </a:p>
        </p:txBody>
      </p:sp>
      <p:sp>
        <p:nvSpPr>
          <p:cNvPr id="10" name="Text Box 13">
            <a:extLst>
              <a:ext uri="{FF2B5EF4-FFF2-40B4-BE49-F238E27FC236}">
                <a16:creationId xmlns:a16="http://schemas.microsoft.com/office/drawing/2014/main" id="{CE7DC13C-36AE-84E9-458F-236E01A5630D}"/>
              </a:ext>
            </a:extLst>
          </p:cNvPr>
          <p:cNvSpPr txBox="1">
            <a:spLocks noChangeArrowheads="1"/>
          </p:cNvSpPr>
          <p:nvPr/>
        </p:nvSpPr>
        <p:spPr bwMode="auto">
          <a:xfrm>
            <a:off x="6666376" y="5942840"/>
            <a:ext cx="1730375" cy="274638"/>
          </a:xfrm>
          <a:prstGeom prst="rect">
            <a:avLst/>
          </a:prstGeom>
          <a:noFill/>
          <a:ln w="9525">
            <a:noFill/>
            <a:miter lim="800000"/>
            <a:headEnd/>
            <a:tailEnd/>
          </a:ln>
        </p:spPr>
        <p:txBody>
          <a:bodyPr wrap="none">
            <a:spAutoFit/>
          </a:bodyPr>
          <a:lstStyle/>
          <a:p>
            <a:pPr defTabSz="914400" fontAlgn="base">
              <a:spcBef>
                <a:spcPct val="0"/>
              </a:spcBef>
              <a:spcAft>
                <a:spcPct val="0"/>
              </a:spcAft>
            </a:pPr>
            <a:r>
              <a:rPr kumimoji="1" lang="en-US" altLang="ja-JP" sz="1200">
                <a:solidFill>
                  <a:prstClr val="black"/>
                </a:solidFill>
                <a:latin typeface="Arial" pitchFamily="34" charset="0"/>
                <a:ea typeface="ＭＳ Ｐゴシック" pitchFamily="50" charset="-128"/>
              </a:rPr>
              <a:t>(Ishigooka et al., 2011)</a:t>
            </a:r>
          </a:p>
        </p:txBody>
      </p:sp>
      <p:sp>
        <p:nvSpPr>
          <p:cNvPr id="11" name="正方形/長方形 13">
            <a:extLst>
              <a:ext uri="{FF2B5EF4-FFF2-40B4-BE49-F238E27FC236}">
                <a16:creationId xmlns:a16="http://schemas.microsoft.com/office/drawing/2014/main" id="{8DCD75D3-FD50-1240-47AA-159019281E5E}"/>
              </a:ext>
            </a:extLst>
          </p:cNvPr>
          <p:cNvSpPr>
            <a:spLocks noChangeArrowheads="1"/>
          </p:cNvSpPr>
          <p:nvPr/>
        </p:nvSpPr>
        <p:spPr bwMode="auto">
          <a:xfrm>
            <a:off x="2076913" y="2975803"/>
            <a:ext cx="936625" cy="2520950"/>
          </a:xfrm>
          <a:prstGeom prst="rect">
            <a:avLst/>
          </a:prstGeom>
          <a:noFill/>
          <a:ln w="9525">
            <a:solidFill>
              <a:srgbClr val="008000"/>
            </a:solidFill>
            <a:miter lim="800000"/>
            <a:headEnd/>
            <a:tailEnd/>
          </a:ln>
        </p:spPr>
        <p:txBody>
          <a:bodyPr anchor="ctr">
            <a:spAutoFit/>
          </a:bodyPr>
          <a:lstStyle/>
          <a:p>
            <a:pPr algn="ctr" defTabSz="914400" fontAlgn="base">
              <a:spcBef>
                <a:spcPct val="0"/>
              </a:spcBef>
              <a:spcAft>
                <a:spcPct val="0"/>
              </a:spcAft>
            </a:pPr>
            <a:endParaRPr kumimoji="1" lang="ja-JP" altLang="en-US">
              <a:solidFill>
                <a:prstClr val="black"/>
              </a:solidFill>
              <a:latin typeface="Arial" pitchFamily="34" charset="0"/>
              <a:ea typeface="ＭＳ Ｐゴシック" pitchFamily="50" charset="-128"/>
            </a:endParaRPr>
          </a:p>
        </p:txBody>
      </p:sp>
      <p:sp>
        <p:nvSpPr>
          <p:cNvPr id="12" name="正方形/長方形 14">
            <a:extLst>
              <a:ext uri="{FF2B5EF4-FFF2-40B4-BE49-F238E27FC236}">
                <a16:creationId xmlns:a16="http://schemas.microsoft.com/office/drawing/2014/main" id="{919AD6E0-006E-EBD0-8B28-CCC098410C28}"/>
              </a:ext>
            </a:extLst>
          </p:cNvPr>
          <p:cNvSpPr>
            <a:spLocks noChangeArrowheads="1"/>
          </p:cNvSpPr>
          <p:nvPr/>
        </p:nvSpPr>
        <p:spPr bwMode="auto">
          <a:xfrm>
            <a:off x="5532901" y="2953578"/>
            <a:ext cx="936625" cy="2519362"/>
          </a:xfrm>
          <a:prstGeom prst="rect">
            <a:avLst/>
          </a:prstGeom>
          <a:noFill/>
          <a:ln w="9525">
            <a:solidFill>
              <a:srgbClr val="008000"/>
            </a:solidFill>
            <a:miter lim="800000"/>
            <a:headEnd/>
            <a:tailEnd/>
          </a:ln>
        </p:spPr>
        <p:txBody>
          <a:bodyPr anchor="ctr">
            <a:spAutoFit/>
          </a:bodyPr>
          <a:lstStyle/>
          <a:p>
            <a:pPr algn="ctr" defTabSz="914400" fontAlgn="base">
              <a:spcBef>
                <a:spcPct val="0"/>
              </a:spcBef>
              <a:spcAft>
                <a:spcPct val="0"/>
              </a:spcAft>
            </a:pPr>
            <a:endParaRPr kumimoji="1" lang="ja-JP" altLang="en-US">
              <a:solidFill>
                <a:prstClr val="black"/>
              </a:solidFill>
              <a:latin typeface="Arial" pitchFamily="34" charset="0"/>
              <a:ea typeface="ＭＳ Ｐゴシック" pitchFamily="50" charset="-128"/>
            </a:endParaRPr>
          </a:p>
        </p:txBody>
      </p:sp>
      <p:sp>
        <p:nvSpPr>
          <p:cNvPr id="13" name="フリーフォーム 14">
            <a:extLst>
              <a:ext uri="{FF2B5EF4-FFF2-40B4-BE49-F238E27FC236}">
                <a16:creationId xmlns:a16="http://schemas.microsoft.com/office/drawing/2014/main" id="{C24C1EBA-FEBA-0D3B-DCF8-93702E0BCE47}"/>
              </a:ext>
            </a:extLst>
          </p:cNvPr>
          <p:cNvSpPr/>
          <p:nvPr/>
        </p:nvSpPr>
        <p:spPr>
          <a:xfrm>
            <a:off x="1265552" y="3120960"/>
            <a:ext cx="2520280" cy="2375594"/>
          </a:xfrm>
          <a:custGeom>
            <a:avLst/>
            <a:gdLst>
              <a:gd name="connsiteX0" fmla="*/ 0 w 2173458"/>
              <a:gd name="connsiteY0" fmla="*/ 0 h 1906172"/>
              <a:gd name="connsiteX1" fmla="*/ 1617785 w 2173458"/>
              <a:gd name="connsiteY1" fmla="*/ 372794 h 1906172"/>
              <a:gd name="connsiteX2" fmla="*/ 2173458 w 2173458"/>
              <a:gd name="connsiteY2" fmla="*/ 1906172 h 1906172"/>
            </a:gdLst>
            <a:ahLst/>
            <a:cxnLst>
              <a:cxn ang="0">
                <a:pos x="connsiteX0" y="connsiteY0"/>
              </a:cxn>
              <a:cxn ang="0">
                <a:pos x="connsiteX1" y="connsiteY1"/>
              </a:cxn>
              <a:cxn ang="0">
                <a:pos x="connsiteX2" y="connsiteY2"/>
              </a:cxn>
            </a:cxnLst>
            <a:rect l="l" t="t" r="r" b="b"/>
            <a:pathLst>
              <a:path w="2173458" h="1906172">
                <a:moveTo>
                  <a:pt x="0" y="0"/>
                </a:moveTo>
                <a:cubicBezTo>
                  <a:pt x="627771" y="27549"/>
                  <a:pt x="1255542" y="55099"/>
                  <a:pt x="1617785" y="372794"/>
                </a:cubicBezTo>
                <a:cubicBezTo>
                  <a:pt x="1980028" y="690489"/>
                  <a:pt x="2076743" y="1298330"/>
                  <a:pt x="2173458" y="1906172"/>
                </a:cubicBezTo>
              </a:path>
            </a:pathLst>
          </a:custGeom>
          <a:noFill/>
          <a:ln w="31750" cap="flat" cmpd="sng" algn="ctr">
            <a:solidFill>
              <a:srgbClr val="FF0000"/>
            </a:solidFill>
            <a:prstDash val="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 name="フリーフォーム 15">
            <a:extLst>
              <a:ext uri="{FF2B5EF4-FFF2-40B4-BE49-F238E27FC236}">
                <a16:creationId xmlns:a16="http://schemas.microsoft.com/office/drawing/2014/main" id="{9648FB7B-67F9-9457-5690-E6EA63F6B1EF}"/>
              </a:ext>
            </a:extLst>
          </p:cNvPr>
          <p:cNvSpPr/>
          <p:nvPr/>
        </p:nvSpPr>
        <p:spPr>
          <a:xfrm>
            <a:off x="4649928" y="3120960"/>
            <a:ext cx="1944216" cy="2375594"/>
          </a:xfrm>
          <a:custGeom>
            <a:avLst/>
            <a:gdLst>
              <a:gd name="connsiteX0" fmla="*/ 0 w 1575581"/>
              <a:gd name="connsiteY0" fmla="*/ 0 h 1934308"/>
              <a:gd name="connsiteX1" fmla="*/ 1090246 w 1575581"/>
              <a:gd name="connsiteY1" fmla="*/ 731520 h 1934308"/>
              <a:gd name="connsiteX2" fmla="*/ 1575581 w 1575581"/>
              <a:gd name="connsiteY2" fmla="*/ 1934308 h 1934308"/>
            </a:gdLst>
            <a:ahLst/>
            <a:cxnLst>
              <a:cxn ang="0">
                <a:pos x="connsiteX0" y="connsiteY0"/>
              </a:cxn>
              <a:cxn ang="0">
                <a:pos x="connsiteX1" y="connsiteY1"/>
              </a:cxn>
              <a:cxn ang="0">
                <a:pos x="connsiteX2" y="connsiteY2"/>
              </a:cxn>
            </a:cxnLst>
            <a:rect l="l" t="t" r="r" b="b"/>
            <a:pathLst>
              <a:path w="1575581" h="1934308">
                <a:moveTo>
                  <a:pt x="0" y="0"/>
                </a:moveTo>
                <a:cubicBezTo>
                  <a:pt x="413824" y="204567"/>
                  <a:pt x="827649" y="409135"/>
                  <a:pt x="1090246" y="731520"/>
                </a:cubicBezTo>
                <a:cubicBezTo>
                  <a:pt x="1352843" y="1053905"/>
                  <a:pt x="1464212" y="1494106"/>
                  <a:pt x="1575581" y="1934308"/>
                </a:cubicBezTo>
              </a:path>
            </a:pathLst>
          </a:custGeom>
          <a:noFill/>
          <a:ln w="25400" cap="flat" cmpd="sng" algn="ctr">
            <a:solidFill>
              <a:srgbClr val="FF0000"/>
            </a:solidFill>
            <a:prstDash val="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15" name="グループ化 14">
            <a:extLst>
              <a:ext uri="{FF2B5EF4-FFF2-40B4-BE49-F238E27FC236}">
                <a16:creationId xmlns:a16="http://schemas.microsoft.com/office/drawing/2014/main" id="{AA0430C5-CB6C-BE8C-9BB1-7A2C7F5A9EB8}"/>
              </a:ext>
            </a:extLst>
          </p:cNvPr>
          <p:cNvGrpSpPr/>
          <p:nvPr/>
        </p:nvGrpSpPr>
        <p:grpSpPr>
          <a:xfrm>
            <a:off x="8487042" y="2538377"/>
            <a:ext cx="3447321" cy="2588488"/>
            <a:chOff x="767614" y="2731836"/>
            <a:chExt cx="6048672" cy="3752278"/>
          </a:xfrm>
        </p:grpSpPr>
        <p:grpSp>
          <p:nvGrpSpPr>
            <p:cNvPr id="16" name="グループ化 15">
              <a:extLst>
                <a:ext uri="{FF2B5EF4-FFF2-40B4-BE49-F238E27FC236}">
                  <a16:creationId xmlns:a16="http://schemas.microsoft.com/office/drawing/2014/main" id="{4DA6BC03-6464-FDAB-AA0F-510A0FEF305D}"/>
                </a:ext>
              </a:extLst>
            </p:cNvPr>
            <p:cNvGrpSpPr/>
            <p:nvPr/>
          </p:nvGrpSpPr>
          <p:grpSpPr>
            <a:xfrm>
              <a:off x="767614" y="2731836"/>
              <a:ext cx="6048672" cy="3696964"/>
              <a:chOff x="716831" y="2924944"/>
              <a:chExt cx="6048672" cy="3696964"/>
            </a:xfrm>
          </p:grpSpPr>
          <p:pic>
            <p:nvPicPr>
              <p:cNvPr id="21" name="図 20">
                <a:extLst>
                  <a:ext uri="{FF2B5EF4-FFF2-40B4-BE49-F238E27FC236}">
                    <a16:creationId xmlns:a16="http://schemas.microsoft.com/office/drawing/2014/main" id="{54CB291B-0A9C-1C64-7A96-DC5DF7AC39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831" y="2924944"/>
                <a:ext cx="6048672" cy="3696964"/>
              </a:xfrm>
              <a:prstGeom prst="rect">
                <a:avLst/>
              </a:prstGeom>
            </p:spPr>
          </p:pic>
          <p:cxnSp>
            <p:nvCxnSpPr>
              <p:cNvPr id="22" name="直線コネクタ 21">
                <a:extLst>
                  <a:ext uri="{FF2B5EF4-FFF2-40B4-BE49-F238E27FC236}">
                    <a16:creationId xmlns:a16="http://schemas.microsoft.com/office/drawing/2014/main" id="{E65DAF88-9357-2DC2-95AB-76BD7DB59C88}"/>
                  </a:ext>
                </a:extLst>
              </p:cNvPr>
              <p:cNvCxnSpPr>
                <a:cxnSpLocks/>
              </p:cNvCxnSpPr>
              <p:nvPr/>
            </p:nvCxnSpPr>
            <p:spPr>
              <a:xfrm>
                <a:off x="2398538" y="4456045"/>
                <a:ext cx="0" cy="1624732"/>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6182EFE1-A619-95FE-F620-8C29DE72ADD6}"/>
                  </a:ext>
                </a:extLst>
              </p:cNvPr>
              <p:cNvCxnSpPr>
                <a:cxnSpLocks/>
              </p:cNvCxnSpPr>
              <p:nvPr/>
            </p:nvCxnSpPr>
            <p:spPr>
              <a:xfrm>
                <a:off x="4876596" y="3986202"/>
                <a:ext cx="0" cy="2094731"/>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7" name="テキスト ボックス 16">
              <a:extLst>
                <a:ext uri="{FF2B5EF4-FFF2-40B4-BE49-F238E27FC236}">
                  <a16:creationId xmlns:a16="http://schemas.microsoft.com/office/drawing/2014/main" id="{57529CE7-3095-E953-7282-5A07E148FCE3}"/>
                </a:ext>
              </a:extLst>
            </p:cNvPr>
            <p:cNvSpPr txBox="1"/>
            <p:nvPr/>
          </p:nvSpPr>
          <p:spPr>
            <a:xfrm>
              <a:off x="1979713" y="6141413"/>
              <a:ext cx="1220847" cy="338555"/>
            </a:xfrm>
            <a:prstGeom prst="rect">
              <a:avLst/>
            </a:prstGeom>
            <a:noFill/>
          </p:spPr>
          <p:txBody>
            <a:bodyPr wrap="none" rtlCol="0">
              <a:spAutoFit/>
            </a:bodyPr>
            <a:lstStyle/>
            <a:p>
              <a:pPr>
                <a:defRPr/>
              </a:pPr>
              <a:r>
                <a:rPr kumimoji="1" lang="ja-JP" altLang="en-US" sz="1050" u="sng">
                  <a:solidFill>
                    <a:srgbClr val="FF0000"/>
                  </a:solidFill>
                  <a:latin typeface="メイリオ" panose="020B0604030504040204" pitchFamily="50" charset="-128"/>
                  <a:ea typeface="メイリオ" panose="020B0604030504040204" pitchFamily="50" charset="-128"/>
                </a:rPr>
                <a:t>出穂日</a:t>
              </a:r>
              <a:r>
                <a:rPr kumimoji="1" lang="en-US" altLang="ja-JP" sz="1050" u="sng">
                  <a:solidFill>
                    <a:srgbClr val="FF0000"/>
                  </a:solidFill>
                  <a:latin typeface="メイリオ" panose="020B0604030504040204" pitchFamily="50" charset="-128"/>
                  <a:ea typeface="メイリオ" panose="020B0604030504040204" pitchFamily="50" charset="-128"/>
                </a:rPr>
                <a:t>+1</a:t>
              </a:r>
              <a:r>
                <a:rPr kumimoji="1" lang="ja-JP" altLang="en-US" sz="1050" u="sng">
                  <a:solidFill>
                    <a:srgbClr val="FF0000"/>
                  </a:solidFill>
                  <a:latin typeface="メイリオ" panose="020B0604030504040204" pitchFamily="50" charset="-128"/>
                  <a:ea typeface="メイリオ" panose="020B0604030504040204" pitchFamily="50" charset="-128"/>
                </a:rPr>
                <a:t>日</a:t>
              </a:r>
            </a:p>
          </p:txBody>
        </p:sp>
        <p:sp>
          <p:nvSpPr>
            <p:cNvPr id="18" name="テキスト ボックス 17">
              <a:extLst>
                <a:ext uri="{FF2B5EF4-FFF2-40B4-BE49-F238E27FC236}">
                  <a16:creationId xmlns:a16="http://schemas.microsoft.com/office/drawing/2014/main" id="{BE7F6955-DDB7-0C78-690D-DD08E1C8E045}"/>
                </a:ext>
              </a:extLst>
            </p:cNvPr>
            <p:cNvSpPr txBox="1"/>
            <p:nvPr/>
          </p:nvSpPr>
          <p:spPr>
            <a:xfrm>
              <a:off x="4499993" y="6145559"/>
              <a:ext cx="1331988" cy="338555"/>
            </a:xfrm>
            <a:prstGeom prst="rect">
              <a:avLst/>
            </a:prstGeom>
            <a:noFill/>
          </p:spPr>
          <p:txBody>
            <a:bodyPr wrap="none" rtlCol="0">
              <a:spAutoFit/>
            </a:bodyPr>
            <a:lstStyle/>
            <a:p>
              <a:pPr>
                <a:defRPr/>
              </a:pPr>
              <a:r>
                <a:rPr kumimoji="1" lang="ja-JP" altLang="en-US" sz="1050" u="sng">
                  <a:solidFill>
                    <a:srgbClr val="FF0000"/>
                  </a:solidFill>
                  <a:latin typeface="メイリオ" panose="020B0604030504040204" pitchFamily="50" charset="-128"/>
                  <a:ea typeface="メイリオ" panose="020B0604030504040204" pitchFamily="50" charset="-128"/>
                </a:rPr>
                <a:t>出穂日</a:t>
              </a:r>
              <a:r>
                <a:rPr kumimoji="1" lang="en-US" altLang="ja-JP" sz="1050" u="sng">
                  <a:solidFill>
                    <a:srgbClr val="FF0000"/>
                  </a:solidFill>
                  <a:latin typeface="メイリオ" panose="020B0604030504040204" pitchFamily="50" charset="-128"/>
                  <a:ea typeface="メイリオ" panose="020B0604030504040204" pitchFamily="50" charset="-128"/>
                </a:rPr>
                <a:t>+20</a:t>
              </a:r>
              <a:r>
                <a:rPr kumimoji="1" lang="ja-JP" altLang="en-US" sz="1050" u="sng">
                  <a:solidFill>
                    <a:srgbClr val="FF0000"/>
                  </a:solidFill>
                  <a:latin typeface="メイリオ" panose="020B0604030504040204" pitchFamily="50" charset="-128"/>
                  <a:ea typeface="メイリオ" panose="020B0604030504040204" pitchFamily="50" charset="-128"/>
                </a:rPr>
                <a:t>日</a:t>
              </a:r>
            </a:p>
          </p:txBody>
        </p:sp>
        <p:cxnSp>
          <p:nvCxnSpPr>
            <p:cNvPr id="19" name="直線矢印コネクタ 18">
              <a:extLst>
                <a:ext uri="{FF2B5EF4-FFF2-40B4-BE49-F238E27FC236}">
                  <a16:creationId xmlns:a16="http://schemas.microsoft.com/office/drawing/2014/main" id="{226041EA-5CD1-7DA1-DC08-E2B9C5E2F2A3}"/>
                </a:ext>
              </a:extLst>
            </p:cNvPr>
            <p:cNvCxnSpPr>
              <a:cxnSpLocks/>
            </p:cNvCxnSpPr>
            <p:nvPr/>
          </p:nvCxnSpPr>
          <p:spPr>
            <a:xfrm flipV="1">
              <a:off x="2453054" y="5887669"/>
              <a:ext cx="0" cy="2920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8AD047AC-ED58-FD4F-FFCA-E0F3996DA364}"/>
                </a:ext>
              </a:extLst>
            </p:cNvPr>
            <p:cNvCxnSpPr>
              <a:cxnSpLocks/>
            </p:cNvCxnSpPr>
            <p:nvPr/>
          </p:nvCxnSpPr>
          <p:spPr>
            <a:xfrm flipV="1">
              <a:off x="4927379" y="5887669"/>
              <a:ext cx="0" cy="2920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テキスト ボックス 23">
            <a:extLst>
              <a:ext uri="{FF2B5EF4-FFF2-40B4-BE49-F238E27FC236}">
                <a16:creationId xmlns:a16="http://schemas.microsoft.com/office/drawing/2014/main" id="{3D73CBE0-C41F-05C7-347D-E59B5382A65C}"/>
              </a:ext>
            </a:extLst>
          </p:cNvPr>
          <p:cNvSpPr txBox="1"/>
          <p:nvPr/>
        </p:nvSpPr>
        <p:spPr>
          <a:xfrm>
            <a:off x="8628434" y="1010648"/>
            <a:ext cx="3447321"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dirty="0">
                <a:latin typeface="+mn-ea"/>
              </a:rPr>
              <a:t>出穂後</a:t>
            </a:r>
            <a:r>
              <a:rPr kumimoji="1" lang="en-US" altLang="ja-JP" dirty="0">
                <a:latin typeface="+mn-ea"/>
              </a:rPr>
              <a:t>20</a:t>
            </a:r>
            <a:r>
              <a:rPr kumimoji="1" lang="ja-JP" altLang="en-US" dirty="0">
                <a:latin typeface="+mn-ea"/>
              </a:rPr>
              <a:t>日間の平均気温が</a:t>
            </a:r>
            <a:r>
              <a:rPr kumimoji="1" lang="en-US" altLang="ja-JP" dirty="0">
                <a:latin typeface="+mn-ea"/>
              </a:rPr>
              <a:t> 26℃</a:t>
            </a:r>
            <a:r>
              <a:rPr kumimoji="1" lang="ja-JP" altLang="en-US" dirty="0">
                <a:latin typeface="+mn-ea"/>
              </a:rPr>
              <a:t>を超えると、基部未熟粒や</a:t>
            </a:r>
            <a:r>
              <a:rPr kumimoji="1" lang="en-US" altLang="ja-JP" dirty="0">
                <a:latin typeface="+mn-ea"/>
              </a:rPr>
              <a:t/>
            </a:r>
            <a:r>
              <a:rPr kumimoji="1" lang="ja-JP" altLang="en-US" dirty="0">
                <a:latin typeface="+mn-ea"/>
              </a:rPr>
              <a:t>背白粒などの白未熟粒の発生</a:t>
            </a:r>
            <a:r>
              <a:rPr kumimoji="1" lang="en-US" altLang="ja-JP" dirty="0">
                <a:latin typeface="+mn-ea"/>
              </a:rPr>
              <a:t>.(</a:t>
            </a:r>
            <a:r>
              <a:rPr kumimoji="1" lang="ja-JP" altLang="en-US" dirty="0">
                <a:latin typeface="+mn-ea"/>
              </a:rPr>
              <a:t>高温登熟障害</a:t>
            </a:r>
            <a:r>
              <a:rPr kumimoji="1" lang="en-US" altLang="ja-JP" dirty="0">
                <a:latin typeface="+mn-ea"/>
              </a:rPr>
              <a:t>)</a:t>
            </a:r>
            <a:r>
              <a:rPr kumimoji="1" lang="ja-JP" altLang="en-US" dirty="0">
                <a:latin typeface="+mn-ea"/>
              </a:rPr>
              <a:t>が多くなることから、基準温度を</a:t>
            </a:r>
            <a:r>
              <a:rPr kumimoji="1" lang="en-US" altLang="ja-JP" dirty="0">
                <a:latin typeface="+mn-ea"/>
              </a:rPr>
              <a:t>26℃</a:t>
            </a:r>
            <a:r>
              <a:rPr kumimoji="1" lang="ja-JP" altLang="en-US" dirty="0">
                <a:latin typeface="+mn-ea"/>
              </a:rPr>
              <a:t>とした。</a:t>
            </a:r>
          </a:p>
        </p:txBody>
      </p:sp>
      <p:sp>
        <p:nvSpPr>
          <p:cNvPr id="25" name="テキスト ボックス 24">
            <a:extLst>
              <a:ext uri="{FF2B5EF4-FFF2-40B4-BE49-F238E27FC236}">
                <a16:creationId xmlns:a16="http://schemas.microsoft.com/office/drawing/2014/main" id="{63E4BB92-E4B2-05C5-8E1C-E5784E82D830}"/>
              </a:ext>
            </a:extLst>
          </p:cNvPr>
          <p:cNvSpPr txBox="1"/>
          <p:nvPr/>
        </p:nvSpPr>
        <p:spPr>
          <a:xfrm>
            <a:off x="8628434" y="5472940"/>
            <a:ext cx="3447321" cy="923330"/>
          </a:xfrm>
          <a:prstGeom prst="rect">
            <a:avLst/>
          </a:prstGeom>
          <a:noFill/>
        </p:spPr>
        <p:txBody>
          <a:bodyPr wrap="square" rtlCol="0">
            <a:spAutoFit/>
          </a:bodyPr>
          <a:lstStyle/>
          <a:p>
            <a:r>
              <a:rPr kumimoji="1" lang="en-US" altLang="ja-JP" b="1" dirty="0">
                <a:solidFill>
                  <a:srgbClr val="FF0000"/>
                </a:solidFill>
                <a:latin typeface="+mn-ea"/>
              </a:rPr>
              <a:t>※</a:t>
            </a:r>
            <a:r>
              <a:rPr kumimoji="1" lang="ja-JP" altLang="en-US" b="1" dirty="0">
                <a:solidFill>
                  <a:srgbClr val="FF0000"/>
                </a:solidFill>
                <a:latin typeface="+mn-ea"/>
              </a:rPr>
              <a:t>　</a:t>
            </a:r>
            <a:r>
              <a:rPr kumimoji="1" lang="en-US" altLang="ja-JP" b="1" dirty="0">
                <a:solidFill>
                  <a:srgbClr val="FF0000"/>
                </a:solidFill>
                <a:latin typeface="+mn-ea"/>
              </a:rPr>
              <a:t>26℃</a:t>
            </a:r>
            <a:r>
              <a:rPr kumimoji="1" lang="ja-JP" altLang="en-US" b="1" dirty="0">
                <a:solidFill>
                  <a:srgbClr val="FF0000"/>
                </a:solidFill>
                <a:latin typeface="+mn-ea"/>
              </a:rPr>
              <a:t>を下回る低温日が出現しても、白未熟粒発生リスクは低下しない</a:t>
            </a:r>
          </a:p>
        </p:txBody>
      </p:sp>
    </p:spTree>
    <p:extLst>
      <p:ext uri="{BB962C8B-B14F-4D97-AF65-F5344CB8AC3E}">
        <p14:creationId xmlns:p14="http://schemas.microsoft.com/office/powerpoint/2010/main" val="2654453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A3D8E98-D277-7DE1-FDB4-5CD9095FA8D5}"/>
              </a:ext>
            </a:extLst>
          </p:cNvPr>
          <p:cNvPicPr>
            <a:picLocks noChangeAspect="1"/>
          </p:cNvPicPr>
          <p:nvPr/>
        </p:nvPicPr>
        <p:blipFill>
          <a:blip r:embed="rId2"/>
          <a:srcRect t="30531"/>
          <a:stretch>
            <a:fillRect/>
          </a:stretch>
        </p:blipFill>
        <p:spPr>
          <a:xfrm>
            <a:off x="0" y="874997"/>
            <a:ext cx="12192000" cy="5983003"/>
          </a:xfrm>
          <a:prstGeom prst="rect">
            <a:avLst/>
          </a:prstGeom>
        </p:spPr>
      </p:pic>
      <p:sp>
        <p:nvSpPr>
          <p:cNvPr id="4" name="タイトル 1">
            <a:extLst>
              <a:ext uri="{FF2B5EF4-FFF2-40B4-BE49-F238E27FC236}">
                <a16:creationId xmlns:a16="http://schemas.microsoft.com/office/drawing/2014/main" id="{6952A2FC-6360-381E-4659-9B64A21295C4}"/>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ja-JP" b="1" dirty="0">
                <a:solidFill>
                  <a:prstClr val="black"/>
                </a:solidFill>
                <a:latin typeface="游ゴシック" panose="020B0400000000000000" pitchFamily="50" charset="-128"/>
                <a:ea typeface="游ゴシック" panose="020B0400000000000000" pitchFamily="50" charset="-128"/>
              </a:rPr>
              <a:t>HD_m26</a:t>
            </a:r>
            <a:r>
              <a:rPr lang="ja-JP" altLang="en-US" b="1" dirty="0">
                <a:solidFill>
                  <a:prstClr val="black"/>
                </a:solidFill>
                <a:latin typeface="游ゴシック" panose="020B0400000000000000" pitchFamily="50" charset="-128"/>
                <a:ea typeface="游ゴシック" panose="020B0400000000000000" pitchFamily="50" charset="-128"/>
              </a:rPr>
              <a:t>（出穂後</a:t>
            </a:r>
            <a:r>
              <a:rPr lang="en-US" altLang="ja-JP" b="1" dirty="0">
                <a:solidFill>
                  <a:prstClr val="black"/>
                </a:solidFill>
                <a:latin typeface="游ゴシック" panose="020B0400000000000000" pitchFamily="50" charset="-128"/>
                <a:ea typeface="游ゴシック" panose="020B0400000000000000" pitchFamily="50" charset="-128"/>
              </a:rPr>
              <a:t>20</a:t>
            </a:r>
            <a:r>
              <a:rPr lang="ja-JP" altLang="en-US" b="1" dirty="0">
                <a:solidFill>
                  <a:prstClr val="black"/>
                </a:solidFill>
                <a:latin typeface="游ゴシック" panose="020B0400000000000000" pitchFamily="50" charset="-128"/>
                <a:ea typeface="游ゴシック" panose="020B0400000000000000" pitchFamily="50" charset="-128"/>
              </a:rPr>
              <a:t>日間）</a:t>
            </a:r>
            <a:endParaRPr lang="ja-JP" altLang="en-US" sz="3200" b="1" dirty="0">
              <a:solidFill>
                <a:srgbClr val="000000"/>
              </a:solidFill>
              <a:latin typeface="游ゴシック" panose="020B0400000000000000" pitchFamily="50" charset="-128"/>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66BF9CF5-BF39-E7F0-216B-60401A149F96}"/>
              </a:ext>
            </a:extLst>
          </p:cNvPr>
          <p:cNvSpPr txBox="1"/>
          <p:nvPr/>
        </p:nvSpPr>
        <p:spPr>
          <a:xfrm>
            <a:off x="6316910" y="352848"/>
            <a:ext cx="3647152" cy="369332"/>
          </a:xfrm>
          <a:prstGeom prst="rect">
            <a:avLst/>
          </a:prstGeom>
          <a:noFill/>
        </p:spPr>
        <p:txBody>
          <a:bodyPr wrap="none" rtlCol="0">
            <a:spAutoFit/>
          </a:bodyPr>
          <a:lstStyle/>
          <a:p>
            <a:r>
              <a:rPr kumimoji="1" lang="ja-JP" altLang="en-US" dirty="0"/>
              <a:t>出穂日：作柄地帯別統計資料より</a:t>
            </a:r>
          </a:p>
        </p:txBody>
      </p:sp>
    </p:spTree>
    <p:extLst>
      <p:ext uri="{BB962C8B-B14F-4D97-AF65-F5344CB8AC3E}">
        <p14:creationId xmlns:p14="http://schemas.microsoft.com/office/powerpoint/2010/main" val="2410572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04A1E-08DC-D045-C948-F9CDB3292516}"/>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b="1" dirty="0">
                <a:solidFill>
                  <a:prstClr val="black"/>
                </a:solidFill>
                <a:latin typeface="游ゴシック" panose="020B0400000000000000" pitchFamily="50" charset="-128"/>
                <a:ea typeface="游ゴシック" panose="020B0400000000000000" pitchFamily="50" charset="-128"/>
              </a:rPr>
              <a:t>移植日移動による温暖化適応の概念　</a:t>
            </a:r>
          </a:p>
          <a:p>
            <a:pPr eaLnBrk="1" hangingPunct="1">
              <a:buNone/>
            </a:pPr>
            <a:endParaRPr lang="ja-JP" altLang="en-US" sz="3200" b="1" dirty="0">
              <a:solidFill>
                <a:srgbClr val="000000"/>
              </a:solidFill>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48739328-FECA-67A4-EDD0-48C9F6FC65C1}"/>
              </a:ext>
            </a:extLst>
          </p:cNvPr>
          <p:cNvSpPr txBox="1"/>
          <p:nvPr/>
        </p:nvSpPr>
        <p:spPr>
          <a:xfrm>
            <a:off x="1031846" y="1004761"/>
            <a:ext cx="10159068" cy="4181836"/>
          </a:xfrm>
          <a:prstGeom prst="rect">
            <a:avLst/>
          </a:prstGeom>
          <a:solidFill>
            <a:srgbClr val="5B9BD5">
              <a:lumMod val="40000"/>
              <a:lumOff val="60000"/>
            </a:srgbClr>
          </a:solidFill>
          <a:ln>
            <a:solidFill>
              <a:srgbClr val="006600"/>
            </a:solidFill>
          </a:ln>
        </p:spPr>
        <p:txBody>
          <a:bodyPr wrap="square" rtlCol="0">
            <a:norm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2000" b="1" i="0" u="none" strike="noStrike" kern="0" cap="none" spc="0" normalizeH="0" baseline="0" noProof="0" dirty="0">
                <a:ln>
                  <a:noFill/>
                </a:ln>
                <a:solidFill>
                  <a:prstClr val="black"/>
                </a:solidFill>
                <a:effectLst/>
                <a:uLnTx/>
                <a:uFillTx/>
                <a:latin typeface="游ゴシック" panose="020B0400000000000000" pitchFamily="50" charset="-128"/>
              </a:rPr>
              <a:t>温度上昇による、移植日と収量、高温リスクの関係の変化</a:t>
            </a:r>
            <a:endParaRPr kumimoji="1" lang="en-US" altLang="ja-JP" sz="2000" b="1" i="0" u="none" strike="noStrike" kern="0" cap="none" spc="0" normalizeH="0" baseline="0" noProof="0" dirty="0">
              <a:ln>
                <a:noFill/>
              </a:ln>
              <a:solidFill>
                <a:prstClr val="black"/>
              </a:solidFill>
              <a:effectLst/>
              <a:uLnTx/>
              <a:uFillTx/>
              <a:latin typeface="游ゴシック" panose="020B0400000000000000" pitchFamily="50" charset="-128"/>
            </a:endParaRPr>
          </a:p>
          <a:p>
            <a:pPr marL="0" marR="0" lvl="6" indent="0" algn="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0000"/>
                </a:solidFill>
                <a:effectLst/>
                <a:uLnTx/>
                <a:uFillTx/>
                <a:latin typeface="游ゴシック" panose="020B0400000000000000" pitchFamily="50" charset="-128"/>
              </a:rPr>
              <a:t>（品種：コシヒカリ；　基準移植日：</a:t>
            </a:r>
            <a:r>
              <a:rPr kumimoji="0" lang="en-US" altLang="ja-JP" sz="2000" b="1" i="0" u="none" strike="noStrike" kern="0" cap="none" spc="0" normalizeH="0" baseline="0" noProof="0" dirty="0">
                <a:ln>
                  <a:noFill/>
                </a:ln>
                <a:solidFill>
                  <a:srgbClr val="FF0000"/>
                </a:solidFill>
                <a:effectLst/>
                <a:uLnTx/>
                <a:uFillTx/>
                <a:latin typeface="游ゴシック" panose="020B0400000000000000" pitchFamily="50" charset="-128"/>
              </a:rPr>
              <a:t>5</a:t>
            </a:r>
            <a:r>
              <a:rPr kumimoji="0" lang="ja-JP" altLang="en-US" sz="2000" b="1" i="0" u="none" strike="noStrike" kern="0" cap="none" spc="0" normalizeH="0" baseline="0" noProof="0" dirty="0">
                <a:ln>
                  <a:noFill/>
                </a:ln>
                <a:solidFill>
                  <a:srgbClr val="FF0000"/>
                </a:solidFill>
                <a:effectLst/>
                <a:uLnTx/>
                <a:uFillTx/>
                <a:latin typeface="游ゴシック" panose="020B0400000000000000" pitchFamily="50" charset="-128"/>
              </a:rPr>
              <a:t>月</a:t>
            </a:r>
            <a:r>
              <a:rPr kumimoji="0" lang="en-US" altLang="ja-JP" sz="2000" b="1" i="0" u="none" strike="noStrike" kern="0" cap="none" spc="0" normalizeH="0" baseline="0" noProof="0" dirty="0">
                <a:ln>
                  <a:noFill/>
                </a:ln>
                <a:solidFill>
                  <a:srgbClr val="FF0000"/>
                </a:solidFill>
                <a:effectLst/>
                <a:uLnTx/>
                <a:uFillTx/>
                <a:latin typeface="游ゴシック" panose="020B0400000000000000" pitchFamily="50" charset="-128"/>
              </a:rPr>
              <a:t>9</a:t>
            </a:r>
            <a:r>
              <a:rPr kumimoji="0" lang="ja-JP" altLang="en-US" sz="2000" b="1" i="0" u="none" strike="noStrike" kern="0" cap="none" spc="0" normalizeH="0" baseline="0" noProof="0" dirty="0">
                <a:ln>
                  <a:noFill/>
                </a:ln>
                <a:solidFill>
                  <a:srgbClr val="FF0000"/>
                </a:solidFill>
                <a:effectLst/>
                <a:uLnTx/>
                <a:uFillTx/>
                <a:latin typeface="游ゴシック" panose="020B0400000000000000" pitchFamily="50" charset="-128"/>
              </a:rPr>
              <a:t>日）</a:t>
            </a:r>
            <a:endParaRPr kumimoji="1" lang="ja-JP" altLang="en-US" sz="2000" b="1" i="0" u="none" strike="noStrike" kern="0" cap="none" spc="0" normalizeH="0" baseline="0" noProof="0" dirty="0">
              <a:ln>
                <a:noFill/>
              </a:ln>
              <a:solidFill>
                <a:srgbClr val="FF0000"/>
              </a:solidFill>
              <a:effectLst/>
              <a:uLnTx/>
              <a:uFillTx/>
              <a:latin typeface="游ゴシック" panose="020B0400000000000000" pitchFamily="50" charset="-128"/>
            </a:endParaRPr>
          </a:p>
        </p:txBody>
      </p:sp>
      <p:pic>
        <p:nvPicPr>
          <p:cNvPr id="25" name="図 24">
            <a:extLst>
              <a:ext uri="{FF2B5EF4-FFF2-40B4-BE49-F238E27FC236}">
                <a16:creationId xmlns:a16="http://schemas.microsoft.com/office/drawing/2014/main" id="{F1E60846-61E2-F2B9-53BC-76DAF20424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3259" y="1788658"/>
            <a:ext cx="7000497" cy="3075205"/>
          </a:xfrm>
          <a:prstGeom prst="rect">
            <a:avLst/>
          </a:prstGeom>
        </p:spPr>
      </p:pic>
      <p:sp>
        <p:nvSpPr>
          <p:cNvPr id="26" name="テキスト ボックス 25">
            <a:extLst>
              <a:ext uri="{FF2B5EF4-FFF2-40B4-BE49-F238E27FC236}">
                <a16:creationId xmlns:a16="http://schemas.microsoft.com/office/drawing/2014/main" id="{940B101C-8B81-2014-9D66-9DF5C48F8845}"/>
              </a:ext>
            </a:extLst>
          </p:cNvPr>
          <p:cNvSpPr txBox="1"/>
          <p:nvPr/>
        </p:nvSpPr>
        <p:spPr>
          <a:xfrm>
            <a:off x="2582309" y="1876709"/>
            <a:ext cx="2271776" cy="36933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kumimoji="1" lang="ja-JP" altLang="en-US" b="1" dirty="0">
                <a:solidFill>
                  <a:schemeClr val="bg1"/>
                </a:solidFill>
                <a:latin typeface="游ゴシック" panose="020B0400000000000000" pitchFamily="50" charset="-128"/>
              </a:rPr>
              <a:t>基準（</a:t>
            </a:r>
            <a:r>
              <a:rPr kumimoji="1" lang="en-US" altLang="ja-JP" b="1" dirty="0">
                <a:solidFill>
                  <a:schemeClr val="bg1"/>
                </a:solidFill>
                <a:latin typeface="游ゴシック" panose="020B0400000000000000" pitchFamily="50" charset="-128"/>
              </a:rPr>
              <a:t>1981-2000</a:t>
            </a:r>
            <a:r>
              <a:rPr kumimoji="1" lang="ja-JP" altLang="en-US" b="1" dirty="0">
                <a:solidFill>
                  <a:schemeClr val="bg1"/>
                </a:solidFill>
                <a:latin typeface="游ゴシック" panose="020B0400000000000000" pitchFamily="50" charset="-128"/>
              </a:rPr>
              <a:t>）</a:t>
            </a:r>
          </a:p>
        </p:txBody>
      </p:sp>
      <p:sp>
        <p:nvSpPr>
          <p:cNvPr id="27" name="テキスト ボックス 26">
            <a:extLst>
              <a:ext uri="{FF2B5EF4-FFF2-40B4-BE49-F238E27FC236}">
                <a16:creationId xmlns:a16="http://schemas.microsoft.com/office/drawing/2014/main" id="{37B70C4F-C8C0-C96B-0CA4-6DBCFD578CC0}"/>
              </a:ext>
            </a:extLst>
          </p:cNvPr>
          <p:cNvSpPr txBox="1"/>
          <p:nvPr/>
        </p:nvSpPr>
        <p:spPr>
          <a:xfrm>
            <a:off x="5920776" y="1876709"/>
            <a:ext cx="1274708" cy="3693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kumimoji="1" lang="ja-JP" altLang="en-US" b="1" dirty="0">
                <a:solidFill>
                  <a:schemeClr val="bg1"/>
                </a:solidFill>
                <a:latin typeface="游ゴシック" panose="020B0400000000000000" pitchFamily="50" charset="-128"/>
              </a:rPr>
              <a:t>（</a:t>
            </a:r>
            <a:r>
              <a:rPr kumimoji="1" lang="en-US" altLang="ja-JP" b="1" dirty="0">
                <a:solidFill>
                  <a:schemeClr val="bg1"/>
                </a:solidFill>
                <a:latin typeface="游ゴシック" panose="020B0400000000000000" pitchFamily="50" charset="-128"/>
              </a:rPr>
              <a:t>+</a:t>
            </a:r>
            <a:r>
              <a:rPr kumimoji="1" lang="ja-JP" altLang="en-US" b="1" dirty="0">
                <a:solidFill>
                  <a:schemeClr val="bg1"/>
                </a:solidFill>
                <a:latin typeface="游ゴシック" panose="020B0400000000000000" pitchFamily="50" charset="-128"/>
              </a:rPr>
              <a:t>２℃）</a:t>
            </a:r>
          </a:p>
        </p:txBody>
      </p:sp>
      <p:sp>
        <p:nvSpPr>
          <p:cNvPr id="28" name="下矢印 18">
            <a:extLst>
              <a:ext uri="{FF2B5EF4-FFF2-40B4-BE49-F238E27FC236}">
                <a16:creationId xmlns:a16="http://schemas.microsoft.com/office/drawing/2014/main" id="{B0CA995D-9F58-D3D2-3EEA-7B72CB069257}"/>
              </a:ext>
            </a:extLst>
          </p:cNvPr>
          <p:cNvSpPr/>
          <p:nvPr/>
        </p:nvSpPr>
        <p:spPr>
          <a:xfrm>
            <a:off x="3592779" y="2410025"/>
            <a:ext cx="144016" cy="405051"/>
          </a:xfrm>
          <a:prstGeom prst="downArrow">
            <a:avLst/>
          </a:prstGeom>
          <a:solidFill>
            <a:sysClr val="windowText" lastClr="000000"/>
          </a:solidFill>
          <a:ln>
            <a:solidFill>
              <a:sysClr val="windowText" lastClr="000000"/>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游ゴシック" panose="020B0400000000000000" pitchFamily="50" charset="-128"/>
            </a:endParaRPr>
          </a:p>
        </p:txBody>
      </p:sp>
      <p:sp>
        <p:nvSpPr>
          <p:cNvPr id="29" name="下矢印 21">
            <a:extLst>
              <a:ext uri="{FF2B5EF4-FFF2-40B4-BE49-F238E27FC236}">
                <a16:creationId xmlns:a16="http://schemas.microsoft.com/office/drawing/2014/main" id="{F6413C42-A346-A311-6BB8-0419519DEF88}"/>
              </a:ext>
            </a:extLst>
          </p:cNvPr>
          <p:cNvSpPr/>
          <p:nvPr/>
        </p:nvSpPr>
        <p:spPr>
          <a:xfrm>
            <a:off x="7053128" y="2620830"/>
            <a:ext cx="144016" cy="405051"/>
          </a:xfrm>
          <a:prstGeom prst="downArrow">
            <a:avLst/>
          </a:prstGeom>
          <a:solidFill>
            <a:sysClr val="windowText" lastClr="000000"/>
          </a:solidFill>
          <a:ln>
            <a:solidFill>
              <a:sysClr val="windowText" lastClr="000000"/>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游ゴシック" panose="020B0400000000000000" pitchFamily="50" charset="-128"/>
            </a:endParaRPr>
          </a:p>
        </p:txBody>
      </p:sp>
      <p:sp>
        <p:nvSpPr>
          <p:cNvPr id="30" name="下矢印 24">
            <a:extLst>
              <a:ext uri="{FF2B5EF4-FFF2-40B4-BE49-F238E27FC236}">
                <a16:creationId xmlns:a16="http://schemas.microsoft.com/office/drawing/2014/main" id="{A9E0B1CD-704C-3C94-98A2-5C9767096D74}"/>
              </a:ext>
            </a:extLst>
          </p:cNvPr>
          <p:cNvSpPr/>
          <p:nvPr/>
        </p:nvSpPr>
        <p:spPr>
          <a:xfrm>
            <a:off x="6713772" y="2513961"/>
            <a:ext cx="144016" cy="405051"/>
          </a:xfrm>
          <a:prstGeom prst="downArrow">
            <a:avLst/>
          </a:prstGeom>
          <a:solidFill>
            <a:srgbClr val="0000FF"/>
          </a:solidFill>
          <a:ln>
            <a:solidFill>
              <a:sysClr val="windowText" lastClr="000000"/>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游ゴシック" panose="020B0400000000000000" pitchFamily="50" charset="-128"/>
            </a:endParaRPr>
          </a:p>
        </p:txBody>
      </p:sp>
      <p:sp>
        <p:nvSpPr>
          <p:cNvPr id="31" name="下矢印 26">
            <a:extLst>
              <a:ext uri="{FF2B5EF4-FFF2-40B4-BE49-F238E27FC236}">
                <a16:creationId xmlns:a16="http://schemas.microsoft.com/office/drawing/2014/main" id="{B01DC684-6502-A700-3A77-1FD953F743D3}"/>
              </a:ext>
            </a:extLst>
          </p:cNvPr>
          <p:cNvSpPr/>
          <p:nvPr/>
        </p:nvSpPr>
        <p:spPr>
          <a:xfrm>
            <a:off x="7917293" y="2907710"/>
            <a:ext cx="144016" cy="405051"/>
          </a:xfrm>
          <a:prstGeom prst="downArrow">
            <a:avLst/>
          </a:prstGeom>
          <a:solidFill>
            <a:srgbClr val="00B050"/>
          </a:solidFill>
          <a:ln>
            <a:solidFill>
              <a:sysClr val="windowText" lastClr="000000"/>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游ゴシック" panose="020B0400000000000000" pitchFamily="50" charset="-128"/>
            </a:endParaRPr>
          </a:p>
        </p:txBody>
      </p:sp>
      <p:sp>
        <p:nvSpPr>
          <p:cNvPr id="32" name="テキスト ボックス 31">
            <a:extLst>
              <a:ext uri="{FF2B5EF4-FFF2-40B4-BE49-F238E27FC236}">
                <a16:creationId xmlns:a16="http://schemas.microsoft.com/office/drawing/2014/main" id="{ABF210D8-4B1F-E5B6-B315-3999C348DAA4}"/>
              </a:ext>
            </a:extLst>
          </p:cNvPr>
          <p:cNvSpPr txBox="1"/>
          <p:nvPr/>
        </p:nvSpPr>
        <p:spPr>
          <a:xfrm rot="16200000">
            <a:off x="1055470" y="3014645"/>
            <a:ext cx="1649811" cy="307777"/>
          </a:xfrm>
          <a:prstGeom prst="rect">
            <a:avLst/>
          </a:prstGeom>
          <a:noFill/>
        </p:spPr>
        <p:txBody>
          <a:bodyPr wrap="none" rtlCol="0">
            <a:spAutoFit/>
          </a:bodyPr>
          <a:lstStyle/>
          <a:p>
            <a:r>
              <a:rPr kumimoji="1" lang="ja-JP" altLang="en-US" sz="1400" dirty="0">
                <a:solidFill>
                  <a:prstClr val="black"/>
                </a:solidFill>
                <a:latin typeface="游ゴシック" panose="020B0400000000000000" pitchFamily="50" charset="-128"/>
              </a:rPr>
              <a:t>収量（</a:t>
            </a:r>
            <a:r>
              <a:rPr kumimoji="1" lang="en-US" altLang="ja-JP" sz="1400" dirty="0">
                <a:solidFill>
                  <a:prstClr val="black"/>
                </a:solidFill>
                <a:latin typeface="游ゴシック" panose="020B0400000000000000" pitchFamily="50" charset="-128"/>
              </a:rPr>
              <a:t> kg 10a</a:t>
            </a:r>
            <a:r>
              <a:rPr kumimoji="1" lang="en-US" altLang="ja-JP" sz="1400" baseline="30000" dirty="0">
                <a:solidFill>
                  <a:prstClr val="black"/>
                </a:solidFill>
                <a:latin typeface="游ゴシック" panose="020B0400000000000000" pitchFamily="50" charset="-128"/>
              </a:rPr>
              <a:t>-1 </a:t>
            </a:r>
            <a:r>
              <a:rPr kumimoji="1" lang="ja-JP" altLang="en-US" sz="1400" dirty="0">
                <a:solidFill>
                  <a:prstClr val="black"/>
                </a:solidFill>
                <a:latin typeface="游ゴシック" panose="020B0400000000000000" pitchFamily="50" charset="-128"/>
              </a:rPr>
              <a:t>）</a:t>
            </a:r>
          </a:p>
        </p:txBody>
      </p:sp>
      <p:sp>
        <p:nvSpPr>
          <p:cNvPr id="33" name="テキスト ボックス 32">
            <a:extLst>
              <a:ext uri="{FF2B5EF4-FFF2-40B4-BE49-F238E27FC236}">
                <a16:creationId xmlns:a16="http://schemas.microsoft.com/office/drawing/2014/main" id="{D1C552E3-7688-C6EE-7C49-7C8CBE39F675}"/>
              </a:ext>
            </a:extLst>
          </p:cNvPr>
          <p:cNvSpPr txBox="1"/>
          <p:nvPr/>
        </p:nvSpPr>
        <p:spPr>
          <a:xfrm>
            <a:off x="4762404" y="4878820"/>
            <a:ext cx="1527982" cy="307777"/>
          </a:xfrm>
          <a:prstGeom prst="rect">
            <a:avLst/>
          </a:prstGeom>
          <a:noFill/>
        </p:spPr>
        <p:txBody>
          <a:bodyPr wrap="none" rtlCol="0">
            <a:spAutoFit/>
          </a:bodyPr>
          <a:lstStyle/>
          <a:p>
            <a:r>
              <a:rPr kumimoji="1" lang="ja-JP" altLang="en-US" sz="1400" dirty="0">
                <a:solidFill>
                  <a:prstClr val="black"/>
                </a:solidFill>
                <a:latin typeface="游ゴシック" panose="020B0400000000000000" pitchFamily="50" charset="-128"/>
              </a:rPr>
              <a:t>移植日（月</a:t>
            </a:r>
            <a:r>
              <a:rPr kumimoji="1" lang="en-US" altLang="ja-JP" sz="1400" dirty="0">
                <a:solidFill>
                  <a:prstClr val="black"/>
                </a:solidFill>
                <a:latin typeface="游ゴシック" panose="020B0400000000000000" pitchFamily="50" charset="-128"/>
              </a:rPr>
              <a:t>/</a:t>
            </a:r>
            <a:r>
              <a:rPr kumimoji="1" lang="ja-JP" altLang="en-US" sz="1400" dirty="0">
                <a:solidFill>
                  <a:prstClr val="black"/>
                </a:solidFill>
                <a:latin typeface="游ゴシック" panose="020B0400000000000000" pitchFamily="50" charset="-128"/>
              </a:rPr>
              <a:t>日）</a:t>
            </a:r>
          </a:p>
        </p:txBody>
      </p:sp>
      <p:sp>
        <p:nvSpPr>
          <p:cNvPr id="34" name="正方形/長方形 33">
            <a:extLst>
              <a:ext uri="{FF2B5EF4-FFF2-40B4-BE49-F238E27FC236}">
                <a16:creationId xmlns:a16="http://schemas.microsoft.com/office/drawing/2014/main" id="{06395BF3-B9FA-F40D-1534-B42B004DBEAF}"/>
              </a:ext>
            </a:extLst>
          </p:cNvPr>
          <p:cNvSpPr/>
          <p:nvPr/>
        </p:nvSpPr>
        <p:spPr>
          <a:xfrm>
            <a:off x="8959716" y="3271873"/>
            <a:ext cx="1073268" cy="400110"/>
          </a:xfrm>
          <a:prstGeom prst="rect">
            <a:avLst/>
          </a:prstGeom>
        </p:spPr>
        <p:txBody>
          <a:bodyPr wrap="square">
            <a:spAutoFit/>
          </a:bodyPr>
          <a:lstStyle/>
          <a:p>
            <a:pPr>
              <a:buFont typeface="Wingdings" pitchFamily="2" charset="2"/>
              <a:buNone/>
            </a:pPr>
            <a:r>
              <a:rPr lang="ja-JP" altLang="en-US" sz="1000" dirty="0">
                <a:solidFill>
                  <a:prstClr val="black"/>
                </a:solidFill>
                <a:latin typeface="游ゴシック" panose="020B0400000000000000" pitchFamily="50" charset="-128"/>
              </a:rPr>
              <a:t>高温による品質低下のリスク</a:t>
            </a:r>
          </a:p>
        </p:txBody>
      </p:sp>
      <p:sp>
        <p:nvSpPr>
          <p:cNvPr id="35" name="テキスト ボックス 34">
            <a:extLst>
              <a:ext uri="{FF2B5EF4-FFF2-40B4-BE49-F238E27FC236}">
                <a16:creationId xmlns:a16="http://schemas.microsoft.com/office/drawing/2014/main" id="{AE57AF6C-2846-F3A4-DD3C-5D870F764414}"/>
              </a:ext>
            </a:extLst>
          </p:cNvPr>
          <p:cNvSpPr txBox="1"/>
          <p:nvPr/>
        </p:nvSpPr>
        <p:spPr bwMode="auto">
          <a:xfrm>
            <a:off x="9259324" y="3660358"/>
            <a:ext cx="676788" cy="677108"/>
          </a:xfrm>
          <a:prstGeom prst="rect">
            <a:avLst/>
          </a:prstGeom>
          <a:noFill/>
          <a:ln w="9525">
            <a:noFill/>
            <a:miter lim="800000"/>
            <a:headEnd/>
            <a:tailEnd/>
          </a:ln>
        </p:spPr>
        <p:txBody>
          <a:bodyPr wrap="none" rtlCol="0">
            <a:spAutoFit/>
          </a:bodyPr>
          <a:lstStyle/>
          <a:p>
            <a:pPr>
              <a:spcAft>
                <a:spcPts val="300"/>
              </a:spcAft>
            </a:pPr>
            <a:r>
              <a:rPr kumimoji="1" lang="en-US" altLang="ja-JP" sz="1100" dirty="0">
                <a:solidFill>
                  <a:srgbClr val="ED7D31">
                    <a:lumMod val="50000"/>
                  </a:srgbClr>
                </a:solidFill>
                <a:latin typeface="游ゴシック" panose="020B0400000000000000" pitchFamily="50" charset="-128"/>
              </a:rPr>
              <a:t>Class C</a:t>
            </a:r>
          </a:p>
          <a:p>
            <a:pPr>
              <a:spcAft>
                <a:spcPts val="300"/>
              </a:spcAft>
            </a:pPr>
            <a:r>
              <a:rPr lang="en-US" altLang="ja-JP" sz="1100" dirty="0">
                <a:solidFill>
                  <a:srgbClr val="FFC000">
                    <a:lumMod val="50000"/>
                  </a:srgbClr>
                </a:solidFill>
                <a:latin typeface="游ゴシック" panose="020B0400000000000000" pitchFamily="50" charset="-128"/>
              </a:rPr>
              <a:t>Class B</a:t>
            </a:r>
          </a:p>
          <a:p>
            <a:pPr>
              <a:spcAft>
                <a:spcPts val="300"/>
              </a:spcAft>
            </a:pPr>
            <a:r>
              <a:rPr lang="en-US" altLang="ja-JP" sz="1100" dirty="0">
                <a:solidFill>
                  <a:srgbClr val="70AD47">
                    <a:lumMod val="50000"/>
                  </a:srgbClr>
                </a:solidFill>
                <a:latin typeface="游ゴシック" panose="020B0400000000000000" pitchFamily="50" charset="-128"/>
              </a:rPr>
              <a:t>Class A</a:t>
            </a:r>
          </a:p>
        </p:txBody>
      </p:sp>
      <p:sp>
        <p:nvSpPr>
          <p:cNvPr id="36" name="正方形/長方形 35">
            <a:extLst>
              <a:ext uri="{FF2B5EF4-FFF2-40B4-BE49-F238E27FC236}">
                <a16:creationId xmlns:a16="http://schemas.microsoft.com/office/drawing/2014/main" id="{2D9A45C2-0F69-2AA5-FF18-5370047A78A3}"/>
              </a:ext>
            </a:extLst>
          </p:cNvPr>
          <p:cNvSpPr/>
          <p:nvPr/>
        </p:nvSpPr>
        <p:spPr>
          <a:xfrm>
            <a:off x="9124719" y="3731510"/>
            <a:ext cx="152568" cy="153300"/>
          </a:xfrm>
          <a:prstGeom prst="rect">
            <a:avLst/>
          </a:prstGeom>
          <a:solidFill>
            <a:srgbClr val="A500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7" name="正方形/長方形 36">
            <a:extLst>
              <a:ext uri="{FF2B5EF4-FFF2-40B4-BE49-F238E27FC236}">
                <a16:creationId xmlns:a16="http://schemas.microsoft.com/office/drawing/2014/main" id="{22E0C62E-CA6F-5CDC-E5B7-104EBBD26A82}"/>
              </a:ext>
            </a:extLst>
          </p:cNvPr>
          <p:cNvSpPr/>
          <p:nvPr/>
        </p:nvSpPr>
        <p:spPr>
          <a:xfrm>
            <a:off x="9124719" y="3933440"/>
            <a:ext cx="152568" cy="153300"/>
          </a:xfrm>
          <a:prstGeom prst="rect">
            <a:avLst/>
          </a:prstGeom>
          <a:solidFill>
            <a:srgbClr val="FFCC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8" name="正方形/長方形 37">
            <a:extLst>
              <a:ext uri="{FF2B5EF4-FFF2-40B4-BE49-F238E27FC236}">
                <a16:creationId xmlns:a16="http://schemas.microsoft.com/office/drawing/2014/main" id="{E66BFFF6-13E3-0F39-6E17-CC7CC5BCECE4}"/>
              </a:ext>
            </a:extLst>
          </p:cNvPr>
          <p:cNvSpPr/>
          <p:nvPr/>
        </p:nvSpPr>
        <p:spPr>
          <a:xfrm>
            <a:off x="9124719" y="4131239"/>
            <a:ext cx="152568" cy="153300"/>
          </a:xfrm>
          <a:prstGeom prst="rect">
            <a:avLst/>
          </a:prstGeom>
          <a:solidFill>
            <a:srgbClr val="33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pic>
        <p:nvPicPr>
          <p:cNvPr id="39" name="図 38">
            <a:extLst>
              <a:ext uri="{FF2B5EF4-FFF2-40B4-BE49-F238E27FC236}">
                <a16:creationId xmlns:a16="http://schemas.microsoft.com/office/drawing/2014/main" id="{A7520B9E-1EC7-3E9F-B84F-E96CB0769A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59716" y="2106311"/>
            <a:ext cx="1231421" cy="813990"/>
          </a:xfrm>
          <a:prstGeom prst="rect">
            <a:avLst/>
          </a:prstGeom>
        </p:spPr>
      </p:pic>
      <p:sp>
        <p:nvSpPr>
          <p:cNvPr id="40" name="テキスト ボックス 39">
            <a:extLst>
              <a:ext uri="{FF2B5EF4-FFF2-40B4-BE49-F238E27FC236}">
                <a16:creationId xmlns:a16="http://schemas.microsoft.com/office/drawing/2014/main" id="{E5F173AB-0A6F-505A-69A1-2FF9A53FA8A5}"/>
              </a:ext>
            </a:extLst>
          </p:cNvPr>
          <p:cNvSpPr txBox="1"/>
          <p:nvPr/>
        </p:nvSpPr>
        <p:spPr>
          <a:xfrm>
            <a:off x="1031846" y="5251469"/>
            <a:ext cx="10159068" cy="1433341"/>
          </a:xfrm>
          <a:prstGeom prst="rect">
            <a:avLst/>
          </a:prstGeom>
          <a:solidFill>
            <a:srgbClr val="F79646">
              <a:lumMod val="40000"/>
              <a:lumOff val="60000"/>
            </a:srgbClr>
          </a:solidFill>
          <a:ln>
            <a:solidFill>
              <a:sysClr val="windowText" lastClr="000000"/>
            </a:solidFill>
          </a:ln>
        </p:spPr>
        <p:txBody>
          <a:bodyPr wrap="square" rtlCol="0">
            <a:spAutoFit/>
          </a:bodyPr>
          <a:lstStyle/>
          <a:p>
            <a:pPr defTabSz="987425" fontAlgn="base">
              <a:lnSpc>
                <a:spcPct val="150000"/>
              </a:lnSpc>
              <a:spcBef>
                <a:spcPct val="0"/>
              </a:spcBef>
              <a:spcAft>
                <a:spcPct val="0"/>
              </a:spcAft>
              <a:defRPr/>
            </a:pPr>
            <a:r>
              <a:rPr kumimoji="1" lang="ja-JP" altLang="en-US" sz="2000" b="1" kern="0" dirty="0">
                <a:solidFill>
                  <a:srgbClr val="0000FF"/>
                </a:solidFill>
                <a:latin typeface="游ゴシック" panose="020B0400000000000000" pitchFamily="50" charset="-128"/>
              </a:rPr>
              <a:t>適応</a:t>
            </a:r>
            <a:r>
              <a:rPr kumimoji="1" lang="en-US" altLang="ja-JP" sz="2000" b="1" kern="0" dirty="0">
                <a:solidFill>
                  <a:srgbClr val="0000FF"/>
                </a:solidFill>
                <a:latin typeface="游ゴシック" panose="020B0400000000000000" pitchFamily="50" charset="-128"/>
              </a:rPr>
              <a:t>1:	</a:t>
            </a:r>
            <a:r>
              <a:rPr kumimoji="1" lang="ja-JP" altLang="en-US" sz="2000" b="1" kern="0" dirty="0">
                <a:solidFill>
                  <a:srgbClr val="0000FF"/>
                </a:solidFill>
                <a:latin typeface="游ゴシック" panose="020B0400000000000000" pitchFamily="50" charset="-128"/>
              </a:rPr>
              <a:t>収量のみを考慮した最適移植日（全収量が最多）</a:t>
            </a:r>
            <a:endParaRPr kumimoji="1" lang="en-US" altLang="ja-JP" sz="2000" b="1" kern="0" dirty="0">
              <a:solidFill>
                <a:srgbClr val="0000FF"/>
              </a:solidFill>
              <a:latin typeface="游ゴシック" panose="020B0400000000000000" pitchFamily="50" charset="-128"/>
            </a:endParaRPr>
          </a:p>
          <a:p>
            <a:pPr defTabSz="987425" fontAlgn="base">
              <a:lnSpc>
                <a:spcPct val="150000"/>
              </a:lnSpc>
              <a:spcBef>
                <a:spcPct val="0"/>
              </a:spcBef>
              <a:spcAft>
                <a:spcPct val="0"/>
              </a:spcAft>
              <a:defRPr/>
            </a:pPr>
            <a:r>
              <a:rPr kumimoji="1" lang="ja-JP" altLang="en-US" sz="2000" b="1" kern="0" dirty="0">
                <a:solidFill>
                  <a:srgbClr val="006600"/>
                </a:solidFill>
                <a:latin typeface="游ゴシック" panose="020B0400000000000000" pitchFamily="50" charset="-128"/>
              </a:rPr>
              <a:t>適応</a:t>
            </a:r>
            <a:r>
              <a:rPr kumimoji="1" lang="en-US" altLang="ja-JP" sz="2000" b="1" kern="0" dirty="0">
                <a:solidFill>
                  <a:srgbClr val="006600"/>
                </a:solidFill>
                <a:latin typeface="游ゴシック" panose="020B0400000000000000" pitchFamily="50" charset="-128"/>
              </a:rPr>
              <a:t>2:	</a:t>
            </a:r>
            <a:r>
              <a:rPr kumimoji="1" lang="ja-JP" altLang="en-US" sz="2000" b="1" kern="0" dirty="0">
                <a:solidFill>
                  <a:srgbClr val="006600"/>
                </a:solidFill>
                <a:latin typeface="游ゴシック" panose="020B0400000000000000" pitchFamily="50" charset="-128"/>
              </a:rPr>
              <a:t>収量と品質を考慮した最適移植日（</a:t>
            </a:r>
            <a:r>
              <a:rPr kumimoji="1" lang="en-US" altLang="ja-JP" sz="2000" b="1" kern="0" dirty="0" err="1">
                <a:solidFill>
                  <a:srgbClr val="006600"/>
                </a:solidFill>
                <a:latin typeface="游ゴシック" panose="020B0400000000000000" pitchFamily="50" charset="-128"/>
              </a:rPr>
              <a:t>ClassA</a:t>
            </a:r>
            <a:r>
              <a:rPr kumimoji="1" lang="ja-JP" altLang="en-US" sz="2000" b="1" kern="0" dirty="0">
                <a:solidFill>
                  <a:srgbClr val="006600"/>
                </a:solidFill>
                <a:latin typeface="游ゴシック" panose="020B0400000000000000" pitchFamily="50" charset="-128"/>
              </a:rPr>
              <a:t> 収量が最多）</a:t>
            </a:r>
            <a:endParaRPr kumimoji="1" lang="en-US" altLang="ja-JP" sz="2000" b="1" kern="0" dirty="0">
              <a:solidFill>
                <a:srgbClr val="006600"/>
              </a:solidFill>
              <a:latin typeface="游ゴシック" panose="020B0400000000000000" pitchFamily="50" charset="-128"/>
            </a:endParaRPr>
          </a:p>
          <a:p>
            <a:pPr defTabSz="987425" fontAlgn="base">
              <a:lnSpc>
                <a:spcPct val="150000"/>
              </a:lnSpc>
              <a:spcBef>
                <a:spcPct val="0"/>
              </a:spcBef>
              <a:spcAft>
                <a:spcPct val="0"/>
              </a:spcAft>
              <a:defRPr/>
            </a:pPr>
            <a:r>
              <a:rPr kumimoji="1" lang="ja-JP" altLang="en-US" sz="2000" b="1" kern="0" dirty="0">
                <a:solidFill>
                  <a:prstClr val="black"/>
                </a:solidFill>
                <a:latin typeface="游ゴシック" panose="020B0400000000000000" pitchFamily="50" charset="-128"/>
              </a:rPr>
              <a:t>適応なし</a:t>
            </a:r>
            <a:r>
              <a:rPr kumimoji="1" lang="en-US" altLang="ja-JP" sz="2000" b="1" kern="0" dirty="0">
                <a:solidFill>
                  <a:prstClr val="black"/>
                </a:solidFill>
                <a:latin typeface="游ゴシック" panose="020B0400000000000000" pitchFamily="50" charset="-128"/>
              </a:rPr>
              <a:t>:</a:t>
            </a:r>
            <a:r>
              <a:rPr kumimoji="1" lang="ja-JP" altLang="en-US" sz="2000" b="1" kern="0" dirty="0">
                <a:solidFill>
                  <a:prstClr val="black"/>
                </a:solidFill>
                <a:latin typeface="游ゴシック" panose="020B0400000000000000" pitchFamily="50" charset="-128"/>
              </a:rPr>
              <a:t>基準移植日（現在）</a:t>
            </a:r>
          </a:p>
        </p:txBody>
      </p:sp>
    </p:spTree>
    <p:extLst>
      <p:ext uri="{BB962C8B-B14F-4D97-AF65-F5344CB8AC3E}">
        <p14:creationId xmlns:p14="http://schemas.microsoft.com/office/powerpoint/2010/main" val="1790245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B37164-6278-214D-A0A7-92D7BD3A1EA0}"/>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b="1" dirty="0">
                <a:solidFill>
                  <a:prstClr val="black"/>
                </a:solidFill>
                <a:latin typeface="游ゴシック" panose="020B0400000000000000" pitchFamily="50" charset="-128"/>
                <a:ea typeface="游ゴシック" panose="020B0400000000000000" pitchFamily="50" charset="-128"/>
              </a:rPr>
              <a:t>日平均気温の経年変化と水稲生育ステージ</a:t>
            </a:r>
            <a:endParaRPr lang="ja-JP" altLang="en-US" sz="3200" b="1" dirty="0">
              <a:solidFill>
                <a:srgbClr val="000000"/>
              </a:solidFill>
              <a:latin typeface="游ゴシック" panose="020B0400000000000000" pitchFamily="50" charset="-128"/>
              <a:ea typeface="游ゴシック" panose="020B0400000000000000" pitchFamily="50" charset="-128"/>
            </a:endParaRPr>
          </a:p>
        </p:txBody>
      </p:sp>
      <p:pic>
        <p:nvPicPr>
          <p:cNvPr id="3" name="図 2">
            <a:extLst>
              <a:ext uri="{FF2B5EF4-FFF2-40B4-BE49-F238E27FC236}">
                <a16:creationId xmlns:a16="http://schemas.microsoft.com/office/drawing/2014/main" id="{AF203C64-DC30-116A-73B9-1D2E9DE744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6120" y="889606"/>
            <a:ext cx="6430273" cy="4468865"/>
          </a:xfrm>
          <a:prstGeom prst="rect">
            <a:avLst/>
          </a:prstGeom>
        </p:spPr>
      </p:pic>
      <p:sp>
        <p:nvSpPr>
          <p:cNvPr id="4" name="テキスト ボックス 3">
            <a:extLst>
              <a:ext uri="{FF2B5EF4-FFF2-40B4-BE49-F238E27FC236}">
                <a16:creationId xmlns:a16="http://schemas.microsoft.com/office/drawing/2014/main" id="{DC8A8C62-98AE-469D-775D-57FA0F27F85D}"/>
              </a:ext>
            </a:extLst>
          </p:cNvPr>
          <p:cNvSpPr txBox="1"/>
          <p:nvPr/>
        </p:nvSpPr>
        <p:spPr>
          <a:xfrm>
            <a:off x="2110136" y="1105067"/>
            <a:ext cx="503408" cy="307777"/>
          </a:xfrm>
          <a:prstGeom prst="rect">
            <a:avLst/>
          </a:prstGeom>
          <a:noFill/>
        </p:spPr>
        <p:txBody>
          <a:bodyPr wrap="none" rtlCol="0">
            <a:spAutoFit/>
          </a:bodyPr>
          <a:lstStyle/>
          <a:p>
            <a:pPr defTabSz="914400" fontAlgn="base">
              <a:spcBef>
                <a:spcPct val="0"/>
              </a:spcBef>
              <a:spcAft>
                <a:spcPct val="0"/>
              </a:spcAft>
            </a:pPr>
            <a:r>
              <a:rPr kumimoji="1" lang="en-US" altLang="ja-JP" sz="1400" dirty="0">
                <a:solidFill>
                  <a:prstClr val="black"/>
                </a:solidFill>
                <a:latin typeface="Arial" pitchFamily="34" charset="0"/>
                <a:ea typeface="ＭＳ Ｐゴシック" pitchFamily="50" charset="-128"/>
              </a:rPr>
              <a:t>Apr.</a:t>
            </a:r>
          </a:p>
        </p:txBody>
      </p:sp>
      <p:sp>
        <p:nvSpPr>
          <p:cNvPr id="5" name="テキスト ボックス 4">
            <a:extLst>
              <a:ext uri="{FF2B5EF4-FFF2-40B4-BE49-F238E27FC236}">
                <a16:creationId xmlns:a16="http://schemas.microsoft.com/office/drawing/2014/main" id="{20F11ABF-0F62-FC3D-0080-23616BDDDEAE}"/>
              </a:ext>
            </a:extLst>
          </p:cNvPr>
          <p:cNvSpPr txBox="1"/>
          <p:nvPr/>
        </p:nvSpPr>
        <p:spPr>
          <a:xfrm>
            <a:off x="2110136" y="1570068"/>
            <a:ext cx="522900" cy="307777"/>
          </a:xfrm>
          <a:prstGeom prst="rect">
            <a:avLst/>
          </a:prstGeom>
          <a:noFill/>
        </p:spPr>
        <p:txBody>
          <a:bodyPr wrap="none" rtlCol="0">
            <a:spAutoFit/>
          </a:bodyPr>
          <a:lstStyle/>
          <a:p>
            <a:pPr defTabSz="914400" fontAlgn="base">
              <a:spcBef>
                <a:spcPct val="0"/>
              </a:spcBef>
              <a:spcAft>
                <a:spcPct val="0"/>
              </a:spcAft>
            </a:pPr>
            <a:r>
              <a:rPr kumimoji="1" lang="en-US" altLang="ja-JP" sz="1400" dirty="0">
                <a:solidFill>
                  <a:prstClr val="black"/>
                </a:solidFill>
                <a:latin typeface="Arial" pitchFamily="34" charset="0"/>
                <a:ea typeface="ＭＳ Ｐゴシック" pitchFamily="50" charset="-128"/>
              </a:rPr>
              <a:t>May</a:t>
            </a:r>
          </a:p>
        </p:txBody>
      </p:sp>
      <p:sp>
        <p:nvSpPr>
          <p:cNvPr id="6" name="テキスト ボックス 5">
            <a:extLst>
              <a:ext uri="{FF2B5EF4-FFF2-40B4-BE49-F238E27FC236}">
                <a16:creationId xmlns:a16="http://schemas.microsoft.com/office/drawing/2014/main" id="{9F083AF9-7ACC-63E7-11F0-0CF9F89DEFF3}"/>
              </a:ext>
            </a:extLst>
          </p:cNvPr>
          <p:cNvSpPr txBox="1"/>
          <p:nvPr/>
        </p:nvSpPr>
        <p:spPr>
          <a:xfrm>
            <a:off x="2110136" y="4360076"/>
            <a:ext cx="540020" cy="307777"/>
          </a:xfrm>
          <a:prstGeom prst="rect">
            <a:avLst/>
          </a:prstGeom>
          <a:noFill/>
        </p:spPr>
        <p:txBody>
          <a:bodyPr wrap="none" rtlCol="0">
            <a:spAutoFit/>
          </a:bodyPr>
          <a:lstStyle/>
          <a:p>
            <a:pPr defTabSz="914400" fontAlgn="base">
              <a:spcBef>
                <a:spcPct val="0"/>
              </a:spcBef>
              <a:spcAft>
                <a:spcPct val="0"/>
              </a:spcAft>
            </a:pPr>
            <a:r>
              <a:rPr kumimoji="1" lang="en-US" altLang="ja-JP" sz="1400" dirty="0">
                <a:solidFill>
                  <a:prstClr val="black"/>
                </a:solidFill>
                <a:latin typeface="Arial" pitchFamily="34" charset="0"/>
                <a:ea typeface="ＭＳ Ｐゴシック" pitchFamily="50" charset="-128"/>
              </a:rPr>
              <a:t>Nov.</a:t>
            </a:r>
          </a:p>
        </p:txBody>
      </p:sp>
      <p:sp>
        <p:nvSpPr>
          <p:cNvPr id="7" name="テキスト ボックス 6">
            <a:extLst>
              <a:ext uri="{FF2B5EF4-FFF2-40B4-BE49-F238E27FC236}">
                <a16:creationId xmlns:a16="http://schemas.microsoft.com/office/drawing/2014/main" id="{7477132B-6922-2D18-740E-F23AAB1EDF0E}"/>
              </a:ext>
            </a:extLst>
          </p:cNvPr>
          <p:cNvSpPr txBox="1"/>
          <p:nvPr/>
        </p:nvSpPr>
        <p:spPr>
          <a:xfrm>
            <a:off x="2110136" y="2035069"/>
            <a:ext cx="522900" cy="307777"/>
          </a:xfrm>
          <a:prstGeom prst="rect">
            <a:avLst/>
          </a:prstGeom>
          <a:noFill/>
        </p:spPr>
        <p:txBody>
          <a:bodyPr wrap="none" rtlCol="0">
            <a:spAutoFit/>
          </a:bodyPr>
          <a:lstStyle/>
          <a:p>
            <a:pPr defTabSz="914400" fontAlgn="base">
              <a:spcBef>
                <a:spcPct val="0"/>
              </a:spcBef>
              <a:spcAft>
                <a:spcPct val="0"/>
              </a:spcAft>
            </a:pPr>
            <a:r>
              <a:rPr kumimoji="1" lang="en-US" altLang="ja-JP" sz="1400" dirty="0">
                <a:solidFill>
                  <a:prstClr val="black"/>
                </a:solidFill>
                <a:latin typeface="Arial" pitchFamily="34" charset="0"/>
                <a:ea typeface="ＭＳ Ｐゴシック" pitchFamily="50" charset="-128"/>
              </a:rPr>
              <a:t>Jun.</a:t>
            </a:r>
          </a:p>
        </p:txBody>
      </p:sp>
      <p:sp>
        <p:nvSpPr>
          <p:cNvPr id="8" name="テキスト ボックス 7">
            <a:extLst>
              <a:ext uri="{FF2B5EF4-FFF2-40B4-BE49-F238E27FC236}">
                <a16:creationId xmlns:a16="http://schemas.microsoft.com/office/drawing/2014/main" id="{32B34203-F8D6-5F87-3D56-72740E39BAE3}"/>
              </a:ext>
            </a:extLst>
          </p:cNvPr>
          <p:cNvSpPr txBox="1"/>
          <p:nvPr/>
        </p:nvSpPr>
        <p:spPr>
          <a:xfrm>
            <a:off x="2110136" y="2500070"/>
            <a:ext cx="463588" cy="307777"/>
          </a:xfrm>
          <a:prstGeom prst="rect">
            <a:avLst/>
          </a:prstGeom>
          <a:noFill/>
        </p:spPr>
        <p:txBody>
          <a:bodyPr wrap="none" rtlCol="0">
            <a:spAutoFit/>
          </a:bodyPr>
          <a:lstStyle/>
          <a:p>
            <a:pPr defTabSz="914400" fontAlgn="base">
              <a:spcBef>
                <a:spcPct val="0"/>
              </a:spcBef>
              <a:spcAft>
                <a:spcPct val="0"/>
              </a:spcAft>
            </a:pPr>
            <a:r>
              <a:rPr kumimoji="1" lang="en-US" altLang="ja-JP" sz="1400" dirty="0">
                <a:solidFill>
                  <a:prstClr val="black"/>
                </a:solidFill>
                <a:latin typeface="Arial" pitchFamily="34" charset="0"/>
                <a:ea typeface="ＭＳ Ｐゴシック" pitchFamily="50" charset="-128"/>
              </a:rPr>
              <a:t>Jul.</a:t>
            </a:r>
          </a:p>
        </p:txBody>
      </p:sp>
      <p:sp>
        <p:nvSpPr>
          <p:cNvPr id="9" name="テキスト ボックス 8">
            <a:extLst>
              <a:ext uri="{FF2B5EF4-FFF2-40B4-BE49-F238E27FC236}">
                <a16:creationId xmlns:a16="http://schemas.microsoft.com/office/drawing/2014/main" id="{3630B874-DEA6-8827-543C-A9BE681563CC}"/>
              </a:ext>
            </a:extLst>
          </p:cNvPr>
          <p:cNvSpPr txBox="1"/>
          <p:nvPr/>
        </p:nvSpPr>
        <p:spPr>
          <a:xfrm>
            <a:off x="2110136" y="2965071"/>
            <a:ext cx="553357" cy="307777"/>
          </a:xfrm>
          <a:prstGeom prst="rect">
            <a:avLst/>
          </a:prstGeom>
          <a:noFill/>
        </p:spPr>
        <p:txBody>
          <a:bodyPr wrap="none" rtlCol="0">
            <a:spAutoFit/>
          </a:bodyPr>
          <a:lstStyle/>
          <a:p>
            <a:pPr defTabSz="914400" fontAlgn="base">
              <a:spcBef>
                <a:spcPct val="0"/>
              </a:spcBef>
              <a:spcAft>
                <a:spcPct val="0"/>
              </a:spcAft>
            </a:pPr>
            <a:r>
              <a:rPr kumimoji="1" lang="en-US" altLang="ja-JP" sz="1400" dirty="0">
                <a:solidFill>
                  <a:prstClr val="black"/>
                </a:solidFill>
                <a:latin typeface="Arial" pitchFamily="34" charset="0"/>
                <a:ea typeface="ＭＳ Ｐゴシック" pitchFamily="50" charset="-128"/>
              </a:rPr>
              <a:t>Aug.</a:t>
            </a:r>
          </a:p>
        </p:txBody>
      </p:sp>
      <p:sp>
        <p:nvSpPr>
          <p:cNvPr id="10" name="テキスト ボックス 9">
            <a:extLst>
              <a:ext uri="{FF2B5EF4-FFF2-40B4-BE49-F238E27FC236}">
                <a16:creationId xmlns:a16="http://schemas.microsoft.com/office/drawing/2014/main" id="{D0519D57-905E-14D5-6A21-2AD8A6FABCA6}"/>
              </a:ext>
            </a:extLst>
          </p:cNvPr>
          <p:cNvSpPr txBox="1"/>
          <p:nvPr/>
        </p:nvSpPr>
        <p:spPr>
          <a:xfrm>
            <a:off x="2110136" y="3430072"/>
            <a:ext cx="553357" cy="307777"/>
          </a:xfrm>
          <a:prstGeom prst="rect">
            <a:avLst/>
          </a:prstGeom>
          <a:noFill/>
        </p:spPr>
        <p:txBody>
          <a:bodyPr wrap="none" rtlCol="0">
            <a:spAutoFit/>
          </a:bodyPr>
          <a:lstStyle/>
          <a:p>
            <a:pPr defTabSz="914400" fontAlgn="base">
              <a:spcBef>
                <a:spcPct val="0"/>
              </a:spcBef>
              <a:spcAft>
                <a:spcPct val="0"/>
              </a:spcAft>
            </a:pPr>
            <a:r>
              <a:rPr kumimoji="1" lang="en-US" altLang="ja-JP" sz="1400" dirty="0">
                <a:solidFill>
                  <a:prstClr val="black"/>
                </a:solidFill>
                <a:latin typeface="Arial" pitchFamily="34" charset="0"/>
                <a:ea typeface="ＭＳ Ｐゴシック" pitchFamily="50" charset="-128"/>
              </a:rPr>
              <a:t>Sep.</a:t>
            </a:r>
          </a:p>
        </p:txBody>
      </p:sp>
      <p:sp>
        <p:nvSpPr>
          <p:cNvPr id="11" name="テキスト ボックス 10">
            <a:extLst>
              <a:ext uri="{FF2B5EF4-FFF2-40B4-BE49-F238E27FC236}">
                <a16:creationId xmlns:a16="http://schemas.microsoft.com/office/drawing/2014/main" id="{870EF607-E8B5-A031-CF52-5AD51F0D4729}"/>
              </a:ext>
            </a:extLst>
          </p:cNvPr>
          <p:cNvSpPr txBox="1"/>
          <p:nvPr/>
        </p:nvSpPr>
        <p:spPr>
          <a:xfrm>
            <a:off x="2110136" y="3895073"/>
            <a:ext cx="513282" cy="307777"/>
          </a:xfrm>
          <a:prstGeom prst="rect">
            <a:avLst/>
          </a:prstGeom>
          <a:noFill/>
        </p:spPr>
        <p:txBody>
          <a:bodyPr wrap="none" rtlCol="0">
            <a:spAutoFit/>
          </a:bodyPr>
          <a:lstStyle/>
          <a:p>
            <a:pPr defTabSz="914400" fontAlgn="base">
              <a:spcBef>
                <a:spcPct val="0"/>
              </a:spcBef>
              <a:spcAft>
                <a:spcPct val="0"/>
              </a:spcAft>
            </a:pPr>
            <a:r>
              <a:rPr kumimoji="1" lang="en-US" altLang="ja-JP" sz="1400" dirty="0">
                <a:solidFill>
                  <a:prstClr val="black"/>
                </a:solidFill>
                <a:latin typeface="Arial" pitchFamily="34" charset="0"/>
                <a:ea typeface="ＭＳ Ｐゴシック" pitchFamily="50" charset="-128"/>
              </a:rPr>
              <a:t>Oct.</a:t>
            </a:r>
          </a:p>
        </p:txBody>
      </p:sp>
      <p:cxnSp>
        <p:nvCxnSpPr>
          <p:cNvPr id="12" name="直線矢印コネクタ 11">
            <a:extLst>
              <a:ext uri="{FF2B5EF4-FFF2-40B4-BE49-F238E27FC236}">
                <a16:creationId xmlns:a16="http://schemas.microsoft.com/office/drawing/2014/main" id="{B09F74F1-4ACF-8D52-54DB-94670C45F475}"/>
              </a:ext>
            </a:extLst>
          </p:cNvPr>
          <p:cNvCxnSpPr>
            <a:cxnSpLocks/>
          </p:cNvCxnSpPr>
          <p:nvPr/>
        </p:nvCxnSpPr>
        <p:spPr>
          <a:xfrm>
            <a:off x="2038128" y="1033059"/>
            <a:ext cx="0" cy="3816424"/>
          </a:xfrm>
          <a:prstGeom prst="straightConnector1">
            <a:avLst/>
          </a:prstGeom>
          <a:noFill/>
          <a:ln w="38100" cap="flat" cmpd="sng" algn="ctr">
            <a:solidFill>
              <a:sysClr val="windowText" lastClr="000000">
                <a:shade val="95000"/>
                <a:satMod val="105000"/>
              </a:sysClr>
            </a:solidFill>
            <a:prstDash val="solid"/>
            <a:tailEnd type="triangle"/>
          </a:ln>
          <a:effectLst/>
        </p:spPr>
      </p:cxnSp>
      <p:cxnSp>
        <p:nvCxnSpPr>
          <p:cNvPr id="13" name="直線矢印コネクタ 12">
            <a:extLst>
              <a:ext uri="{FF2B5EF4-FFF2-40B4-BE49-F238E27FC236}">
                <a16:creationId xmlns:a16="http://schemas.microsoft.com/office/drawing/2014/main" id="{6DF8AC0E-516A-EAF1-7694-E07DEB10991A}"/>
              </a:ext>
            </a:extLst>
          </p:cNvPr>
          <p:cNvCxnSpPr/>
          <p:nvPr/>
        </p:nvCxnSpPr>
        <p:spPr>
          <a:xfrm>
            <a:off x="2573724" y="5137515"/>
            <a:ext cx="5513076" cy="0"/>
          </a:xfrm>
          <a:prstGeom prst="straightConnector1">
            <a:avLst/>
          </a:prstGeom>
          <a:noFill/>
          <a:ln w="38100" cap="flat" cmpd="sng" algn="ctr">
            <a:solidFill>
              <a:sysClr val="windowText" lastClr="000000"/>
            </a:solidFill>
            <a:prstDash val="solid"/>
            <a:tailEnd type="triangle"/>
          </a:ln>
          <a:effectLst/>
        </p:spPr>
      </p:cxnSp>
      <p:cxnSp>
        <p:nvCxnSpPr>
          <p:cNvPr id="14" name="直線矢印コネクタ 13">
            <a:extLst>
              <a:ext uri="{FF2B5EF4-FFF2-40B4-BE49-F238E27FC236}">
                <a16:creationId xmlns:a16="http://schemas.microsoft.com/office/drawing/2014/main" id="{A92AFF83-7FDC-E90F-5070-402945C004BF}"/>
              </a:ext>
            </a:extLst>
          </p:cNvPr>
          <p:cNvCxnSpPr/>
          <p:nvPr/>
        </p:nvCxnSpPr>
        <p:spPr>
          <a:xfrm flipH="1">
            <a:off x="8086800" y="1721781"/>
            <a:ext cx="576064" cy="29183"/>
          </a:xfrm>
          <a:prstGeom prst="straightConnector1">
            <a:avLst/>
          </a:prstGeom>
          <a:noFill/>
          <a:ln w="9525" cap="flat" cmpd="sng" algn="ctr">
            <a:solidFill>
              <a:sysClr val="windowText" lastClr="000000"/>
            </a:solidFill>
            <a:prstDash val="solid"/>
            <a:tailEnd type="triangle"/>
          </a:ln>
          <a:effectLst/>
        </p:spPr>
      </p:cxnSp>
      <p:cxnSp>
        <p:nvCxnSpPr>
          <p:cNvPr id="15" name="直線矢印コネクタ 14">
            <a:extLst>
              <a:ext uri="{FF2B5EF4-FFF2-40B4-BE49-F238E27FC236}">
                <a16:creationId xmlns:a16="http://schemas.microsoft.com/office/drawing/2014/main" id="{AE0F0C2D-2EEB-F2D0-EB99-C5A40C322EA1}"/>
              </a:ext>
            </a:extLst>
          </p:cNvPr>
          <p:cNvCxnSpPr>
            <a:cxnSpLocks/>
          </p:cNvCxnSpPr>
          <p:nvPr/>
        </p:nvCxnSpPr>
        <p:spPr>
          <a:xfrm flipH="1" flipV="1">
            <a:off x="8064362" y="3421995"/>
            <a:ext cx="631282" cy="635401"/>
          </a:xfrm>
          <a:prstGeom prst="straightConnector1">
            <a:avLst/>
          </a:prstGeom>
          <a:noFill/>
          <a:ln w="9525" cap="flat" cmpd="sng" algn="ctr">
            <a:solidFill>
              <a:sysClr val="windowText" lastClr="000000"/>
            </a:solidFill>
            <a:prstDash val="solid"/>
            <a:tailEnd type="triangle"/>
          </a:ln>
          <a:effectLst/>
        </p:spPr>
      </p:cxnSp>
      <p:pic>
        <p:nvPicPr>
          <p:cNvPr id="16" name="図 15">
            <a:extLst>
              <a:ext uri="{FF2B5EF4-FFF2-40B4-BE49-F238E27FC236}">
                <a16:creationId xmlns:a16="http://schemas.microsoft.com/office/drawing/2014/main" id="{D20DED09-F906-B441-FBEA-1685C10542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02224" y="5369308"/>
            <a:ext cx="4682134" cy="357509"/>
          </a:xfrm>
          <a:prstGeom prst="rect">
            <a:avLst/>
          </a:prstGeom>
        </p:spPr>
      </p:pic>
      <p:sp>
        <p:nvSpPr>
          <p:cNvPr id="17" name="テキスト ボックス 16">
            <a:extLst>
              <a:ext uri="{FF2B5EF4-FFF2-40B4-BE49-F238E27FC236}">
                <a16:creationId xmlns:a16="http://schemas.microsoft.com/office/drawing/2014/main" id="{498C2B51-AB67-4835-5076-4CCD0E794A37}"/>
              </a:ext>
            </a:extLst>
          </p:cNvPr>
          <p:cNvSpPr txBox="1"/>
          <p:nvPr/>
        </p:nvSpPr>
        <p:spPr>
          <a:xfrm>
            <a:off x="2855889" y="5663057"/>
            <a:ext cx="412292" cy="338554"/>
          </a:xfrm>
          <a:prstGeom prst="rect">
            <a:avLst/>
          </a:prstGeom>
          <a:noFill/>
        </p:spPr>
        <p:txBody>
          <a:bodyPr wrap="none" rtlCol="0">
            <a:spAutoFit/>
          </a:bodyPr>
          <a:lstStyle/>
          <a:p>
            <a:pPr defTabSz="914400" fontAlgn="base">
              <a:spcBef>
                <a:spcPct val="0"/>
              </a:spcBef>
              <a:spcAft>
                <a:spcPct val="0"/>
              </a:spcAft>
            </a:pPr>
            <a:r>
              <a:rPr kumimoji="1" lang="en-US" altLang="ja-JP" sz="1600" dirty="0">
                <a:solidFill>
                  <a:prstClr val="black"/>
                </a:solidFill>
                <a:latin typeface="Arial" pitchFamily="34" charset="0"/>
                <a:ea typeface="ＭＳ Ｐゴシック" pitchFamily="50" charset="-128"/>
              </a:rPr>
              <a:t>10</a:t>
            </a:r>
            <a:endParaRPr kumimoji="1" lang="ja-JP" altLang="en-US" sz="1600" dirty="0">
              <a:solidFill>
                <a:prstClr val="black"/>
              </a:solidFill>
              <a:latin typeface="Arial" pitchFamily="34" charset="0"/>
              <a:ea typeface="ＭＳ Ｐゴシック" pitchFamily="50" charset="-128"/>
            </a:endParaRPr>
          </a:p>
        </p:txBody>
      </p:sp>
      <p:sp>
        <p:nvSpPr>
          <p:cNvPr id="18" name="テキスト ボックス 17">
            <a:extLst>
              <a:ext uri="{FF2B5EF4-FFF2-40B4-BE49-F238E27FC236}">
                <a16:creationId xmlns:a16="http://schemas.microsoft.com/office/drawing/2014/main" id="{4F67CDB7-C6E4-0380-EAF0-3332A588101C}"/>
              </a:ext>
            </a:extLst>
          </p:cNvPr>
          <p:cNvSpPr txBox="1"/>
          <p:nvPr/>
        </p:nvSpPr>
        <p:spPr>
          <a:xfrm>
            <a:off x="3920432" y="5663057"/>
            <a:ext cx="412292" cy="338554"/>
          </a:xfrm>
          <a:prstGeom prst="rect">
            <a:avLst/>
          </a:prstGeom>
          <a:noFill/>
        </p:spPr>
        <p:txBody>
          <a:bodyPr wrap="none" rtlCol="0">
            <a:spAutoFit/>
          </a:bodyPr>
          <a:lstStyle/>
          <a:p>
            <a:pPr defTabSz="914400" fontAlgn="base">
              <a:spcBef>
                <a:spcPct val="0"/>
              </a:spcBef>
              <a:spcAft>
                <a:spcPct val="0"/>
              </a:spcAft>
            </a:pPr>
            <a:r>
              <a:rPr kumimoji="1" lang="en-US" altLang="ja-JP" sz="1600" dirty="0">
                <a:solidFill>
                  <a:prstClr val="black"/>
                </a:solidFill>
                <a:latin typeface="Arial" pitchFamily="34" charset="0"/>
                <a:ea typeface="ＭＳ Ｐゴシック" pitchFamily="50" charset="-128"/>
              </a:rPr>
              <a:t>15</a:t>
            </a:r>
            <a:endParaRPr kumimoji="1" lang="ja-JP" altLang="en-US" sz="1600" dirty="0">
              <a:solidFill>
                <a:prstClr val="black"/>
              </a:solidFill>
              <a:latin typeface="Arial" pitchFamily="34" charset="0"/>
              <a:ea typeface="ＭＳ Ｐゴシック" pitchFamily="50" charset="-128"/>
            </a:endParaRPr>
          </a:p>
        </p:txBody>
      </p:sp>
      <p:sp>
        <p:nvSpPr>
          <p:cNvPr id="19" name="テキスト ボックス 18">
            <a:extLst>
              <a:ext uri="{FF2B5EF4-FFF2-40B4-BE49-F238E27FC236}">
                <a16:creationId xmlns:a16="http://schemas.microsoft.com/office/drawing/2014/main" id="{396168F4-121E-4558-6762-950BBC7E7A46}"/>
              </a:ext>
            </a:extLst>
          </p:cNvPr>
          <p:cNvSpPr txBox="1"/>
          <p:nvPr/>
        </p:nvSpPr>
        <p:spPr>
          <a:xfrm>
            <a:off x="4984975" y="5663057"/>
            <a:ext cx="412292" cy="338554"/>
          </a:xfrm>
          <a:prstGeom prst="rect">
            <a:avLst/>
          </a:prstGeom>
          <a:noFill/>
        </p:spPr>
        <p:txBody>
          <a:bodyPr wrap="none" rtlCol="0">
            <a:spAutoFit/>
          </a:bodyPr>
          <a:lstStyle/>
          <a:p>
            <a:pPr defTabSz="914400" fontAlgn="base">
              <a:spcBef>
                <a:spcPct val="0"/>
              </a:spcBef>
              <a:spcAft>
                <a:spcPct val="0"/>
              </a:spcAft>
            </a:pPr>
            <a:r>
              <a:rPr kumimoji="1" lang="en-US" altLang="ja-JP" sz="1600" dirty="0">
                <a:solidFill>
                  <a:prstClr val="black"/>
                </a:solidFill>
                <a:latin typeface="Arial" pitchFamily="34" charset="0"/>
                <a:ea typeface="ＭＳ Ｐゴシック" pitchFamily="50" charset="-128"/>
              </a:rPr>
              <a:t>20</a:t>
            </a:r>
            <a:endParaRPr kumimoji="1" lang="ja-JP" altLang="en-US" sz="1600" dirty="0">
              <a:solidFill>
                <a:prstClr val="black"/>
              </a:solidFill>
              <a:latin typeface="Arial" pitchFamily="34" charset="0"/>
              <a:ea typeface="ＭＳ Ｐゴシック" pitchFamily="50" charset="-128"/>
            </a:endParaRPr>
          </a:p>
        </p:txBody>
      </p:sp>
      <p:sp>
        <p:nvSpPr>
          <p:cNvPr id="20" name="テキスト ボックス 19">
            <a:extLst>
              <a:ext uri="{FF2B5EF4-FFF2-40B4-BE49-F238E27FC236}">
                <a16:creationId xmlns:a16="http://schemas.microsoft.com/office/drawing/2014/main" id="{6E148D00-205A-0829-AEC0-F4DF7F2122C5}"/>
              </a:ext>
            </a:extLst>
          </p:cNvPr>
          <p:cNvSpPr txBox="1"/>
          <p:nvPr/>
        </p:nvSpPr>
        <p:spPr>
          <a:xfrm>
            <a:off x="6049518" y="5663057"/>
            <a:ext cx="412292" cy="338554"/>
          </a:xfrm>
          <a:prstGeom prst="rect">
            <a:avLst/>
          </a:prstGeom>
          <a:noFill/>
        </p:spPr>
        <p:txBody>
          <a:bodyPr wrap="none" rtlCol="0">
            <a:spAutoFit/>
          </a:bodyPr>
          <a:lstStyle/>
          <a:p>
            <a:pPr defTabSz="914400" fontAlgn="base">
              <a:spcBef>
                <a:spcPct val="0"/>
              </a:spcBef>
              <a:spcAft>
                <a:spcPct val="0"/>
              </a:spcAft>
            </a:pPr>
            <a:r>
              <a:rPr kumimoji="1" lang="en-US" altLang="ja-JP" sz="1600" dirty="0">
                <a:solidFill>
                  <a:prstClr val="black"/>
                </a:solidFill>
                <a:latin typeface="Arial" pitchFamily="34" charset="0"/>
                <a:ea typeface="ＭＳ Ｐゴシック" pitchFamily="50" charset="-128"/>
              </a:rPr>
              <a:t>25</a:t>
            </a:r>
            <a:endParaRPr kumimoji="1" lang="ja-JP" altLang="en-US" sz="1600" dirty="0">
              <a:solidFill>
                <a:prstClr val="black"/>
              </a:solidFill>
              <a:latin typeface="Arial" pitchFamily="34" charset="0"/>
              <a:ea typeface="ＭＳ Ｐゴシック" pitchFamily="50" charset="-128"/>
            </a:endParaRPr>
          </a:p>
        </p:txBody>
      </p:sp>
      <p:sp>
        <p:nvSpPr>
          <p:cNvPr id="21" name="テキスト ボックス 20">
            <a:extLst>
              <a:ext uri="{FF2B5EF4-FFF2-40B4-BE49-F238E27FC236}">
                <a16:creationId xmlns:a16="http://schemas.microsoft.com/office/drawing/2014/main" id="{062399F0-98E5-B676-C1FA-D9A544099CD2}"/>
              </a:ext>
            </a:extLst>
          </p:cNvPr>
          <p:cNvSpPr txBox="1"/>
          <p:nvPr/>
        </p:nvSpPr>
        <p:spPr>
          <a:xfrm>
            <a:off x="7114060" y="5663057"/>
            <a:ext cx="813043" cy="338554"/>
          </a:xfrm>
          <a:prstGeom prst="rect">
            <a:avLst/>
          </a:prstGeom>
          <a:noFill/>
        </p:spPr>
        <p:txBody>
          <a:bodyPr wrap="none" rtlCol="0">
            <a:spAutoFit/>
          </a:bodyPr>
          <a:lstStyle/>
          <a:p>
            <a:pPr defTabSz="914400" fontAlgn="base">
              <a:spcBef>
                <a:spcPct val="0"/>
              </a:spcBef>
              <a:spcAft>
                <a:spcPct val="0"/>
              </a:spcAft>
            </a:pPr>
            <a:r>
              <a:rPr kumimoji="1" lang="en-US" altLang="ja-JP" sz="1600" dirty="0">
                <a:solidFill>
                  <a:prstClr val="black"/>
                </a:solidFill>
                <a:latin typeface="Arial" pitchFamily="34" charset="0"/>
                <a:ea typeface="ＭＳ Ｐゴシック" pitchFamily="50" charset="-128"/>
              </a:rPr>
              <a:t>30 (</a:t>
            </a:r>
            <a:r>
              <a:rPr kumimoji="1" lang="ja-JP" altLang="en-US" sz="1600" dirty="0">
                <a:solidFill>
                  <a:prstClr val="black"/>
                </a:solidFill>
                <a:latin typeface="Arial" pitchFamily="34" charset="0"/>
                <a:ea typeface="ＭＳ Ｐゴシック" pitchFamily="50" charset="-128"/>
              </a:rPr>
              <a:t>℃</a:t>
            </a:r>
            <a:r>
              <a:rPr kumimoji="1" lang="en-US" altLang="ja-JP" sz="1600" dirty="0">
                <a:solidFill>
                  <a:prstClr val="black"/>
                </a:solidFill>
                <a:latin typeface="Arial" pitchFamily="34" charset="0"/>
                <a:ea typeface="ＭＳ Ｐゴシック" pitchFamily="50" charset="-128"/>
              </a:rPr>
              <a:t>)</a:t>
            </a:r>
            <a:endParaRPr kumimoji="1" lang="ja-JP" altLang="en-US" sz="1600" dirty="0">
              <a:solidFill>
                <a:prstClr val="black"/>
              </a:solidFill>
              <a:latin typeface="Arial" pitchFamily="34" charset="0"/>
              <a:ea typeface="ＭＳ Ｐゴシック" pitchFamily="50" charset="-128"/>
            </a:endParaRPr>
          </a:p>
        </p:txBody>
      </p:sp>
      <p:sp>
        <p:nvSpPr>
          <p:cNvPr id="22" name="テキスト ボックス 21">
            <a:extLst>
              <a:ext uri="{FF2B5EF4-FFF2-40B4-BE49-F238E27FC236}">
                <a16:creationId xmlns:a16="http://schemas.microsoft.com/office/drawing/2014/main" id="{F10EBCD2-FA28-C7A4-8958-42BC77F03CE2}"/>
              </a:ext>
            </a:extLst>
          </p:cNvPr>
          <p:cNvSpPr txBox="1"/>
          <p:nvPr/>
        </p:nvSpPr>
        <p:spPr>
          <a:xfrm>
            <a:off x="8662864" y="1537115"/>
            <a:ext cx="1697901" cy="369332"/>
          </a:xfrm>
          <a:prstGeom prst="rect">
            <a:avLst/>
          </a:prstGeom>
          <a:noFill/>
        </p:spPr>
        <p:txBody>
          <a:bodyPr wrap="none" rtlCol="0">
            <a:spAutoFit/>
          </a:bodyPr>
          <a:lstStyle/>
          <a:p>
            <a:pPr defTabSz="914400" fontAlgn="base">
              <a:spcBef>
                <a:spcPct val="0"/>
              </a:spcBef>
              <a:spcAft>
                <a:spcPct val="0"/>
              </a:spcAft>
            </a:pPr>
            <a:r>
              <a:rPr kumimoji="1" lang="ja-JP" altLang="en-US" dirty="0">
                <a:solidFill>
                  <a:prstClr val="black"/>
                </a:solidFill>
                <a:latin typeface="Arial" pitchFamily="34" charset="0"/>
                <a:ea typeface="ＭＳ Ｐゴシック" pitchFamily="50" charset="-128"/>
              </a:rPr>
              <a:t>移植（</a:t>
            </a:r>
            <a:r>
              <a:rPr kumimoji="1" lang="en-US" altLang="ja-JP" dirty="0">
                <a:solidFill>
                  <a:prstClr val="black"/>
                </a:solidFill>
                <a:latin typeface="Arial" pitchFamily="34" charset="0"/>
                <a:ea typeface="ＭＳ Ｐゴシック" pitchFamily="50" charset="-128"/>
              </a:rPr>
              <a:t>5</a:t>
            </a:r>
            <a:r>
              <a:rPr kumimoji="1" lang="ja-JP" altLang="en-US" dirty="0">
                <a:solidFill>
                  <a:prstClr val="black"/>
                </a:solidFill>
                <a:latin typeface="Arial" pitchFamily="34" charset="0"/>
                <a:ea typeface="ＭＳ Ｐゴシック" pitchFamily="50" charset="-128"/>
              </a:rPr>
              <a:t>月中旬）</a:t>
            </a:r>
          </a:p>
        </p:txBody>
      </p:sp>
      <p:sp>
        <p:nvSpPr>
          <p:cNvPr id="23" name="テキスト ボックス 22">
            <a:extLst>
              <a:ext uri="{FF2B5EF4-FFF2-40B4-BE49-F238E27FC236}">
                <a16:creationId xmlns:a16="http://schemas.microsoft.com/office/drawing/2014/main" id="{39A0509B-7DD3-23AF-1556-661BBCA291AE}"/>
              </a:ext>
            </a:extLst>
          </p:cNvPr>
          <p:cNvSpPr txBox="1"/>
          <p:nvPr/>
        </p:nvSpPr>
        <p:spPr>
          <a:xfrm>
            <a:off x="8683558" y="2401211"/>
            <a:ext cx="1582484" cy="1200329"/>
          </a:xfrm>
          <a:prstGeom prst="rect">
            <a:avLst/>
          </a:prstGeom>
          <a:noFill/>
        </p:spPr>
        <p:txBody>
          <a:bodyPr wrap="none" rtlCol="0">
            <a:spAutoFit/>
          </a:bodyPr>
          <a:lstStyle/>
          <a:p>
            <a:pPr defTabSz="914400" fontAlgn="base">
              <a:spcBef>
                <a:spcPct val="0"/>
              </a:spcBef>
              <a:spcAft>
                <a:spcPct val="0"/>
              </a:spcAft>
            </a:pPr>
            <a:r>
              <a:rPr kumimoji="1" lang="ja-JP" altLang="en-US" dirty="0">
                <a:solidFill>
                  <a:prstClr val="black"/>
                </a:solidFill>
                <a:latin typeface="Arial" pitchFamily="34" charset="0"/>
                <a:ea typeface="ＭＳ Ｐゴシック" pitchFamily="50" charset="-128"/>
              </a:rPr>
              <a:t>出穂（</a:t>
            </a:r>
            <a:r>
              <a:rPr kumimoji="1" lang="en-US" altLang="ja-JP" dirty="0">
                <a:solidFill>
                  <a:prstClr val="black"/>
                </a:solidFill>
                <a:latin typeface="Arial" pitchFamily="34" charset="0"/>
                <a:ea typeface="ＭＳ Ｐゴシック" pitchFamily="50" charset="-128"/>
              </a:rPr>
              <a:t>8</a:t>
            </a:r>
            <a:r>
              <a:rPr kumimoji="1" lang="ja-JP" altLang="en-US" dirty="0">
                <a:solidFill>
                  <a:prstClr val="black"/>
                </a:solidFill>
                <a:latin typeface="Arial" pitchFamily="34" charset="0"/>
                <a:ea typeface="ＭＳ Ｐゴシック" pitchFamily="50" charset="-128"/>
              </a:rPr>
              <a:t>月中旬</a:t>
            </a:r>
            <a:endParaRPr kumimoji="1" lang="en-US" altLang="ja-JP" dirty="0">
              <a:solidFill>
                <a:prstClr val="black"/>
              </a:solidFill>
              <a:latin typeface="Arial" pitchFamily="34" charset="0"/>
              <a:ea typeface="ＭＳ Ｐゴシック" pitchFamily="50" charset="-128"/>
            </a:endParaRPr>
          </a:p>
          <a:p>
            <a:pPr defTabSz="914400" fontAlgn="base">
              <a:spcBef>
                <a:spcPct val="0"/>
              </a:spcBef>
              <a:spcAft>
                <a:spcPct val="0"/>
              </a:spcAft>
            </a:pPr>
            <a:r>
              <a:rPr kumimoji="1" lang="ja-JP" altLang="en-US" dirty="0">
                <a:solidFill>
                  <a:prstClr val="black"/>
                </a:solidFill>
                <a:latin typeface="Arial" pitchFamily="34" charset="0"/>
                <a:ea typeface="ＭＳ Ｐゴシック" pitchFamily="50" charset="-128"/>
              </a:rPr>
              <a:t>→</a:t>
            </a:r>
            <a:r>
              <a:rPr kumimoji="1" lang="en-US" altLang="ja-JP" dirty="0">
                <a:solidFill>
                  <a:srgbClr val="FF0000"/>
                </a:solidFill>
                <a:latin typeface="Arial" pitchFamily="34" charset="0"/>
                <a:ea typeface="ＭＳ Ｐゴシック" pitchFamily="50" charset="-128"/>
              </a:rPr>
              <a:t>7</a:t>
            </a:r>
            <a:r>
              <a:rPr kumimoji="1" lang="ja-JP" altLang="en-US" dirty="0">
                <a:solidFill>
                  <a:srgbClr val="FF0000"/>
                </a:solidFill>
                <a:latin typeface="Arial" pitchFamily="34" charset="0"/>
                <a:ea typeface="ＭＳ Ｐゴシック" pitchFamily="50" charset="-128"/>
              </a:rPr>
              <a:t>月下旬</a:t>
            </a:r>
            <a:r>
              <a:rPr kumimoji="1" lang="ja-JP" altLang="en-US" dirty="0">
                <a:solidFill>
                  <a:prstClr val="black"/>
                </a:solidFill>
                <a:latin typeface="Arial" pitchFamily="34" charset="0"/>
                <a:ea typeface="ＭＳ Ｐゴシック" pitchFamily="50" charset="-128"/>
              </a:rPr>
              <a:t>）</a:t>
            </a:r>
            <a:endParaRPr kumimoji="1" lang="en-US" altLang="ja-JP" dirty="0">
              <a:solidFill>
                <a:prstClr val="black"/>
              </a:solidFill>
              <a:latin typeface="Arial" pitchFamily="34" charset="0"/>
              <a:ea typeface="ＭＳ Ｐゴシック" pitchFamily="50" charset="-128"/>
            </a:endParaRPr>
          </a:p>
          <a:p>
            <a:pPr defTabSz="914400" fontAlgn="base">
              <a:spcBef>
                <a:spcPct val="0"/>
              </a:spcBef>
              <a:spcAft>
                <a:spcPct val="0"/>
              </a:spcAft>
            </a:pPr>
            <a:endParaRPr kumimoji="1" lang="en-US" altLang="ja-JP" dirty="0">
              <a:solidFill>
                <a:prstClr val="black"/>
              </a:solidFill>
              <a:latin typeface="Arial" pitchFamily="34" charset="0"/>
              <a:ea typeface="ＭＳ Ｐゴシック" pitchFamily="50" charset="-128"/>
            </a:endParaRPr>
          </a:p>
          <a:p>
            <a:pPr defTabSz="914400" fontAlgn="base">
              <a:spcBef>
                <a:spcPct val="0"/>
              </a:spcBef>
              <a:spcAft>
                <a:spcPct val="0"/>
              </a:spcAft>
            </a:pPr>
            <a:r>
              <a:rPr kumimoji="1" lang="en-US" altLang="ja-JP" dirty="0">
                <a:solidFill>
                  <a:prstClr val="black"/>
                </a:solidFill>
                <a:latin typeface="Arial" pitchFamily="34" charset="0"/>
                <a:ea typeface="ＭＳ Ｐゴシック" pitchFamily="50" charset="-128"/>
              </a:rPr>
              <a:t>(+20</a:t>
            </a:r>
            <a:r>
              <a:rPr kumimoji="1" lang="ja-JP" altLang="en-US" dirty="0">
                <a:solidFill>
                  <a:prstClr val="black"/>
                </a:solidFill>
                <a:latin typeface="Arial" pitchFamily="34" charset="0"/>
                <a:ea typeface="ＭＳ Ｐゴシック" pitchFamily="50" charset="-128"/>
              </a:rPr>
              <a:t>日後</a:t>
            </a:r>
            <a:r>
              <a:rPr kumimoji="1" lang="en-US" altLang="ja-JP" dirty="0">
                <a:solidFill>
                  <a:prstClr val="black"/>
                </a:solidFill>
                <a:latin typeface="Arial" pitchFamily="34" charset="0"/>
                <a:ea typeface="ＭＳ Ｐゴシック" pitchFamily="50" charset="-128"/>
              </a:rPr>
              <a:t>)</a:t>
            </a:r>
          </a:p>
        </p:txBody>
      </p:sp>
      <p:cxnSp>
        <p:nvCxnSpPr>
          <p:cNvPr id="24" name="直線矢印コネクタ 23">
            <a:extLst>
              <a:ext uri="{FF2B5EF4-FFF2-40B4-BE49-F238E27FC236}">
                <a16:creationId xmlns:a16="http://schemas.microsoft.com/office/drawing/2014/main" id="{FE6C5561-52A3-C884-EA7F-5E7D938042F5}"/>
              </a:ext>
            </a:extLst>
          </p:cNvPr>
          <p:cNvCxnSpPr>
            <a:cxnSpLocks/>
          </p:cNvCxnSpPr>
          <p:nvPr/>
        </p:nvCxnSpPr>
        <p:spPr>
          <a:xfrm flipH="1">
            <a:off x="8097142" y="2689243"/>
            <a:ext cx="565722" cy="124359"/>
          </a:xfrm>
          <a:prstGeom prst="straightConnector1">
            <a:avLst/>
          </a:prstGeom>
          <a:noFill/>
          <a:ln w="9525" cap="flat" cmpd="sng" algn="ctr">
            <a:solidFill>
              <a:sysClr val="windowText" lastClr="000000"/>
            </a:solidFill>
            <a:prstDash val="solid"/>
            <a:tailEnd type="triangle"/>
          </a:ln>
          <a:effectLst/>
        </p:spPr>
      </p:cxnSp>
      <p:cxnSp>
        <p:nvCxnSpPr>
          <p:cNvPr id="25" name="直線矢印コネクタ 24">
            <a:extLst>
              <a:ext uri="{FF2B5EF4-FFF2-40B4-BE49-F238E27FC236}">
                <a16:creationId xmlns:a16="http://schemas.microsoft.com/office/drawing/2014/main" id="{EB610E69-11E6-BFC9-0E50-F483B75E7538}"/>
              </a:ext>
            </a:extLst>
          </p:cNvPr>
          <p:cNvCxnSpPr>
            <a:cxnSpLocks/>
          </p:cNvCxnSpPr>
          <p:nvPr/>
        </p:nvCxnSpPr>
        <p:spPr>
          <a:xfrm flipH="1" flipV="1">
            <a:off x="8097142" y="3121291"/>
            <a:ext cx="598502" cy="216024"/>
          </a:xfrm>
          <a:prstGeom prst="straightConnector1">
            <a:avLst/>
          </a:prstGeom>
          <a:noFill/>
          <a:ln w="9525" cap="flat" cmpd="sng" algn="ctr">
            <a:solidFill>
              <a:sysClr val="windowText" lastClr="000000"/>
            </a:solidFill>
            <a:prstDash val="solid"/>
            <a:tailEnd type="triangle"/>
          </a:ln>
          <a:effectLst/>
        </p:spPr>
      </p:cxnSp>
      <p:sp>
        <p:nvSpPr>
          <p:cNvPr id="26" name="テキスト ボックス 25">
            <a:extLst>
              <a:ext uri="{FF2B5EF4-FFF2-40B4-BE49-F238E27FC236}">
                <a16:creationId xmlns:a16="http://schemas.microsoft.com/office/drawing/2014/main" id="{224A2296-2D2E-D048-CF79-5AD6E945F724}"/>
              </a:ext>
            </a:extLst>
          </p:cNvPr>
          <p:cNvSpPr txBox="1"/>
          <p:nvPr/>
        </p:nvSpPr>
        <p:spPr>
          <a:xfrm>
            <a:off x="8878888" y="4057396"/>
            <a:ext cx="1582484" cy="646331"/>
          </a:xfrm>
          <a:prstGeom prst="rect">
            <a:avLst/>
          </a:prstGeom>
          <a:noFill/>
        </p:spPr>
        <p:txBody>
          <a:bodyPr wrap="none" rtlCol="0">
            <a:spAutoFit/>
          </a:bodyPr>
          <a:lstStyle/>
          <a:p>
            <a:pPr defTabSz="914400" fontAlgn="base">
              <a:spcBef>
                <a:spcPct val="0"/>
              </a:spcBef>
              <a:spcAft>
                <a:spcPct val="0"/>
              </a:spcAft>
            </a:pPr>
            <a:r>
              <a:rPr kumimoji="1" lang="ja-JP" altLang="en-US" dirty="0">
                <a:solidFill>
                  <a:prstClr val="black"/>
                </a:solidFill>
                <a:latin typeface="Arial" pitchFamily="34" charset="0"/>
                <a:ea typeface="ＭＳ Ｐゴシック" pitchFamily="50" charset="-128"/>
              </a:rPr>
              <a:t>成熟（</a:t>
            </a:r>
            <a:r>
              <a:rPr kumimoji="1" lang="en-US" altLang="ja-JP" dirty="0">
                <a:solidFill>
                  <a:prstClr val="black"/>
                </a:solidFill>
                <a:latin typeface="Arial" pitchFamily="34" charset="0"/>
                <a:ea typeface="ＭＳ Ｐゴシック" pitchFamily="50" charset="-128"/>
              </a:rPr>
              <a:t>9</a:t>
            </a:r>
            <a:r>
              <a:rPr kumimoji="1" lang="ja-JP" altLang="en-US" dirty="0">
                <a:solidFill>
                  <a:prstClr val="black"/>
                </a:solidFill>
                <a:latin typeface="Arial" pitchFamily="34" charset="0"/>
                <a:ea typeface="ＭＳ Ｐゴシック" pitchFamily="50" charset="-128"/>
              </a:rPr>
              <a:t>月下旬</a:t>
            </a:r>
            <a:endParaRPr kumimoji="1" lang="en-US" altLang="ja-JP" dirty="0">
              <a:solidFill>
                <a:prstClr val="black"/>
              </a:solidFill>
              <a:latin typeface="Arial" pitchFamily="34" charset="0"/>
              <a:ea typeface="ＭＳ Ｐゴシック" pitchFamily="50" charset="-128"/>
            </a:endParaRPr>
          </a:p>
          <a:p>
            <a:pPr defTabSz="914400" fontAlgn="base">
              <a:spcBef>
                <a:spcPct val="0"/>
              </a:spcBef>
              <a:spcAft>
                <a:spcPct val="0"/>
              </a:spcAft>
            </a:pPr>
            <a:r>
              <a:rPr kumimoji="1" lang="ja-JP" altLang="en-US" dirty="0">
                <a:solidFill>
                  <a:prstClr val="black"/>
                </a:solidFill>
                <a:latin typeface="Arial" pitchFamily="34" charset="0"/>
                <a:ea typeface="ＭＳ Ｐゴシック" pitchFamily="50" charset="-128"/>
              </a:rPr>
              <a:t>→</a:t>
            </a:r>
            <a:r>
              <a:rPr kumimoji="1" lang="en-US" altLang="ja-JP" dirty="0">
                <a:solidFill>
                  <a:srgbClr val="FF0000"/>
                </a:solidFill>
                <a:latin typeface="Arial" pitchFamily="34" charset="0"/>
                <a:ea typeface="ＭＳ Ｐゴシック" pitchFamily="50" charset="-128"/>
              </a:rPr>
              <a:t>8</a:t>
            </a:r>
            <a:r>
              <a:rPr kumimoji="1" lang="ja-JP" altLang="en-US" dirty="0">
                <a:solidFill>
                  <a:srgbClr val="FF0000"/>
                </a:solidFill>
                <a:latin typeface="Arial" pitchFamily="34" charset="0"/>
                <a:ea typeface="ＭＳ Ｐゴシック" pitchFamily="50" charset="-128"/>
              </a:rPr>
              <a:t>月下旬</a:t>
            </a:r>
            <a:r>
              <a:rPr kumimoji="1" lang="ja-JP" altLang="en-US" dirty="0">
                <a:solidFill>
                  <a:prstClr val="black"/>
                </a:solidFill>
                <a:latin typeface="Arial" pitchFamily="34" charset="0"/>
                <a:ea typeface="ＭＳ Ｐゴシック" pitchFamily="50" charset="-128"/>
              </a:rPr>
              <a:t>）</a:t>
            </a:r>
          </a:p>
        </p:txBody>
      </p:sp>
      <p:sp>
        <p:nvSpPr>
          <p:cNvPr id="27" name="テキスト ボックス 26">
            <a:extLst>
              <a:ext uri="{FF2B5EF4-FFF2-40B4-BE49-F238E27FC236}">
                <a16:creationId xmlns:a16="http://schemas.microsoft.com/office/drawing/2014/main" id="{E8097D1B-4162-83A8-776E-293266101140}"/>
              </a:ext>
            </a:extLst>
          </p:cNvPr>
          <p:cNvSpPr txBox="1"/>
          <p:nvPr/>
        </p:nvSpPr>
        <p:spPr>
          <a:xfrm>
            <a:off x="4591964" y="5886186"/>
            <a:ext cx="1210588" cy="338554"/>
          </a:xfrm>
          <a:prstGeom prst="rect">
            <a:avLst/>
          </a:prstGeom>
          <a:noFill/>
        </p:spPr>
        <p:txBody>
          <a:bodyPr wrap="none" rtlCol="0">
            <a:spAutoFit/>
          </a:bodyPr>
          <a:lstStyle/>
          <a:p>
            <a:pPr defTabSz="914400" fontAlgn="base">
              <a:spcBef>
                <a:spcPct val="0"/>
              </a:spcBef>
              <a:spcAft>
                <a:spcPct val="0"/>
              </a:spcAft>
            </a:pPr>
            <a:r>
              <a:rPr kumimoji="1" lang="ja-JP" altLang="en-US" sz="1600" dirty="0">
                <a:solidFill>
                  <a:prstClr val="black"/>
                </a:solidFill>
                <a:latin typeface="Arial" pitchFamily="34" charset="0"/>
                <a:ea typeface="ＭＳ Ｐゴシック" pitchFamily="50" charset="-128"/>
              </a:rPr>
              <a:t>日平均気温</a:t>
            </a:r>
          </a:p>
        </p:txBody>
      </p:sp>
      <p:sp>
        <p:nvSpPr>
          <p:cNvPr id="28" name="テキスト ボックス 27">
            <a:extLst>
              <a:ext uri="{FF2B5EF4-FFF2-40B4-BE49-F238E27FC236}">
                <a16:creationId xmlns:a16="http://schemas.microsoft.com/office/drawing/2014/main" id="{2133EFE7-6A20-5975-322A-C71CA75C007F}"/>
              </a:ext>
            </a:extLst>
          </p:cNvPr>
          <p:cNvSpPr txBox="1"/>
          <p:nvPr/>
        </p:nvSpPr>
        <p:spPr>
          <a:xfrm>
            <a:off x="1088975" y="6211669"/>
            <a:ext cx="9144000" cy="646331"/>
          </a:xfrm>
          <a:prstGeom prst="rect">
            <a:avLst/>
          </a:prstGeom>
          <a:solidFill>
            <a:srgbClr val="C0504D">
              <a:lumMod val="20000"/>
              <a:lumOff val="80000"/>
            </a:srgbClr>
          </a:solidFill>
          <a:ln w="25400" cap="flat" cmpd="sng" algn="ctr">
            <a:solidFill>
              <a:srgbClr val="C0504D"/>
            </a:solidFill>
            <a:prstDash val="solid"/>
          </a:ln>
          <a:effectLst/>
        </p:spPr>
        <p:txBody>
          <a:bodyPr wrap="square" rtlCol="0">
            <a:spAutoFit/>
          </a:bodyPr>
          <a:lstStyle/>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移植日は不変でも、出穂日、成熟日は温度上昇に伴い早期化する（感温性品種の場合）</a:t>
            </a:r>
            <a:endParaRPr kumimoji="1" lang="en-US" altLang="ja-JP"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高温感受性の高い時期が、高温ピーク期から外れるような移植日を選択する</a:t>
            </a:r>
          </a:p>
        </p:txBody>
      </p:sp>
    </p:spTree>
    <p:extLst>
      <p:ext uri="{BB962C8B-B14F-4D97-AF65-F5344CB8AC3E}">
        <p14:creationId xmlns:p14="http://schemas.microsoft.com/office/powerpoint/2010/main" val="3968499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04A1E-08DC-D045-C948-F9CDB3292516}"/>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b="1" dirty="0">
                <a:solidFill>
                  <a:prstClr val="black"/>
                </a:solidFill>
                <a:latin typeface="+mn-ea"/>
                <a:ea typeface="+mn-ea"/>
              </a:rPr>
              <a:t>予測収量分布図と全生産量の推移</a:t>
            </a:r>
          </a:p>
          <a:p>
            <a:pPr eaLnBrk="1" hangingPunct="1">
              <a:buNone/>
            </a:pPr>
            <a:endParaRPr lang="ja-JP" altLang="en-US" sz="3200" b="1" dirty="0">
              <a:solidFill>
                <a:srgbClr val="000000"/>
              </a:solidFill>
              <a:latin typeface="+mn-ea"/>
              <a:ea typeface="+mn-ea"/>
            </a:endParaRPr>
          </a:p>
        </p:txBody>
      </p:sp>
      <p:pic>
        <p:nvPicPr>
          <p:cNvPr id="4" name="図 3">
            <a:extLst>
              <a:ext uri="{FF2B5EF4-FFF2-40B4-BE49-F238E27FC236}">
                <a16:creationId xmlns:a16="http://schemas.microsoft.com/office/drawing/2014/main" id="{99B84CA4-A8D6-90BC-9493-7C45200A5E9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556" y="1081001"/>
            <a:ext cx="5412981" cy="2386132"/>
          </a:xfrm>
          <a:prstGeom prst="rect">
            <a:avLst/>
          </a:prstGeom>
        </p:spPr>
      </p:pic>
      <p:pic>
        <p:nvPicPr>
          <p:cNvPr id="5" name="図 4">
            <a:extLst>
              <a:ext uri="{FF2B5EF4-FFF2-40B4-BE49-F238E27FC236}">
                <a16:creationId xmlns:a16="http://schemas.microsoft.com/office/drawing/2014/main" id="{67DEE354-71BB-BBCF-197D-67EEC03648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9937" y="986111"/>
            <a:ext cx="2868481" cy="2386132"/>
          </a:xfrm>
          <a:prstGeom prst="rect">
            <a:avLst/>
          </a:prstGeom>
        </p:spPr>
      </p:pic>
      <p:sp>
        <p:nvSpPr>
          <p:cNvPr id="6" name="テキスト ボックス 5">
            <a:extLst>
              <a:ext uri="{FF2B5EF4-FFF2-40B4-BE49-F238E27FC236}">
                <a16:creationId xmlns:a16="http://schemas.microsoft.com/office/drawing/2014/main" id="{C730F79C-C60C-C800-C5E8-DA98C747200B}"/>
              </a:ext>
            </a:extLst>
          </p:cNvPr>
          <p:cNvSpPr txBox="1">
            <a:spLocks noChangeArrowheads="1"/>
          </p:cNvSpPr>
          <p:nvPr/>
        </p:nvSpPr>
        <p:spPr bwMode="auto">
          <a:xfrm rot="16200000">
            <a:off x="4460655" y="1954577"/>
            <a:ext cx="1713931" cy="276999"/>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None/>
              <a:tabLst/>
              <a:defRPr/>
            </a:pPr>
            <a:r>
              <a:rPr kumimoji="0" lang="ja-JP" altLang="en-US" sz="1200" b="0" i="0" u="none" strike="noStrike" kern="0" cap="none" spc="0" normalizeH="0" baseline="0" noProof="0" dirty="0">
                <a:ln>
                  <a:noFill/>
                </a:ln>
                <a:solidFill>
                  <a:prstClr val="black"/>
                </a:solidFill>
                <a:effectLst/>
                <a:uLnTx/>
                <a:uFillTx/>
                <a:latin typeface="+mn-ea"/>
              </a:rPr>
              <a:t>全生産量比（</a:t>
            </a:r>
            <a:r>
              <a:rPr kumimoji="0" lang="en-US" altLang="ja-JP" sz="1200" b="0" i="0" u="none" strike="noStrike" kern="0" cap="none" spc="0" normalizeH="0" baseline="0" noProof="0" dirty="0">
                <a:ln>
                  <a:noFill/>
                </a:ln>
                <a:solidFill>
                  <a:prstClr val="black"/>
                </a:solidFill>
                <a:effectLst/>
                <a:uLnTx/>
                <a:uFillTx/>
                <a:latin typeface="+mn-ea"/>
              </a:rPr>
              <a:t>base=100</a:t>
            </a:r>
            <a:r>
              <a:rPr kumimoji="0" lang="ja-JP" altLang="en-US" sz="1200" b="0" i="0" u="none" strike="noStrike" kern="0" cap="none" spc="0" normalizeH="0" baseline="0" noProof="0" dirty="0">
                <a:ln>
                  <a:noFill/>
                </a:ln>
                <a:solidFill>
                  <a:prstClr val="black"/>
                </a:solidFill>
                <a:effectLst/>
                <a:uLnTx/>
                <a:uFillTx/>
                <a:latin typeface="+mn-ea"/>
              </a:rPr>
              <a:t>）</a:t>
            </a:r>
          </a:p>
        </p:txBody>
      </p:sp>
      <p:sp>
        <p:nvSpPr>
          <p:cNvPr id="7" name="テキスト ボックス 6">
            <a:extLst>
              <a:ext uri="{FF2B5EF4-FFF2-40B4-BE49-F238E27FC236}">
                <a16:creationId xmlns:a16="http://schemas.microsoft.com/office/drawing/2014/main" id="{E5AC1DE2-C16D-4D35-E464-329A952FB0AB}"/>
              </a:ext>
            </a:extLst>
          </p:cNvPr>
          <p:cNvSpPr txBox="1"/>
          <p:nvPr/>
        </p:nvSpPr>
        <p:spPr>
          <a:xfrm>
            <a:off x="628782" y="768568"/>
            <a:ext cx="287771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mn-ea"/>
              </a:rPr>
              <a:t>予測相対収量分布図（基準移植日）</a:t>
            </a:r>
          </a:p>
        </p:txBody>
      </p:sp>
      <p:sp>
        <p:nvSpPr>
          <p:cNvPr id="8" name="テキスト ボックス 7">
            <a:extLst>
              <a:ext uri="{FF2B5EF4-FFF2-40B4-BE49-F238E27FC236}">
                <a16:creationId xmlns:a16="http://schemas.microsoft.com/office/drawing/2014/main" id="{DEA2AB81-1CEC-1B16-913F-B3B5527C8AEC}"/>
              </a:ext>
            </a:extLst>
          </p:cNvPr>
          <p:cNvSpPr txBox="1"/>
          <p:nvPr/>
        </p:nvSpPr>
        <p:spPr>
          <a:xfrm>
            <a:off x="5615793" y="773284"/>
            <a:ext cx="300782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None/>
              <a:tabLst/>
              <a:defRPr/>
            </a:pPr>
            <a:r>
              <a:rPr kumimoji="0" lang="ja-JP" altLang="en-US" sz="1400" b="0" i="0" u="none" strike="noStrike" kern="0" cap="none" spc="0" normalizeH="0" baseline="0" noProof="0" dirty="0">
                <a:ln>
                  <a:noFill/>
                </a:ln>
                <a:solidFill>
                  <a:prstClr val="black"/>
                </a:solidFill>
                <a:effectLst/>
                <a:uLnTx/>
                <a:uFillTx/>
                <a:latin typeface="+mn-ea"/>
              </a:rPr>
              <a:t>全生産量の推移（</a:t>
            </a:r>
            <a:r>
              <a:rPr kumimoji="0" lang="en-US" altLang="ja-JP" sz="1400" b="0" i="0" u="none" strike="noStrike" kern="0" cap="none" spc="0" normalizeH="0" baseline="0" noProof="0" dirty="0">
                <a:ln>
                  <a:noFill/>
                </a:ln>
                <a:solidFill>
                  <a:prstClr val="black"/>
                </a:solidFill>
                <a:effectLst/>
                <a:uLnTx/>
                <a:uFillTx/>
                <a:latin typeface="+mn-ea"/>
              </a:rPr>
              <a:t/>
            </a:r>
            <a:r>
              <a:rPr kumimoji="0" lang="ja-JP" altLang="en-US" sz="1400" b="0" i="0" u="none" strike="noStrike" kern="0" cap="none" spc="0" normalizeH="0" baseline="0" noProof="0" dirty="0">
                <a:ln>
                  <a:noFill/>
                </a:ln>
                <a:solidFill>
                  <a:prstClr val="black"/>
                </a:solidFill>
                <a:effectLst/>
                <a:uLnTx/>
                <a:uFillTx/>
                <a:latin typeface="+mn-ea"/>
              </a:rPr>
              <a:t>基準移植日）</a:t>
            </a:r>
          </a:p>
        </p:txBody>
      </p:sp>
      <p:sp>
        <p:nvSpPr>
          <p:cNvPr id="9" name="正方形/長方形 8">
            <a:extLst>
              <a:ext uri="{FF2B5EF4-FFF2-40B4-BE49-F238E27FC236}">
                <a16:creationId xmlns:a16="http://schemas.microsoft.com/office/drawing/2014/main" id="{32D72912-30A1-6D3D-7958-C5D8BF69CA33}"/>
              </a:ext>
            </a:extLst>
          </p:cNvPr>
          <p:cNvSpPr/>
          <p:nvPr/>
        </p:nvSpPr>
        <p:spPr>
          <a:xfrm>
            <a:off x="7917924" y="1496925"/>
            <a:ext cx="1073268" cy="400110"/>
          </a:xfrm>
          <a:prstGeom prst="rect">
            <a:avLst/>
          </a:prstGeom>
        </p:spPr>
        <p:txBody>
          <a:bodyPr wrap="square">
            <a:spAutoFit/>
          </a:bodyPr>
          <a:lstStyle/>
          <a:p>
            <a:pPr>
              <a:buFont typeface="Wingdings" pitchFamily="2" charset="2"/>
              <a:buNone/>
            </a:pPr>
            <a:r>
              <a:rPr lang="ja-JP" altLang="en-US" sz="1000" dirty="0">
                <a:solidFill>
                  <a:prstClr val="black"/>
                </a:solidFill>
                <a:latin typeface="+mn-ea"/>
              </a:rPr>
              <a:t>高温による品質低下のリスク</a:t>
            </a:r>
          </a:p>
        </p:txBody>
      </p:sp>
      <p:sp>
        <p:nvSpPr>
          <p:cNvPr id="10" name="テキスト ボックス 9">
            <a:extLst>
              <a:ext uri="{FF2B5EF4-FFF2-40B4-BE49-F238E27FC236}">
                <a16:creationId xmlns:a16="http://schemas.microsoft.com/office/drawing/2014/main" id="{CAA44CF1-4B09-49AB-4F30-16888ACC7BA1}"/>
              </a:ext>
            </a:extLst>
          </p:cNvPr>
          <p:cNvSpPr txBox="1"/>
          <p:nvPr/>
        </p:nvSpPr>
        <p:spPr bwMode="auto">
          <a:xfrm>
            <a:off x="8217532" y="1885410"/>
            <a:ext cx="643125" cy="677108"/>
          </a:xfrm>
          <a:prstGeom prst="rect">
            <a:avLst/>
          </a:prstGeom>
          <a:solidFill>
            <a:sysClr val="window" lastClr="FFFFFF"/>
          </a:solidFill>
          <a:ln w="9525">
            <a:noFill/>
            <a:miter lim="800000"/>
            <a:headEnd/>
            <a:tailEnd/>
          </a:ln>
        </p:spPr>
        <p:txBody>
          <a:bodyPr wrap="non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1" lang="en-US" altLang="ja-JP" sz="1100" b="0" i="0" u="none" strike="noStrike" kern="0" cap="none" spc="0" normalizeH="0" baseline="0" noProof="0" dirty="0">
                <a:ln>
                  <a:noFill/>
                </a:ln>
                <a:solidFill>
                  <a:srgbClr val="ED7D31">
                    <a:lumMod val="50000"/>
                  </a:srgbClr>
                </a:solidFill>
                <a:effectLst/>
                <a:uLnTx/>
                <a:uFillTx/>
                <a:latin typeface="+mn-ea"/>
              </a:rPr>
              <a:t>Class C</a:t>
            </a:r>
          </a:p>
          <a:p>
            <a:pPr marL="0" marR="0" lvl="0" indent="0" defTabSz="914400" eaLnBrk="1" fontAlgn="auto" latinLnBrk="0" hangingPunct="1">
              <a:lnSpc>
                <a:spcPct val="100000"/>
              </a:lnSpc>
              <a:spcBef>
                <a:spcPts val="0"/>
              </a:spcBef>
              <a:spcAft>
                <a:spcPts val="300"/>
              </a:spcAft>
              <a:buClrTx/>
              <a:buSzTx/>
              <a:buFontTx/>
              <a:buNone/>
              <a:tabLst/>
              <a:defRPr/>
            </a:pPr>
            <a:r>
              <a:rPr kumimoji="0" lang="en-US" altLang="ja-JP" sz="1100" b="0" i="0" u="none" strike="noStrike" kern="0" cap="none" spc="0" normalizeH="0" baseline="0" noProof="0" dirty="0">
                <a:ln>
                  <a:noFill/>
                </a:ln>
                <a:solidFill>
                  <a:srgbClr val="FFC000">
                    <a:lumMod val="50000"/>
                  </a:srgbClr>
                </a:solidFill>
                <a:effectLst/>
                <a:uLnTx/>
                <a:uFillTx/>
                <a:latin typeface="+mn-ea"/>
              </a:rPr>
              <a:t>Class B</a:t>
            </a:r>
          </a:p>
          <a:p>
            <a:pPr marL="0" marR="0" lvl="0" indent="0" defTabSz="914400" eaLnBrk="1" fontAlgn="auto" latinLnBrk="0" hangingPunct="1">
              <a:lnSpc>
                <a:spcPct val="100000"/>
              </a:lnSpc>
              <a:spcBef>
                <a:spcPts val="0"/>
              </a:spcBef>
              <a:spcAft>
                <a:spcPts val="300"/>
              </a:spcAft>
              <a:buClrTx/>
              <a:buSzTx/>
              <a:buFontTx/>
              <a:buNone/>
              <a:tabLst/>
              <a:defRPr/>
            </a:pPr>
            <a:r>
              <a:rPr kumimoji="0" lang="en-US" altLang="ja-JP" sz="1100" b="0" i="0" u="none" strike="noStrike" kern="0" cap="none" spc="0" normalizeH="0" baseline="0" noProof="0" dirty="0">
                <a:ln>
                  <a:noFill/>
                </a:ln>
                <a:solidFill>
                  <a:srgbClr val="70AD47">
                    <a:lumMod val="50000"/>
                  </a:srgbClr>
                </a:solidFill>
                <a:effectLst/>
                <a:uLnTx/>
                <a:uFillTx/>
                <a:latin typeface="+mn-ea"/>
              </a:rPr>
              <a:t>Class A</a:t>
            </a:r>
          </a:p>
        </p:txBody>
      </p:sp>
      <p:sp>
        <p:nvSpPr>
          <p:cNvPr id="11" name="正方形/長方形 10">
            <a:extLst>
              <a:ext uri="{FF2B5EF4-FFF2-40B4-BE49-F238E27FC236}">
                <a16:creationId xmlns:a16="http://schemas.microsoft.com/office/drawing/2014/main" id="{B50A1DD7-6F1B-AF11-1C67-11F5E9DC181A}"/>
              </a:ext>
            </a:extLst>
          </p:cNvPr>
          <p:cNvSpPr/>
          <p:nvPr/>
        </p:nvSpPr>
        <p:spPr>
          <a:xfrm>
            <a:off x="8082927" y="1956562"/>
            <a:ext cx="152568" cy="153300"/>
          </a:xfrm>
          <a:prstGeom prst="rect">
            <a:avLst/>
          </a:prstGeom>
          <a:solidFill>
            <a:srgbClr val="A500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2" name="正方形/長方形 11">
            <a:extLst>
              <a:ext uri="{FF2B5EF4-FFF2-40B4-BE49-F238E27FC236}">
                <a16:creationId xmlns:a16="http://schemas.microsoft.com/office/drawing/2014/main" id="{CF160347-34B2-63DE-0E8C-44DD965DAD2B}"/>
              </a:ext>
            </a:extLst>
          </p:cNvPr>
          <p:cNvSpPr/>
          <p:nvPr/>
        </p:nvSpPr>
        <p:spPr>
          <a:xfrm>
            <a:off x="8082927" y="2158492"/>
            <a:ext cx="152568" cy="153300"/>
          </a:xfrm>
          <a:prstGeom prst="rect">
            <a:avLst/>
          </a:prstGeom>
          <a:solidFill>
            <a:srgbClr val="FFCC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mn-ea"/>
              <a:cs typeface="+mn-cs"/>
            </a:endParaRPr>
          </a:p>
        </p:txBody>
      </p:sp>
      <p:sp>
        <p:nvSpPr>
          <p:cNvPr id="13" name="正方形/長方形 12">
            <a:extLst>
              <a:ext uri="{FF2B5EF4-FFF2-40B4-BE49-F238E27FC236}">
                <a16:creationId xmlns:a16="http://schemas.microsoft.com/office/drawing/2014/main" id="{AF6C38B8-2440-582B-DF4D-07EDF1B0C715}"/>
              </a:ext>
            </a:extLst>
          </p:cNvPr>
          <p:cNvSpPr/>
          <p:nvPr/>
        </p:nvSpPr>
        <p:spPr>
          <a:xfrm>
            <a:off x="8082927" y="2356291"/>
            <a:ext cx="152568" cy="153300"/>
          </a:xfrm>
          <a:prstGeom prst="rect">
            <a:avLst/>
          </a:prstGeom>
          <a:solidFill>
            <a:srgbClr val="33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4" name="テキスト ボックス 13">
            <a:extLst>
              <a:ext uri="{FF2B5EF4-FFF2-40B4-BE49-F238E27FC236}">
                <a16:creationId xmlns:a16="http://schemas.microsoft.com/office/drawing/2014/main" id="{7B4A18BC-22B3-0B7A-0E95-8BEF61AFFBA6}"/>
              </a:ext>
            </a:extLst>
          </p:cNvPr>
          <p:cNvSpPr txBox="1"/>
          <p:nvPr/>
        </p:nvSpPr>
        <p:spPr>
          <a:xfrm>
            <a:off x="469679" y="1233208"/>
            <a:ext cx="1250663" cy="338554"/>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prstClr val="black"/>
                </a:solidFill>
                <a:effectLst/>
                <a:uLnTx/>
                <a:uFillTx/>
                <a:latin typeface="+mn-ea"/>
              </a:rPr>
              <a:t>(2031-2050)</a:t>
            </a:r>
            <a:endParaRPr kumimoji="1" lang="ja-JP" altLang="en-US" sz="1600" b="1" i="0" u="none" strike="noStrike" kern="0" cap="none" spc="0" normalizeH="0" baseline="0" noProof="0" dirty="0">
              <a:ln>
                <a:noFill/>
              </a:ln>
              <a:solidFill>
                <a:prstClr val="black"/>
              </a:solidFill>
              <a:effectLst/>
              <a:uLnTx/>
              <a:uFillTx/>
              <a:latin typeface="+mn-ea"/>
            </a:endParaRPr>
          </a:p>
        </p:txBody>
      </p:sp>
      <p:sp>
        <p:nvSpPr>
          <p:cNvPr id="15" name="テキスト ボックス 14">
            <a:extLst>
              <a:ext uri="{FF2B5EF4-FFF2-40B4-BE49-F238E27FC236}">
                <a16:creationId xmlns:a16="http://schemas.microsoft.com/office/drawing/2014/main" id="{6277F359-FEF4-A7C8-C691-F48218306217}"/>
              </a:ext>
            </a:extLst>
          </p:cNvPr>
          <p:cNvSpPr txBox="1"/>
          <p:nvPr/>
        </p:nvSpPr>
        <p:spPr>
          <a:xfrm>
            <a:off x="2860431" y="1233208"/>
            <a:ext cx="1250663" cy="338554"/>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prstClr val="black"/>
                </a:solidFill>
                <a:effectLst/>
                <a:uLnTx/>
                <a:uFillTx/>
                <a:latin typeface="+mn-ea"/>
              </a:rPr>
              <a:t>(2081-2100)</a:t>
            </a:r>
            <a:endParaRPr kumimoji="1" lang="ja-JP" altLang="en-US" sz="1600" b="1" i="0" u="none" strike="noStrike" kern="0" cap="none" spc="0" normalizeH="0" baseline="0" noProof="0" dirty="0">
              <a:ln>
                <a:noFill/>
              </a:ln>
              <a:solidFill>
                <a:prstClr val="black"/>
              </a:solidFill>
              <a:effectLst/>
              <a:uLnTx/>
              <a:uFillTx/>
              <a:latin typeface="+mn-ea"/>
            </a:endParaRPr>
          </a:p>
        </p:txBody>
      </p:sp>
      <p:pic>
        <p:nvPicPr>
          <p:cNvPr id="16" name="図 15">
            <a:extLst>
              <a:ext uri="{FF2B5EF4-FFF2-40B4-BE49-F238E27FC236}">
                <a16:creationId xmlns:a16="http://schemas.microsoft.com/office/drawing/2014/main" id="{AA7F0AAA-4D06-A75E-5BAE-36E83F8BF1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556" y="3798808"/>
            <a:ext cx="5412981" cy="2386132"/>
          </a:xfrm>
          <a:prstGeom prst="rect">
            <a:avLst/>
          </a:prstGeom>
        </p:spPr>
      </p:pic>
      <p:pic>
        <p:nvPicPr>
          <p:cNvPr id="17" name="図 16">
            <a:extLst>
              <a:ext uri="{FF2B5EF4-FFF2-40B4-BE49-F238E27FC236}">
                <a16:creationId xmlns:a16="http://schemas.microsoft.com/office/drawing/2014/main" id="{8937E10C-FE75-6127-94CD-29CF939B13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39936" y="3716476"/>
            <a:ext cx="2868482" cy="2386133"/>
          </a:xfrm>
          <a:prstGeom prst="rect">
            <a:avLst/>
          </a:prstGeom>
        </p:spPr>
      </p:pic>
      <p:sp>
        <p:nvSpPr>
          <p:cNvPr id="18" name="テキスト ボックス 5">
            <a:extLst>
              <a:ext uri="{FF2B5EF4-FFF2-40B4-BE49-F238E27FC236}">
                <a16:creationId xmlns:a16="http://schemas.microsoft.com/office/drawing/2014/main" id="{F3102A09-A78D-CD9F-30EC-B74A17C88636}"/>
              </a:ext>
            </a:extLst>
          </p:cNvPr>
          <p:cNvSpPr txBox="1">
            <a:spLocks noChangeArrowheads="1"/>
          </p:cNvSpPr>
          <p:nvPr/>
        </p:nvSpPr>
        <p:spPr bwMode="auto">
          <a:xfrm rot="16200000">
            <a:off x="4466693" y="4671481"/>
            <a:ext cx="1713931" cy="276999"/>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None/>
              <a:tabLst/>
              <a:defRPr/>
            </a:pPr>
            <a:r>
              <a:rPr kumimoji="0" lang="ja-JP" altLang="en-US" sz="1200" b="0" i="0" u="none" strike="noStrike" kern="0" cap="none" spc="0" normalizeH="0" baseline="0" noProof="0" dirty="0">
                <a:ln>
                  <a:noFill/>
                </a:ln>
                <a:solidFill>
                  <a:prstClr val="black"/>
                </a:solidFill>
                <a:effectLst/>
                <a:uLnTx/>
                <a:uFillTx/>
                <a:latin typeface="+mn-ea"/>
              </a:rPr>
              <a:t>全生産量比（</a:t>
            </a:r>
            <a:r>
              <a:rPr kumimoji="0" lang="en-US" altLang="ja-JP" sz="1200" b="0" i="0" u="none" strike="noStrike" kern="0" cap="none" spc="0" normalizeH="0" baseline="0" noProof="0" dirty="0">
                <a:ln>
                  <a:noFill/>
                </a:ln>
                <a:solidFill>
                  <a:prstClr val="black"/>
                </a:solidFill>
                <a:effectLst/>
                <a:uLnTx/>
                <a:uFillTx/>
                <a:latin typeface="+mn-ea"/>
              </a:rPr>
              <a:t>base=100</a:t>
            </a:r>
            <a:r>
              <a:rPr kumimoji="0" lang="ja-JP" altLang="en-US" sz="1200" b="0" i="0" u="none" strike="noStrike" kern="0" cap="none" spc="0" normalizeH="0" baseline="0" noProof="0" dirty="0">
                <a:ln>
                  <a:noFill/>
                </a:ln>
                <a:solidFill>
                  <a:prstClr val="black"/>
                </a:solidFill>
                <a:effectLst/>
                <a:uLnTx/>
                <a:uFillTx/>
                <a:latin typeface="+mn-ea"/>
              </a:rPr>
              <a:t>）</a:t>
            </a:r>
          </a:p>
        </p:txBody>
      </p:sp>
      <p:sp>
        <p:nvSpPr>
          <p:cNvPr id="19" name="テキスト ボックス 18">
            <a:extLst>
              <a:ext uri="{FF2B5EF4-FFF2-40B4-BE49-F238E27FC236}">
                <a16:creationId xmlns:a16="http://schemas.microsoft.com/office/drawing/2014/main" id="{7FD5B77B-2A96-BFA8-DB68-C990D0C390AB}"/>
              </a:ext>
            </a:extLst>
          </p:cNvPr>
          <p:cNvSpPr txBox="1"/>
          <p:nvPr/>
        </p:nvSpPr>
        <p:spPr>
          <a:xfrm>
            <a:off x="633507" y="3503606"/>
            <a:ext cx="323678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mn-ea"/>
              </a:rPr>
              <a:t>予測相対収量分布図（</a:t>
            </a:r>
            <a:r>
              <a:rPr kumimoji="1" lang="ja-JP" altLang="en-US" sz="1400" b="1" i="0" u="none" strike="noStrike" kern="0" cap="none" spc="0" normalizeH="0" baseline="0" noProof="0" dirty="0">
                <a:ln>
                  <a:noFill/>
                </a:ln>
                <a:solidFill>
                  <a:srgbClr val="00B050"/>
                </a:solidFill>
                <a:effectLst/>
                <a:uLnTx/>
                <a:uFillTx/>
                <a:latin typeface="+mn-ea"/>
              </a:rPr>
              <a:t>品質重視</a:t>
            </a:r>
            <a:r>
              <a:rPr kumimoji="1" lang="ja-JP" altLang="en-US" sz="1400" b="0" i="0" u="none" strike="noStrike" kern="0" cap="none" spc="0" normalizeH="0" baseline="0" noProof="0" dirty="0">
                <a:ln>
                  <a:noFill/>
                </a:ln>
                <a:solidFill>
                  <a:prstClr val="black"/>
                </a:solidFill>
                <a:effectLst/>
                <a:uLnTx/>
                <a:uFillTx/>
                <a:latin typeface="+mn-ea"/>
              </a:rPr>
              <a:t>移植日）</a:t>
            </a:r>
          </a:p>
        </p:txBody>
      </p:sp>
      <p:sp>
        <p:nvSpPr>
          <p:cNvPr id="20" name="テキスト ボックス 19">
            <a:extLst>
              <a:ext uri="{FF2B5EF4-FFF2-40B4-BE49-F238E27FC236}">
                <a16:creationId xmlns:a16="http://schemas.microsoft.com/office/drawing/2014/main" id="{6F2B7D28-277B-A8A6-2FBD-BAD328C13E55}"/>
              </a:ext>
            </a:extLst>
          </p:cNvPr>
          <p:cNvSpPr txBox="1"/>
          <p:nvPr/>
        </p:nvSpPr>
        <p:spPr>
          <a:xfrm>
            <a:off x="5615792" y="3484963"/>
            <a:ext cx="306966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None/>
              <a:tabLst/>
              <a:defRPr/>
            </a:pPr>
            <a:r>
              <a:rPr kumimoji="0" lang="ja-JP" altLang="en-US" sz="1400" b="0" i="0" u="none" strike="noStrike" kern="0" cap="none" spc="0" normalizeH="0" baseline="0" noProof="0" dirty="0">
                <a:ln>
                  <a:noFill/>
                </a:ln>
                <a:solidFill>
                  <a:prstClr val="black"/>
                </a:solidFill>
                <a:effectLst/>
                <a:uLnTx/>
                <a:uFillTx/>
                <a:latin typeface="+mn-ea"/>
              </a:rPr>
              <a:t>全生産量の推移（品質重視移植日）</a:t>
            </a:r>
          </a:p>
        </p:txBody>
      </p:sp>
      <p:sp>
        <p:nvSpPr>
          <p:cNvPr id="21" name="正方形/長方形 20">
            <a:extLst>
              <a:ext uri="{FF2B5EF4-FFF2-40B4-BE49-F238E27FC236}">
                <a16:creationId xmlns:a16="http://schemas.microsoft.com/office/drawing/2014/main" id="{0708C93F-7934-0BD6-CA80-146CD34DB2B9}"/>
              </a:ext>
            </a:extLst>
          </p:cNvPr>
          <p:cNvSpPr/>
          <p:nvPr/>
        </p:nvSpPr>
        <p:spPr>
          <a:xfrm>
            <a:off x="7917924" y="4283568"/>
            <a:ext cx="1073268" cy="400110"/>
          </a:xfrm>
          <a:prstGeom prst="rect">
            <a:avLst/>
          </a:prstGeom>
        </p:spPr>
        <p:txBody>
          <a:bodyPr wrap="square">
            <a:spAutoFit/>
          </a:bodyPr>
          <a:lstStyle/>
          <a:p>
            <a:pPr>
              <a:buFont typeface="Wingdings" pitchFamily="2" charset="2"/>
              <a:buNone/>
            </a:pPr>
            <a:r>
              <a:rPr lang="ja-JP" altLang="en-US" sz="1000" dirty="0">
                <a:solidFill>
                  <a:prstClr val="black"/>
                </a:solidFill>
                <a:latin typeface="+mn-ea"/>
              </a:rPr>
              <a:t>高温による品質低下のリスク</a:t>
            </a:r>
          </a:p>
        </p:txBody>
      </p:sp>
      <p:sp>
        <p:nvSpPr>
          <p:cNvPr id="22" name="テキスト ボックス 21">
            <a:extLst>
              <a:ext uri="{FF2B5EF4-FFF2-40B4-BE49-F238E27FC236}">
                <a16:creationId xmlns:a16="http://schemas.microsoft.com/office/drawing/2014/main" id="{40CDEFF5-FC78-9E47-6BFC-C3B0B24A5030}"/>
              </a:ext>
            </a:extLst>
          </p:cNvPr>
          <p:cNvSpPr txBox="1"/>
          <p:nvPr/>
        </p:nvSpPr>
        <p:spPr bwMode="auto">
          <a:xfrm>
            <a:off x="8217532" y="4672053"/>
            <a:ext cx="643125" cy="677108"/>
          </a:xfrm>
          <a:prstGeom prst="rect">
            <a:avLst/>
          </a:prstGeom>
          <a:solidFill>
            <a:sysClr val="window" lastClr="FFFFFF"/>
          </a:solidFill>
          <a:ln w="9525">
            <a:noFill/>
            <a:miter lim="800000"/>
            <a:headEnd/>
            <a:tailEnd/>
          </a:ln>
        </p:spPr>
        <p:txBody>
          <a:bodyPr wrap="non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1" lang="en-US" altLang="ja-JP" sz="1100" b="0" i="0" u="none" strike="noStrike" kern="0" cap="none" spc="0" normalizeH="0" baseline="0" noProof="0" dirty="0">
                <a:ln>
                  <a:noFill/>
                </a:ln>
                <a:solidFill>
                  <a:srgbClr val="ED7D31">
                    <a:lumMod val="50000"/>
                  </a:srgbClr>
                </a:solidFill>
                <a:effectLst/>
                <a:uLnTx/>
                <a:uFillTx/>
                <a:latin typeface="+mn-ea"/>
              </a:rPr>
              <a:t>Class C</a:t>
            </a:r>
          </a:p>
          <a:p>
            <a:pPr marL="0" marR="0" lvl="0" indent="0" defTabSz="914400" eaLnBrk="1" fontAlgn="auto" latinLnBrk="0" hangingPunct="1">
              <a:lnSpc>
                <a:spcPct val="100000"/>
              </a:lnSpc>
              <a:spcBef>
                <a:spcPts val="0"/>
              </a:spcBef>
              <a:spcAft>
                <a:spcPts val="300"/>
              </a:spcAft>
              <a:buClrTx/>
              <a:buSzTx/>
              <a:buFontTx/>
              <a:buNone/>
              <a:tabLst/>
              <a:defRPr/>
            </a:pPr>
            <a:r>
              <a:rPr kumimoji="0" lang="en-US" altLang="ja-JP" sz="1100" b="0" i="0" u="none" strike="noStrike" kern="0" cap="none" spc="0" normalizeH="0" baseline="0" noProof="0" dirty="0">
                <a:ln>
                  <a:noFill/>
                </a:ln>
                <a:solidFill>
                  <a:srgbClr val="FFC000">
                    <a:lumMod val="50000"/>
                  </a:srgbClr>
                </a:solidFill>
                <a:effectLst/>
                <a:uLnTx/>
                <a:uFillTx/>
                <a:latin typeface="+mn-ea"/>
              </a:rPr>
              <a:t>Class B</a:t>
            </a:r>
          </a:p>
          <a:p>
            <a:pPr marL="0" marR="0" lvl="0" indent="0" defTabSz="914400" eaLnBrk="1" fontAlgn="auto" latinLnBrk="0" hangingPunct="1">
              <a:lnSpc>
                <a:spcPct val="100000"/>
              </a:lnSpc>
              <a:spcBef>
                <a:spcPts val="0"/>
              </a:spcBef>
              <a:spcAft>
                <a:spcPts val="300"/>
              </a:spcAft>
              <a:buClrTx/>
              <a:buSzTx/>
              <a:buFontTx/>
              <a:buNone/>
              <a:tabLst/>
              <a:defRPr/>
            </a:pPr>
            <a:r>
              <a:rPr kumimoji="0" lang="en-US" altLang="ja-JP" sz="1100" b="0" i="0" u="none" strike="noStrike" kern="0" cap="none" spc="0" normalizeH="0" baseline="0" noProof="0" dirty="0">
                <a:ln>
                  <a:noFill/>
                </a:ln>
                <a:solidFill>
                  <a:srgbClr val="70AD47">
                    <a:lumMod val="50000"/>
                  </a:srgbClr>
                </a:solidFill>
                <a:effectLst/>
                <a:uLnTx/>
                <a:uFillTx/>
                <a:latin typeface="+mn-ea"/>
              </a:rPr>
              <a:t>Class A</a:t>
            </a:r>
          </a:p>
        </p:txBody>
      </p:sp>
      <p:sp>
        <p:nvSpPr>
          <p:cNvPr id="23" name="正方形/長方形 22">
            <a:extLst>
              <a:ext uri="{FF2B5EF4-FFF2-40B4-BE49-F238E27FC236}">
                <a16:creationId xmlns:a16="http://schemas.microsoft.com/office/drawing/2014/main" id="{45EA5E62-EA0D-0584-2977-69E8D13EDA89}"/>
              </a:ext>
            </a:extLst>
          </p:cNvPr>
          <p:cNvSpPr/>
          <p:nvPr/>
        </p:nvSpPr>
        <p:spPr>
          <a:xfrm>
            <a:off x="8082927" y="4743205"/>
            <a:ext cx="152568" cy="153300"/>
          </a:xfrm>
          <a:prstGeom prst="rect">
            <a:avLst/>
          </a:prstGeom>
          <a:solidFill>
            <a:srgbClr val="A500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24" name="正方形/長方形 23">
            <a:extLst>
              <a:ext uri="{FF2B5EF4-FFF2-40B4-BE49-F238E27FC236}">
                <a16:creationId xmlns:a16="http://schemas.microsoft.com/office/drawing/2014/main" id="{1D39DCB0-19A6-CFD3-7612-183273BB84AD}"/>
              </a:ext>
            </a:extLst>
          </p:cNvPr>
          <p:cNvSpPr/>
          <p:nvPr/>
        </p:nvSpPr>
        <p:spPr>
          <a:xfrm>
            <a:off x="8082927" y="4945135"/>
            <a:ext cx="152568" cy="153300"/>
          </a:xfrm>
          <a:prstGeom prst="rect">
            <a:avLst/>
          </a:prstGeom>
          <a:solidFill>
            <a:srgbClr val="FFCC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mn-ea"/>
              <a:cs typeface="+mn-cs"/>
            </a:endParaRPr>
          </a:p>
        </p:txBody>
      </p:sp>
      <p:sp>
        <p:nvSpPr>
          <p:cNvPr id="25" name="正方形/長方形 24">
            <a:extLst>
              <a:ext uri="{FF2B5EF4-FFF2-40B4-BE49-F238E27FC236}">
                <a16:creationId xmlns:a16="http://schemas.microsoft.com/office/drawing/2014/main" id="{2491C065-75B1-ED28-4CE5-12858EB9CDBB}"/>
              </a:ext>
            </a:extLst>
          </p:cNvPr>
          <p:cNvSpPr/>
          <p:nvPr/>
        </p:nvSpPr>
        <p:spPr>
          <a:xfrm>
            <a:off x="8082927" y="5142934"/>
            <a:ext cx="152568" cy="153300"/>
          </a:xfrm>
          <a:prstGeom prst="rect">
            <a:avLst/>
          </a:prstGeom>
          <a:solidFill>
            <a:srgbClr val="33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26" name="テキスト ボックス 25">
            <a:extLst>
              <a:ext uri="{FF2B5EF4-FFF2-40B4-BE49-F238E27FC236}">
                <a16:creationId xmlns:a16="http://schemas.microsoft.com/office/drawing/2014/main" id="{FC959022-E3BD-D5C4-9A8E-B97B537EFB73}"/>
              </a:ext>
            </a:extLst>
          </p:cNvPr>
          <p:cNvSpPr txBox="1"/>
          <p:nvPr/>
        </p:nvSpPr>
        <p:spPr>
          <a:xfrm>
            <a:off x="469680" y="3945014"/>
            <a:ext cx="1250663" cy="338554"/>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prstClr val="black"/>
                </a:solidFill>
                <a:effectLst/>
                <a:uLnTx/>
                <a:uFillTx/>
                <a:latin typeface="+mn-ea"/>
              </a:rPr>
              <a:t>(2031-2050)</a:t>
            </a:r>
            <a:endParaRPr kumimoji="1" lang="ja-JP" altLang="en-US" sz="1600" b="1" i="0" u="none" strike="noStrike" kern="0" cap="none" spc="0" normalizeH="0" baseline="0" noProof="0" dirty="0">
              <a:ln>
                <a:noFill/>
              </a:ln>
              <a:solidFill>
                <a:prstClr val="black"/>
              </a:solidFill>
              <a:effectLst/>
              <a:uLnTx/>
              <a:uFillTx/>
              <a:latin typeface="+mn-ea"/>
            </a:endParaRPr>
          </a:p>
        </p:txBody>
      </p:sp>
      <p:sp>
        <p:nvSpPr>
          <p:cNvPr id="27" name="テキスト ボックス 26">
            <a:extLst>
              <a:ext uri="{FF2B5EF4-FFF2-40B4-BE49-F238E27FC236}">
                <a16:creationId xmlns:a16="http://schemas.microsoft.com/office/drawing/2014/main" id="{27B333CF-7FF1-A3C7-B5A7-EE109D81FF96}"/>
              </a:ext>
            </a:extLst>
          </p:cNvPr>
          <p:cNvSpPr txBox="1"/>
          <p:nvPr/>
        </p:nvSpPr>
        <p:spPr>
          <a:xfrm>
            <a:off x="2860431" y="3937308"/>
            <a:ext cx="1250663" cy="338554"/>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prstClr val="black"/>
                </a:solidFill>
                <a:effectLst/>
                <a:uLnTx/>
                <a:uFillTx/>
                <a:latin typeface="+mn-ea"/>
              </a:rPr>
              <a:t>(2081-2100)</a:t>
            </a:r>
            <a:endParaRPr kumimoji="1" lang="ja-JP" altLang="en-US" sz="1600" b="1" i="0" u="none" strike="noStrike" kern="0" cap="none" spc="0" normalizeH="0" baseline="0" noProof="0" dirty="0">
              <a:ln>
                <a:noFill/>
              </a:ln>
              <a:solidFill>
                <a:prstClr val="black"/>
              </a:solidFill>
              <a:effectLst/>
              <a:uLnTx/>
              <a:uFillTx/>
              <a:latin typeface="+mn-ea"/>
            </a:endParaRPr>
          </a:p>
        </p:txBody>
      </p:sp>
      <p:sp>
        <p:nvSpPr>
          <p:cNvPr id="30" name="テキスト ボックス 29">
            <a:extLst>
              <a:ext uri="{FF2B5EF4-FFF2-40B4-BE49-F238E27FC236}">
                <a16:creationId xmlns:a16="http://schemas.microsoft.com/office/drawing/2014/main" id="{735C1FBD-864F-2097-87B1-B2BB1176E72C}"/>
              </a:ext>
            </a:extLst>
          </p:cNvPr>
          <p:cNvSpPr txBox="1"/>
          <p:nvPr/>
        </p:nvSpPr>
        <p:spPr>
          <a:xfrm>
            <a:off x="4991925" y="6126129"/>
            <a:ext cx="3870722" cy="307777"/>
          </a:xfrm>
          <a:prstGeom prst="rect">
            <a:avLst/>
          </a:prstGeom>
          <a:solidFill>
            <a:srgbClr val="FFC000"/>
          </a:solidFill>
        </p:spPr>
        <p:txBody>
          <a:bodyPr wrap="square" rtlCol="0">
            <a:spAutoFit/>
          </a:bodyPr>
          <a:lstStyle/>
          <a:p>
            <a:pPr defTabSz="914400" fontAlgn="base">
              <a:spcBef>
                <a:spcPct val="0"/>
              </a:spcBef>
              <a:spcAft>
                <a:spcPct val="0"/>
              </a:spcAft>
              <a:buFont typeface="Wingdings" pitchFamily="2" charset="2"/>
              <a:buNone/>
            </a:pPr>
            <a:r>
              <a:rPr kumimoji="1" lang="ja-JP" altLang="en-US" sz="1400" dirty="0">
                <a:solidFill>
                  <a:prstClr val="black"/>
                </a:solidFill>
                <a:latin typeface="+mn-ea"/>
              </a:rPr>
              <a:t>全生産量（</a:t>
            </a:r>
            <a:r>
              <a:rPr kumimoji="1" lang="en-US" altLang="ja-JP" sz="1400" dirty="0">
                <a:solidFill>
                  <a:prstClr val="black"/>
                </a:solidFill>
                <a:latin typeface="+mn-ea"/>
              </a:rPr>
              <a:t>base</a:t>
            </a:r>
            <a:r>
              <a:rPr kumimoji="1" lang="ja-JP" altLang="en-US" sz="1400" dirty="0">
                <a:solidFill>
                  <a:prstClr val="black"/>
                </a:solidFill>
                <a:latin typeface="+mn-ea"/>
              </a:rPr>
              <a:t>：</a:t>
            </a:r>
            <a:r>
              <a:rPr kumimoji="1" lang="en-US" altLang="ja-JP" sz="1400" dirty="0">
                <a:solidFill>
                  <a:prstClr val="black"/>
                </a:solidFill>
                <a:latin typeface="+mn-ea"/>
              </a:rPr>
              <a:t>1981-2000</a:t>
            </a:r>
            <a:r>
              <a:rPr kumimoji="1" lang="ja-JP" altLang="en-US" sz="1400" dirty="0">
                <a:solidFill>
                  <a:prstClr val="black"/>
                </a:solidFill>
                <a:latin typeface="+mn-ea"/>
              </a:rPr>
              <a:t>を</a:t>
            </a:r>
            <a:r>
              <a:rPr kumimoji="1" lang="en-US" altLang="ja-JP" sz="1400" dirty="0">
                <a:solidFill>
                  <a:prstClr val="black"/>
                </a:solidFill>
                <a:latin typeface="+mn-ea"/>
              </a:rPr>
              <a:t>100</a:t>
            </a:r>
            <a:r>
              <a:rPr kumimoji="1" lang="ja-JP" altLang="en-US" sz="1400" dirty="0">
                <a:solidFill>
                  <a:prstClr val="black"/>
                </a:solidFill>
                <a:latin typeface="+mn-ea"/>
              </a:rPr>
              <a:t>とした相対値）</a:t>
            </a:r>
          </a:p>
        </p:txBody>
      </p:sp>
      <p:sp>
        <p:nvSpPr>
          <p:cNvPr id="31" name="テキスト ボックス 30">
            <a:extLst>
              <a:ext uri="{FF2B5EF4-FFF2-40B4-BE49-F238E27FC236}">
                <a16:creationId xmlns:a16="http://schemas.microsoft.com/office/drawing/2014/main" id="{FA1844CD-C326-B540-E5EA-F61937687FEB}"/>
              </a:ext>
            </a:extLst>
          </p:cNvPr>
          <p:cNvSpPr txBox="1"/>
          <p:nvPr/>
        </p:nvSpPr>
        <p:spPr>
          <a:xfrm>
            <a:off x="204679" y="6115177"/>
            <a:ext cx="4677714" cy="307777"/>
          </a:xfrm>
          <a:prstGeom prst="rect">
            <a:avLst/>
          </a:prstGeom>
          <a:solidFill>
            <a:srgbClr val="FFC000"/>
          </a:solidFill>
        </p:spPr>
        <p:txBody>
          <a:bodyPr wrap="square" rtlCol="0">
            <a:spAutoFit/>
          </a:bodyPr>
          <a:lstStyle/>
          <a:p>
            <a:pPr defTabSz="914400" fontAlgn="base">
              <a:spcBef>
                <a:spcPct val="0"/>
              </a:spcBef>
              <a:spcAft>
                <a:spcPct val="0"/>
              </a:spcAft>
              <a:buFont typeface="Wingdings" pitchFamily="2" charset="2"/>
              <a:buNone/>
            </a:pPr>
            <a:r>
              <a:rPr kumimoji="1" lang="ja-JP" altLang="en-US" sz="1400" dirty="0">
                <a:solidFill>
                  <a:prstClr val="black"/>
                </a:solidFill>
                <a:latin typeface="+mn-ea"/>
              </a:rPr>
              <a:t>収量比分布（</a:t>
            </a:r>
            <a:r>
              <a:rPr kumimoji="1" lang="en-US" altLang="ja-JP" sz="1400" dirty="0">
                <a:solidFill>
                  <a:prstClr val="black"/>
                </a:solidFill>
                <a:latin typeface="+mn-ea"/>
              </a:rPr>
              <a:t>base</a:t>
            </a:r>
            <a:r>
              <a:rPr kumimoji="1" lang="ja-JP" altLang="en-US" sz="1400" dirty="0">
                <a:solidFill>
                  <a:prstClr val="black"/>
                </a:solidFill>
                <a:latin typeface="+mn-ea"/>
              </a:rPr>
              <a:t>：</a:t>
            </a:r>
            <a:r>
              <a:rPr kumimoji="1" lang="en-US" altLang="ja-JP" sz="1400" dirty="0">
                <a:solidFill>
                  <a:prstClr val="black"/>
                </a:solidFill>
                <a:latin typeface="+mn-ea"/>
              </a:rPr>
              <a:t>1981-2000</a:t>
            </a:r>
            <a:r>
              <a:rPr kumimoji="1" lang="ja-JP" altLang="en-US" sz="1400" dirty="0">
                <a:solidFill>
                  <a:prstClr val="black"/>
                </a:solidFill>
                <a:latin typeface="+mn-ea"/>
              </a:rPr>
              <a:t>を</a:t>
            </a:r>
            <a:r>
              <a:rPr kumimoji="1" lang="en-US" altLang="ja-JP" sz="1400" dirty="0">
                <a:solidFill>
                  <a:prstClr val="black"/>
                </a:solidFill>
                <a:latin typeface="+mn-ea"/>
              </a:rPr>
              <a:t>100%</a:t>
            </a:r>
            <a:r>
              <a:rPr kumimoji="1" lang="ja-JP" altLang="en-US" sz="1400" dirty="0">
                <a:solidFill>
                  <a:prstClr val="black"/>
                </a:solidFill>
                <a:latin typeface="+mn-ea"/>
              </a:rPr>
              <a:t>とした比率）</a:t>
            </a:r>
          </a:p>
        </p:txBody>
      </p:sp>
      <p:sp>
        <p:nvSpPr>
          <p:cNvPr id="32" name="テキスト ボックス 10">
            <a:extLst>
              <a:ext uri="{FF2B5EF4-FFF2-40B4-BE49-F238E27FC236}">
                <a16:creationId xmlns:a16="http://schemas.microsoft.com/office/drawing/2014/main" id="{AD0DA415-52AC-8837-8CC7-378C4D678646}"/>
              </a:ext>
            </a:extLst>
          </p:cNvPr>
          <p:cNvSpPr txBox="1">
            <a:spLocks noChangeArrowheads="1"/>
          </p:cNvSpPr>
          <p:nvPr/>
        </p:nvSpPr>
        <p:spPr bwMode="auto">
          <a:xfrm>
            <a:off x="8971858" y="877250"/>
            <a:ext cx="3099898" cy="5570756"/>
          </a:xfrm>
          <a:prstGeom prst="rect">
            <a:avLst/>
          </a:prstGeom>
          <a:solidFill>
            <a:srgbClr val="C0504D">
              <a:lumMod val="20000"/>
              <a:lumOff val="80000"/>
            </a:srgbClr>
          </a:solidFill>
          <a:ln w="25400" cap="flat" cmpd="sng" algn="ctr">
            <a:solidFill>
              <a:srgbClr val="C0504D"/>
            </a:solidFill>
            <a:prstDash val="solid"/>
            <a:headEnd/>
            <a:tailEnd/>
          </a:ln>
          <a:effectLst/>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 typeface="Wingdings" pitchFamily="2" charset="2"/>
              <a:buNone/>
              <a:tabLst/>
              <a:defRPr/>
            </a:pPr>
            <a:r>
              <a:rPr kumimoji="1" lang="ja-JP" altLang="en-US" sz="2000" b="0" i="0" u="sng" strike="noStrike" kern="0" cap="none" spc="0" normalizeH="0" baseline="0" noProof="0" dirty="0">
                <a:ln>
                  <a:noFill/>
                </a:ln>
                <a:solidFill>
                  <a:prstClr val="black"/>
                </a:solidFill>
                <a:effectLst/>
                <a:uLnTx/>
                <a:uFillTx/>
                <a:latin typeface="+mn-ea"/>
                <a:cs typeface="+mn-cs"/>
              </a:rPr>
              <a:t>◆基準移植日（適応なし）</a:t>
            </a:r>
            <a:r>
              <a:rPr kumimoji="1" lang="ja-JP" altLang="en-US" sz="2000" b="0" i="0" u="none" strike="noStrike" kern="0" cap="none" spc="0" normalizeH="0" baseline="0" noProof="0" dirty="0">
                <a:ln>
                  <a:noFill/>
                </a:ln>
                <a:solidFill>
                  <a:prstClr val="black"/>
                </a:solidFill>
                <a:effectLst/>
                <a:uLnTx/>
                <a:uFillTx/>
                <a:latin typeface="+mn-ea"/>
                <a:cs typeface="+mn-cs"/>
              </a:rPr>
              <a:t>　</a:t>
            </a:r>
            <a:endParaRPr kumimoji="1" lang="en-US" altLang="ja-JP" sz="2000" b="0" i="0" u="none" strike="noStrike" kern="0" cap="none" spc="0" normalizeH="0" baseline="0" noProof="0" dirty="0">
              <a:ln>
                <a:noFill/>
              </a:ln>
              <a:solidFill>
                <a:prstClr val="black"/>
              </a:solidFill>
              <a:effectLst/>
              <a:uLnTx/>
              <a:uFillTx/>
              <a:latin typeface="+mn-ea"/>
              <a:cs typeface="+mn-cs"/>
            </a:endParaRPr>
          </a:p>
          <a:p>
            <a:pPr marL="0" marR="0" lvl="0" indent="0" algn="just" defTabSz="914400" eaLnBrk="1" fontAlgn="base" latinLnBrk="0" hangingPunct="1">
              <a:lnSpc>
                <a:spcPct val="100000"/>
              </a:lnSpc>
              <a:spcBef>
                <a:spcPct val="0"/>
              </a:spcBef>
              <a:spcAft>
                <a:spcPct val="0"/>
              </a:spcAft>
              <a:buClrTx/>
              <a:buSzTx/>
              <a:buFont typeface="Wingdings" pitchFamily="2" charset="2"/>
              <a:buNone/>
              <a:tabLst/>
              <a:defRPr/>
            </a:pPr>
            <a:endParaRPr kumimoji="1" lang="en-US" altLang="ja-JP" sz="1600" b="0" i="0" u="none" strike="noStrike" kern="0" cap="none" spc="0" normalizeH="0" baseline="0" noProof="0" dirty="0">
              <a:ln>
                <a:noFill/>
              </a:ln>
              <a:solidFill>
                <a:prstClr val="black"/>
              </a:solidFill>
              <a:effectLst/>
              <a:uLnTx/>
              <a:uFillTx/>
              <a:latin typeface="+mn-ea"/>
              <a:cs typeface="+mn-cs"/>
            </a:endParaRPr>
          </a:p>
          <a:p>
            <a:pPr marL="0" marR="0" lvl="0" indent="0" algn="just" defTabSz="914400" eaLnBrk="1" fontAlgn="base" latinLnBrk="0" hangingPunct="1">
              <a:lnSpc>
                <a:spcPct val="100000"/>
              </a:lnSpc>
              <a:spcBef>
                <a:spcPct val="0"/>
              </a:spcBef>
              <a:spcAft>
                <a:spcPct val="0"/>
              </a:spcAft>
              <a:buClrTx/>
              <a:buSzTx/>
              <a:buFont typeface="Wingdings" pitchFamily="2" charset="2"/>
              <a:buNone/>
              <a:tabLst/>
              <a:defRPr/>
            </a:pPr>
            <a:r>
              <a:rPr kumimoji="1" lang="ja-JP" altLang="en-US" b="0" i="0" u="none" strike="noStrike" kern="0" cap="none" spc="0" normalizeH="0" baseline="0" noProof="0" dirty="0">
                <a:ln>
                  <a:noFill/>
                </a:ln>
                <a:solidFill>
                  <a:prstClr val="black"/>
                </a:solidFill>
                <a:effectLst/>
                <a:uLnTx/>
                <a:uFillTx/>
                <a:latin typeface="+mn-ea"/>
                <a:cs typeface="+mn-cs"/>
              </a:rPr>
              <a:t>登熟期間前期に高温ストレスを受ける割合が極めて高くなる。</a:t>
            </a:r>
            <a:endParaRPr kumimoji="1" lang="en-US" altLang="ja-JP" b="0" i="0" u="none" strike="noStrike" kern="0" cap="none" spc="0" normalizeH="0" baseline="0" noProof="0" dirty="0">
              <a:ln>
                <a:noFill/>
              </a:ln>
              <a:solidFill>
                <a:prstClr val="black"/>
              </a:solidFill>
              <a:effectLst/>
              <a:uLnTx/>
              <a:uFillTx/>
              <a:latin typeface="+mn-ea"/>
              <a:cs typeface="+mn-cs"/>
            </a:endParaRPr>
          </a:p>
          <a:p>
            <a:pPr marL="0" marR="0" lvl="0" indent="0" algn="just" defTabSz="914400" eaLnBrk="1" fontAlgn="base" latinLnBrk="0" hangingPunct="1">
              <a:lnSpc>
                <a:spcPct val="100000"/>
              </a:lnSpc>
              <a:spcBef>
                <a:spcPct val="0"/>
              </a:spcBef>
              <a:spcAft>
                <a:spcPct val="0"/>
              </a:spcAft>
              <a:buClrTx/>
              <a:buSzTx/>
              <a:buFont typeface="Wingdings" pitchFamily="2" charset="2"/>
              <a:buNone/>
              <a:tabLst/>
              <a:defRPr/>
            </a:pPr>
            <a:r>
              <a:rPr kumimoji="1" lang="ja-JP" altLang="en-US" b="0" i="0" u="none" strike="noStrike" kern="0" cap="none" spc="0" normalizeH="0" baseline="0" noProof="0" dirty="0">
                <a:ln>
                  <a:noFill/>
                </a:ln>
                <a:solidFill>
                  <a:prstClr val="black"/>
                </a:solidFill>
                <a:effectLst/>
                <a:uLnTx/>
                <a:uFillTx/>
                <a:latin typeface="+mn-ea"/>
                <a:cs typeface="+mn-cs"/>
              </a:rPr>
              <a:t>　→　</a:t>
            </a:r>
            <a:r>
              <a:rPr kumimoji="1" lang="ja-JP" altLang="en-US" b="0" i="0" u="none" strike="noStrike" kern="0" cap="none" spc="0" normalizeH="0" baseline="0" noProof="0" dirty="0">
                <a:ln>
                  <a:noFill/>
                </a:ln>
                <a:solidFill>
                  <a:srgbClr val="FF0000"/>
                </a:solidFill>
                <a:effectLst/>
                <a:uLnTx/>
                <a:uFillTx/>
                <a:latin typeface="+mn-ea"/>
                <a:cs typeface="+mn-cs"/>
              </a:rPr>
              <a:t>全生産量は増加</a:t>
            </a:r>
            <a:r>
              <a:rPr kumimoji="1" lang="ja-JP" altLang="en-US" b="0" i="0" u="none" strike="noStrike" kern="0" cap="none" spc="0" normalizeH="0" baseline="0" noProof="0" dirty="0">
                <a:ln>
                  <a:noFill/>
                </a:ln>
                <a:solidFill>
                  <a:prstClr val="black"/>
                </a:solidFill>
                <a:effectLst/>
                <a:uLnTx/>
                <a:uFillTx/>
                <a:latin typeface="+mn-ea"/>
                <a:cs typeface="+mn-cs"/>
              </a:rPr>
              <a:t>するが、</a:t>
            </a:r>
            <a:r>
              <a:rPr kumimoji="1" lang="ja-JP" altLang="en-US" b="0" i="0" u="none" strike="noStrike" kern="0" cap="none" spc="0" normalizeH="0" baseline="0" noProof="0" dirty="0">
                <a:ln>
                  <a:noFill/>
                </a:ln>
                <a:solidFill>
                  <a:srgbClr val="FF0000"/>
                </a:solidFill>
                <a:effectLst/>
                <a:uLnTx/>
                <a:uFillTx/>
                <a:latin typeface="+mn-ea"/>
                <a:cs typeface="+mn-cs"/>
              </a:rPr>
              <a:t>品質が大きく低下</a:t>
            </a:r>
            <a:r>
              <a:rPr kumimoji="1" lang="ja-JP" altLang="en-US" b="0" i="0" u="none" strike="noStrike" kern="0" cap="none" spc="0" normalizeH="0" baseline="0" noProof="0" dirty="0">
                <a:ln>
                  <a:noFill/>
                </a:ln>
                <a:solidFill>
                  <a:prstClr val="black"/>
                </a:solidFill>
                <a:effectLst/>
                <a:uLnTx/>
                <a:uFillTx/>
                <a:latin typeface="+mn-ea"/>
                <a:cs typeface="+mn-cs"/>
              </a:rPr>
              <a:t>する可能性がある。</a:t>
            </a:r>
            <a:endParaRPr kumimoji="1" lang="en-US" altLang="ja-JP" b="0" i="0" u="none" strike="noStrike" kern="0" cap="none" spc="0" normalizeH="0" baseline="0" noProof="0" dirty="0">
              <a:ln>
                <a:noFill/>
              </a:ln>
              <a:solidFill>
                <a:prstClr val="black"/>
              </a:solidFill>
              <a:effectLst/>
              <a:uLnTx/>
              <a:uFillTx/>
              <a:latin typeface="+mn-ea"/>
              <a:cs typeface="+mn-cs"/>
            </a:endParaRPr>
          </a:p>
          <a:p>
            <a:pPr marL="0" marR="0" lvl="0" indent="0" algn="just" defTabSz="914400" eaLnBrk="1" fontAlgn="base" latinLnBrk="0" hangingPunct="1">
              <a:lnSpc>
                <a:spcPct val="100000"/>
              </a:lnSpc>
              <a:spcBef>
                <a:spcPct val="0"/>
              </a:spcBef>
              <a:spcAft>
                <a:spcPct val="0"/>
              </a:spcAft>
              <a:buClrTx/>
              <a:buSzTx/>
              <a:buFont typeface="Wingdings" pitchFamily="2" charset="2"/>
              <a:buNone/>
              <a:tabLst/>
              <a:defRPr/>
            </a:pPr>
            <a:endParaRPr kumimoji="1" lang="en-US" altLang="ja-JP" b="0" i="0" u="none" strike="noStrike" kern="0" cap="none" spc="0" normalizeH="0" baseline="0" noProof="0" dirty="0">
              <a:ln>
                <a:noFill/>
              </a:ln>
              <a:solidFill>
                <a:prstClr val="black"/>
              </a:solidFill>
              <a:effectLst/>
              <a:uLnTx/>
              <a:uFillTx/>
              <a:latin typeface="+mn-ea"/>
              <a:cs typeface="+mn-cs"/>
            </a:endParaRPr>
          </a:p>
          <a:p>
            <a:pPr marL="0" marR="0" lvl="0" indent="0" algn="just" defTabSz="914400" eaLnBrk="1" fontAlgn="base" latinLnBrk="0" hangingPunct="1">
              <a:lnSpc>
                <a:spcPct val="100000"/>
              </a:lnSpc>
              <a:spcBef>
                <a:spcPct val="0"/>
              </a:spcBef>
              <a:spcAft>
                <a:spcPct val="0"/>
              </a:spcAft>
              <a:buClrTx/>
              <a:buSzTx/>
              <a:buFont typeface="Wingdings" pitchFamily="2" charset="2"/>
              <a:buNone/>
              <a:tabLst/>
              <a:defRPr/>
            </a:pPr>
            <a:endParaRPr kumimoji="1" lang="en-US" altLang="ja-JP" sz="1600" b="0" i="0" u="none" strike="noStrike" kern="0" cap="none" spc="0" normalizeH="0" baseline="0" noProof="0" dirty="0">
              <a:ln>
                <a:noFill/>
              </a:ln>
              <a:solidFill>
                <a:prstClr val="black"/>
              </a:solidFill>
              <a:effectLst/>
              <a:uLnTx/>
              <a:uFillTx/>
              <a:latin typeface="+mn-ea"/>
              <a:cs typeface="+mn-cs"/>
            </a:endParaRPr>
          </a:p>
          <a:p>
            <a:pPr marL="0" marR="0" lvl="0" indent="0" algn="just" defTabSz="914400" eaLnBrk="1" fontAlgn="base" latinLnBrk="0" hangingPunct="1">
              <a:lnSpc>
                <a:spcPct val="100000"/>
              </a:lnSpc>
              <a:spcBef>
                <a:spcPct val="0"/>
              </a:spcBef>
              <a:spcAft>
                <a:spcPct val="0"/>
              </a:spcAft>
              <a:buClrTx/>
              <a:buSzTx/>
              <a:buFont typeface="Wingdings" pitchFamily="2" charset="2"/>
              <a:buNone/>
              <a:tabLst/>
              <a:defRPr/>
            </a:pPr>
            <a:r>
              <a:rPr kumimoji="1" lang="ja-JP" altLang="en-US" sz="2000" b="0" i="0" u="sng" strike="noStrike" kern="0" cap="none" spc="0" normalizeH="0" baseline="0" noProof="0" dirty="0">
                <a:ln>
                  <a:noFill/>
                </a:ln>
                <a:solidFill>
                  <a:srgbClr val="00B050"/>
                </a:solidFill>
                <a:effectLst/>
                <a:uLnTx/>
                <a:uFillTx/>
                <a:latin typeface="+mn-ea"/>
                <a:cs typeface="+mn-cs"/>
              </a:rPr>
              <a:t>◆品質重視移植日</a:t>
            </a:r>
            <a:endParaRPr kumimoji="1" lang="en-US" altLang="ja-JP" sz="2000" b="0" i="0" u="sng" strike="noStrike" kern="0" cap="none" spc="0" normalizeH="0" baseline="0" noProof="0" dirty="0">
              <a:ln>
                <a:noFill/>
              </a:ln>
              <a:solidFill>
                <a:srgbClr val="00B050"/>
              </a:solidFill>
              <a:effectLst/>
              <a:uLnTx/>
              <a:uFillTx/>
              <a:latin typeface="+mn-ea"/>
              <a:cs typeface="+mn-cs"/>
            </a:endParaRPr>
          </a:p>
          <a:p>
            <a:pPr marL="0" marR="0" lvl="0" indent="0" algn="just" defTabSz="914400" eaLnBrk="1" fontAlgn="base" latinLnBrk="0" hangingPunct="1">
              <a:lnSpc>
                <a:spcPct val="100000"/>
              </a:lnSpc>
              <a:spcBef>
                <a:spcPct val="0"/>
              </a:spcBef>
              <a:spcAft>
                <a:spcPct val="0"/>
              </a:spcAft>
              <a:buClrTx/>
              <a:buSzTx/>
              <a:buFont typeface="Wingdings" pitchFamily="2" charset="2"/>
              <a:buNone/>
              <a:tabLst/>
              <a:defRPr/>
            </a:pPr>
            <a:endParaRPr kumimoji="1" lang="en-US" altLang="ja-JP" sz="1600" b="0" i="0" u="none" strike="noStrike" kern="0" cap="none" spc="0" normalizeH="0" baseline="0" noProof="0" dirty="0">
              <a:ln>
                <a:noFill/>
              </a:ln>
              <a:solidFill>
                <a:prstClr val="black"/>
              </a:solidFill>
              <a:effectLst/>
              <a:uLnTx/>
              <a:uFillTx/>
              <a:latin typeface="+mn-ea"/>
              <a:cs typeface="+mn-cs"/>
            </a:endParaRPr>
          </a:p>
          <a:p>
            <a:pPr marL="0" marR="0" lvl="0" indent="0" algn="just" defTabSz="914400" eaLnBrk="1" fontAlgn="base" latinLnBrk="0" hangingPunct="1">
              <a:lnSpc>
                <a:spcPct val="100000"/>
              </a:lnSpc>
              <a:spcBef>
                <a:spcPct val="0"/>
              </a:spcBef>
              <a:spcAft>
                <a:spcPct val="0"/>
              </a:spcAft>
              <a:buClrTx/>
              <a:buSzTx/>
              <a:buFont typeface="Wingdings" pitchFamily="2" charset="2"/>
              <a:buNone/>
              <a:tabLst/>
              <a:defRPr/>
            </a:pPr>
            <a:r>
              <a:rPr kumimoji="1" lang="ja-JP" altLang="en-US" b="0" i="0" u="none" strike="noStrike" kern="0" cap="none" spc="0" normalizeH="0" baseline="0" noProof="0" dirty="0">
                <a:ln>
                  <a:noFill/>
                </a:ln>
                <a:solidFill>
                  <a:prstClr val="black"/>
                </a:solidFill>
                <a:effectLst/>
                <a:uLnTx/>
                <a:uFillTx/>
                <a:latin typeface="+mn-ea"/>
                <a:cs typeface="+mn-cs"/>
              </a:rPr>
              <a:t>全生産量（収量の全国集計値）は大きく減少しないが、収量の地域的偏りが極めて大きくなる。　</a:t>
            </a:r>
            <a:endParaRPr kumimoji="1" lang="en-US" altLang="ja-JP" b="0" i="0" u="none" strike="noStrike" kern="0" cap="none" spc="0" normalizeH="0" baseline="0" noProof="0" dirty="0">
              <a:ln>
                <a:noFill/>
              </a:ln>
              <a:solidFill>
                <a:prstClr val="black"/>
              </a:solidFill>
              <a:effectLst/>
              <a:uLnTx/>
              <a:uFillTx/>
              <a:latin typeface="+mn-ea"/>
              <a:cs typeface="+mn-cs"/>
            </a:endParaRPr>
          </a:p>
          <a:p>
            <a:pPr marL="0" marR="0" lvl="0" indent="0" algn="just" defTabSz="914400" eaLnBrk="1" fontAlgn="base" latinLnBrk="0" hangingPunct="1">
              <a:lnSpc>
                <a:spcPct val="100000"/>
              </a:lnSpc>
              <a:spcBef>
                <a:spcPct val="0"/>
              </a:spcBef>
              <a:spcAft>
                <a:spcPct val="0"/>
              </a:spcAft>
              <a:buClrTx/>
              <a:buSzTx/>
              <a:buFont typeface="Wingdings" pitchFamily="2" charset="2"/>
              <a:buNone/>
              <a:tabLst/>
              <a:defRPr/>
            </a:pPr>
            <a:r>
              <a:rPr kumimoji="1" lang="ja-JP" altLang="en-US" b="0" i="0" u="none" strike="noStrike" kern="0" cap="none" spc="0" normalizeH="0" baseline="0" noProof="0" dirty="0">
                <a:ln>
                  <a:noFill/>
                </a:ln>
                <a:solidFill>
                  <a:prstClr val="black"/>
                </a:solidFill>
                <a:effectLst/>
                <a:uLnTx/>
                <a:uFillTx/>
                <a:latin typeface="+mn-ea"/>
                <a:cs typeface="+mn-cs"/>
              </a:rPr>
              <a:t>　→　</a:t>
            </a:r>
            <a:r>
              <a:rPr kumimoji="1" lang="ja-JP" altLang="en-US" b="0" i="0" u="none" strike="noStrike" kern="0" cap="none" spc="0" normalizeH="0" baseline="0" noProof="0" dirty="0">
                <a:ln>
                  <a:noFill/>
                </a:ln>
                <a:solidFill>
                  <a:srgbClr val="FF0000"/>
                </a:solidFill>
                <a:effectLst/>
                <a:uLnTx/>
                <a:uFillTx/>
                <a:latin typeface="+mn-ea"/>
                <a:cs typeface="+mn-cs"/>
              </a:rPr>
              <a:t>耕作適地、不適地の</a:t>
            </a:r>
            <a:r>
              <a:rPr kumimoji="1" lang="en-US" altLang="ja-JP" b="0" i="0" u="none" strike="noStrike" kern="0" cap="none" spc="0" normalizeH="0" baseline="0" noProof="0" dirty="0">
                <a:ln>
                  <a:noFill/>
                </a:ln>
                <a:solidFill>
                  <a:srgbClr val="FF0000"/>
                </a:solidFill>
                <a:effectLst/>
                <a:uLnTx/>
                <a:uFillTx/>
                <a:latin typeface="+mn-ea"/>
                <a:cs typeface="+mn-cs"/>
              </a:rPr>
              <a:t>2</a:t>
            </a:r>
            <a:r>
              <a:rPr kumimoji="1" lang="ja-JP" altLang="en-US" b="0" i="0" u="none" strike="noStrike" kern="0" cap="none" spc="0" normalizeH="0" baseline="0" noProof="0" dirty="0">
                <a:ln>
                  <a:noFill/>
                </a:ln>
                <a:solidFill>
                  <a:srgbClr val="FF0000"/>
                </a:solidFill>
                <a:effectLst/>
                <a:uLnTx/>
                <a:uFillTx/>
                <a:latin typeface="+mn-ea"/>
                <a:cs typeface="+mn-cs"/>
              </a:rPr>
              <a:t>極分化</a:t>
            </a:r>
            <a:endParaRPr kumimoji="1" lang="en-US" altLang="ja-JP" b="0" i="0" u="none" strike="noStrike" kern="0" cap="none" spc="0" normalizeH="0" baseline="0" noProof="0" dirty="0">
              <a:ln>
                <a:noFill/>
              </a:ln>
              <a:solidFill>
                <a:srgbClr val="FF0000"/>
              </a:solidFill>
              <a:effectLst/>
              <a:uLnTx/>
              <a:uFillTx/>
              <a:latin typeface="+mn-ea"/>
              <a:cs typeface="+mn-cs"/>
            </a:endParaRPr>
          </a:p>
          <a:p>
            <a:pPr marL="0" marR="0" lvl="0" indent="0" algn="just" defTabSz="914400" eaLnBrk="1" fontAlgn="base" latinLnBrk="0" hangingPunct="1">
              <a:lnSpc>
                <a:spcPct val="100000"/>
              </a:lnSpc>
              <a:spcBef>
                <a:spcPct val="0"/>
              </a:spcBef>
              <a:spcAft>
                <a:spcPct val="0"/>
              </a:spcAft>
              <a:buClrTx/>
              <a:buSzTx/>
              <a:buFont typeface="Wingdings" pitchFamily="2" charset="2"/>
              <a:buNone/>
              <a:tabLst/>
              <a:defRPr/>
            </a:pPr>
            <a:endParaRPr kumimoji="1" lang="en-US" altLang="ja-JP" b="0" i="0" u="none" strike="noStrike" kern="0" cap="none" spc="0" normalizeH="0" baseline="0" noProof="0" dirty="0">
              <a:ln>
                <a:noFill/>
              </a:ln>
              <a:solidFill>
                <a:srgbClr val="FF0000"/>
              </a:solidFill>
              <a:effectLst/>
              <a:uLnTx/>
              <a:uFillTx/>
              <a:latin typeface="+mn-ea"/>
              <a:cs typeface="+mn-cs"/>
            </a:endParaRPr>
          </a:p>
          <a:p>
            <a:pPr marL="0" marR="0" lvl="0" indent="0" algn="just" defTabSz="914400" eaLnBrk="1" fontAlgn="base" latinLnBrk="0" hangingPunct="1">
              <a:lnSpc>
                <a:spcPct val="100000"/>
              </a:lnSpc>
              <a:spcBef>
                <a:spcPct val="0"/>
              </a:spcBef>
              <a:spcAft>
                <a:spcPct val="0"/>
              </a:spcAft>
              <a:buClrTx/>
              <a:buSzTx/>
              <a:buFont typeface="Wingdings" pitchFamily="2" charset="2"/>
              <a:buNone/>
              <a:tabLst/>
              <a:defRPr/>
            </a:pPr>
            <a:endParaRPr kumimoji="1" lang="en-US" altLang="ja-JP" sz="1600" b="0" i="0" u="none" strike="noStrike" kern="0" cap="none" spc="0" normalizeH="0" baseline="0" noProof="0" dirty="0">
              <a:ln>
                <a:noFill/>
              </a:ln>
              <a:solidFill>
                <a:prstClr val="black"/>
              </a:solidFill>
              <a:effectLst/>
              <a:uLnTx/>
              <a:uFillTx/>
              <a:latin typeface="+mn-ea"/>
              <a:cs typeface="+mn-cs"/>
            </a:endParaRPr>
          </a:p>
        </p:txBody>
      </p:sp>
      <p:sp>
        <p:nvSpPr>
          <p:cNvPr id="28" name="テキスト ボックス 27">
            <a:extLst>
              <a:ext uri="{FF2B5EF4-FFF2-40B4-BE49-F238E27FC236}">
                <a16:creationId xmlns:a16="http://schemas.microsoft.com/office/drawing/2014/main" id="{64460A6A-4475-8A1F-55C3-15C76A8ACA11}"/>
              </a:ext>
            </a:extLst>
          </p:cNvPr>
          <p:cNvSpPr txBox="1"/>
          <p:nvPr/>
        </p:nvSpPr>
        <p:spPr>
          <a:xfrm>
            <a:off x="33556" y="6449820"/>
            <a:ext cx="11510744" cy="369332"/>
          </a:xfrm>
          <a:prstGeom prst="rect">
            <a:avLst/>
          </a:prstGeom>
          <a:noFill/>
        </p:spPr>
        <p:txBody>
          <a:bodyPr wrap="square">
            <a:spAutoFit/>
          </a:bodyPr>
          <a:lstStyle/>
          <a:p>
            <a:r>
              <a:rPr lang="ja-JP" altLang="en-US" dirty="0">
                <a:solidFill>
                  <a:srgbClr val="FF0000"/>
                </a:solidFill>
                <a:latin typeface="+mn-ea"/>
              </a:rPr>
              <a:t>注）　化石燃料依存型の発展経路の下で気候政策を導入しない最大排出シナリオによる結果</a:t>
            </a:r>
          </a:p>
        </p:txBody>
      </p:sp>
    </p:spTree>
    <p:extLst>
      <p:ext uri="{BB962C8B-B14F-4D97-AF65-F5344CB8AC3E}">
        <p14:creationId xmlns:p14="http://schemas.microsoft.com/office/powerpoint/2010/main" val="3571274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04A1E-08DC-D045-C948-F9CDB3292516}"/>
              </a:ext>
            </a:extLst>
          </p:cNvPr>
          <p:cNvSpPr txBox="1">
            <a:spLocks/>
          </p:cNvSpPr>
          <p:nvPr/>
        </p:nvSpPr>
        <p:spPr>
          <a:xfrm>
            <a:off x="113659" y="127078"/>
            <a:ext cx="1001431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b="1" dirty="0">
                <a:solidFill>
                  <a:prstClr val="black"/>
                </a:solidFill>
                <a:latin typeface="游ゴシック" panose="020B0400000000000000" pitchFamily="50" charset="-128"/>
                <a:ea typeface="游ゴシック" panose="020B0400000000000000" pitchFamily="50" charset="-128"/>
              </a:rPr>
              <a:t>気候シナリオによる予測の不確実性　（適応なし）</a:t>
            </a:r>
          </a:p>
          <a:p>
            <a:pPr eaLnBrk="1" hangingPunct="1">
              <a:buNone/>
            </a:pPr>
            <a:endParaRPr lang="ja-JP" altLang="en-US" sz="3200" b="1" dirty="0">
              <a:solidFill>
                <a:srgbClr val="000000"/>
              </a:solidFill>
              <a:latin typeface="游ゴシック" panose="020B0400000000000000" pitchFamily="50" charset="-128"/>
              <a:ea typeface="游ゴシック" panose="020B0400000000000000" pitchFamily="50" charset="-128"/>
            </a:endParaRPr>
          </a:p>
        </p:txBody>
      </p:sp>
      <p:pic>
        <p:nvPicPr>
          <p:cNvPr id="3" name="図 2">
            <a:extLst>
              <a:ext uri="{FF2B5EF4-FFF2-40B4-BE49-F238E27FC236}">
                <a16:creationId xmlns:a16="http://schemas.microsoft.com/office/drawing/2014/main" id="{15732A36-0E73-A00F-172E-31D53A8D75A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b="-7927"/>
          <a:stretch/>
        </p:blipFill>
        <p:spPr>
          <a:xfrm>
            <a:off x="1172818" y="799593"/>
            <a:ext cx="9144000" cy="5400599"/>
          </a:xfrm>
          <a:prstGeom prst="rect">
            <a:avLst/>
          </a:prstGeom>
          <a:noFill/>
        </p:spPr>
      </p:pic>
      <p:sp>
        <p:nvSpPr>
          <p:cNvPr id="4" name="テキスト ボックス 3">
            <a:extLst>
              <a:ext uri="{FF2B5EF4-FFF2-40B4-BE49-F238E27FC236}">
                <a16:creationId xmlns:a16="http://schemas.microsoft.com/office/drawing/2014/main" id="{56E51B28-ADCD-4514-40B3-68C464D0229A}"/>
              </a:ext>
            </a:extLst>
          </p:cNvPr>
          <p:cNvSpPr txBox="1"/>
          <p:nvPr/>
        </p:nvSpPr>
        <p:spPr>
          <a:xfrm>
            <a:off x="1172818" y="6152768"/>
            <a:ext cx="9144000" cy="646331"/>
          </a:xfrm>
          <a:prstGeom prst="rect">
            <a:avLst/>
          </a:prstGeom>
          <a:solidFill>
            <a:srgbClr val="C0504D">
              <a:lumMod val="20000"/>
              <a:lumOff val="80000"/>
            </a:srgbClr>
          </a:solidFill>
          <a:ln w="25400" cap="flat" cmpd="sng" algn="ctr">
            <a:solidFill>
              <a:srgbClr val="C0504D"/>
            </a:solidFill>
            <a:prstDash val="solid"/>
          </a:ln>
          <a:effectLst/>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全収量算定値はシナリオによる差は比較的小さい</a:t>
            </a:r>
            <a:endParaRPr kumimoji="1" lang="en-US" altLang="ja-JP"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品質リスク各クラスの構成割合はシナリオによる差が非常に大きい</a:t>
            </a:r>
          </a:p>
        </p:txBody>
      </p:sp>
      <p:sp>
        <p:nvSpPr>
          <p:cNvPr id="5" name="正方形/長方形 4">
            <a:extLst>
              <a:ext uri="{FF2B5EF4-FFF2-40B4-BE49-F238E27FC236}">
                <a16:creationId xmlns:a16="http://schemas.microsoft.com/office/drawing/2014/main" id="{E7EC4C72-E488-EE5C-8DDD-5988AE521F33}"/>
              </a:ext>
            </a:extLst>
          </p:cNvPr>
          <p:cNvSpPr/>
          <p:nvPr/>
        </p:nvSpPr>
        <p:spPr>
          <a:xfrm>
            <a:off x="2504458" y="5851186"/>
            <a:ext cx="3960440" cy="276999"/>
          </a:xfrm>
          <a:prstGeom prst="rect">
            <a:avLst/>
          </a:prstGeom>
        </p:spPr>
        <p:txBody>
          <a:bodyPr wrap="square">
            <a:spAutoFit/>
          </a:bodyPr>
          <a:lstStyle/>
          <a:p>
            <a:pPr defTabSz="914400"/>
            <a:r>
              <a:rPr kumimoji="1" lang="en-US" altLang="ja-JP" sz="1200" dirty="0">
                <a:solidFill>
                  <a:prstClr val="black"/>
                </a:solidFill>
                <a:ea typeface="ＭＳ Ｐゴシック" panose="020B0600070205080204" pitchFamily="50" charset="-128"/>
              </a:rPr>
              <a:t>Classified into 3 classes by heat stress index</a:t>
            </a:r>
            <a:endParaRPr kumimoji="1" lang="ja-JP" altLang="en-US" sz="1200" dirty="0">
              <a:solidFill>
                <a:prstClr val="black"/>
              </a:solidFill>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0C7002D9-7BEA-071B-0ABD-8124C6597F28}"/>
              </a:ext>
            </a:extLst>
          </p:cNvPr>
          <p:cNvSpPr/>
          <p:nvPr/>
        </p:nvSpPr>
        <p:spPr>
          <a:xfrm>
            <a:off x="6320882" y="5914920"/>
            <a:ext cx="144016" cy="138499"/>
          </a:xfrm>
          <a:prstGeom prst="rect">
            <a:avLst/>
          </a:prstGeom>
          <a:solidFill>
            <a:srgbClr val="66FF66"/>
          </a:solidFill>
          <a:ln>
            <a:solidFill>
              <a:sysClr val="windowText" lastClr="000000"/>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CD868CAA-06C4-E57B-7E58-0824ADEE1EEA}"/>
              </a:ext>
            </a:extLst>
          </p:cNvPr>
          <p:cNvSpPr/>
          <p:nvPr/>
        </p:nvSpPr>
        <p:spPr>
          <a:xfrm>
            <a:off x="7588412" y="5914920"/>
            <a:ext cx="144016" cy="138499"/>
          </a:xfrm>
          <a:prstGeom prst="rect">
            <a:avLst/>
          </a:prstGeom>
          <a:solidFill>
            <a:srgbClr val="FFFF00"/>
          </a:solidFill>
          <a:ln>
            <a:solidFill>
              <a:sysClr val="windowText" lastClr="000000"/>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ea typeface="ＭＳ Ｐゴシック" panose="020B0600070205080204" pitchFamily="50" charset="-128"/>
            </a:endParaRPr>
          </a:p>
        </p:txBody>
      </p:sp>
      <p:sp>
        <p:nvSpPr>
          <p:cNvPr id="8" name="正方形/長方形 7">
            <a:extLst>
              <a:ext uri="{FF2B5EF4-FFF2-40B4-BE49-F238E27FC236}">
                <a16:creationId xmlns:a16="http://schemas.microsoft.com/office/drawing/2014/main" id="{B53BA31D-6CFB-CABD-A369-35A948917B42}"/>
              </a:ext>
            </a:extLst>
          </p:cNvPr>
          <p:cNvSpPr/>
          <p:nvPr/>
        </p:nvSpPr>
        <p:spPr>
          <a:xfrm>
            <a:off x="8920560" y="5914920"/>
            <a:ext cx="144016" cy="138499"/>
          </a:xfrm>
          <a:prstGeom prst="rect">
            <a:avLst/>
          </a:prstGeom>
          <a:solidFill>
            <a:srgbClr val="FF0000"/>
          </a:solidFill>
          <a:ln>
            <a:solidFill>
              <a:sysClr val="windowText" lastClr="000000"/>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BB336F65-5E34-DE58-B6EF-5DB6886CDFDD}"/>
              </a:ext>
            </a:extLst>
          </p:cNvPr>
          <p:cNvSpPr txBox="1"/>
          <p:nvPr/>
        </p:nvSpPr>
        <p:spPr>
          <a:xfrm>
            <a:off x="6464898" y="5845670"/>
            <a:ext cx="1097929" cy="276999"/>
          </a:xfrm>
          <a:prstGeom prst="rect">
            <a:avLst/>
          </a:prstGeom>
          <a:noFill/>
        </p:spPr>
        <p:txBody>
          <a:bodyPr wrap="none" rtlCol="0">
            <a:spAutoFit/>
          </a:bodyPr>
          <a:lstStyle/>
          <a:p>
            <a:pPr defTabSz="914400"/>
            <a:r>
              <a:rPr kumimoji="1" lang="en-US" altLang="ja-JP" sz="1200" dirty="0">
                <a:solidFill>
                  <a:prstClr val="black"/>
                </a:solidFill>
                <a:ea typeface="ＭＳ Ｐゴシック" panose="020B0600070205080204" pitchFamily="50" charset="-128"/>
              </a:rPr>
              <a:t>0-20: Class A</a:t>
            </a:r>
            <a:endParaRPr kumimoji="1" lang="ja-JP" altLang="en-US" sz="1200" dirty="0">
              <a:solidFill>
                <a:prstClr val="black"/>
              </a:solidFill>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372B3DD9-AF26-88DA-DAE3-989654AF5660}"/>
              </a:ext>
            </a:extLst>
          </p:cNvPr>
          <p:cNvSpPr txBox="1"/>
          <p:nvPr/>
        </p:nvSpPr>
        <p:spPr>
          <a:xfrm>
            <a:off x="7696424" y="5845670"/>
            <a:ext cx="1191352" cy="276999"/>
          </a:xfrm>
          <a:prstGeom prst="rect">
            <a:avLst/>
          </a:prstGeom>
          <a:noFill/>
        </p:spPr>
        <p:txBody>
          <a:bodyPr wrap="none" rtlCol="0">
            <a:spAutoFit/>
          </a:bodyPr>
          <a:lstStyle/>
          <a:p>
            <a:pPr defTabSz="914400"/>
            <a:r>
              <a:rPr kumimoji="1" lang="en-US" altLang="ja-JP" sz="1200" dirty="0">
                <a:solidFill>
                  <a:prstClr val="black"/>
                </a:solidFill>
                <a:ea typeface="ＭＳ Ｐゴシック" panose="020B0600070205080204" pitchFamily="50" charset="-128"/>
              </a:rPr>
              <a:t>20-40: Class B</a:t>
            </a:r>
            <a:endParaRPr kumimoji="1" lang="ja-JP" altLang="en-US" sz="1200" dirty="0">
              <a:solidFill>
                <a:prstClr val="black"/>
              </a:solidFill>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F02AED6C-ED98-5092-7DC3-4DDB49DA82D6}"/>
              </a:ext>
            </a:extLst>
          </p:cNvPr>
          <p:cNvSpPr txBox="1"/>
          <p:nvPr/>
        </p:nvSpPr>
        <p:spPr>
          <a:xfrm>
            <a:off x="9021390" y="5845670"/>
            <a:ext cx="1072730" cy="276999"/>
          </a:xfrm>
          <a:prstGeom prst="rect">
            <a:avLst/>
          </a:prstGeom>
          <a:noFill/>
        </p:spPr>
        <p:txBody>
          <a:bodyPr wrap="none" rtlCol="0">
            <a:spAutoFit/>
          </a:bodyPr>
          <a:lstStyle/>
          <a:p>
            <a:pPr defTabSz="914400"/>
            <a:r>
              <a:rPr kumimoji="1" lang="en-US" altLang="ja-JP" sz="1200" dirty="0">
                <a:solidFill>
                  <a:prstClr val="black"/>
                </a:solidFill>
                <a:ea typeface="ＭＳ Ｐゴシック" panose="020B0600070205080204" pitchFamily="50" charset="-128"/>
              </a:rPr>
              <a:t>40- : Class C</a:t>
            </a:r>
            <a:endParaRPr kumimoji="1" lang="ja-JP" altLang="en-US" sz="1200" dirty="0">
              <a:solidFill>
                <a:prstClr val="black"/>
              </a:solidFill>
              <a:ea typeface="ＭＳ Ｐゴシック" panose="020B0600070205080204" pitchFamily="50" charset="-128"/>
            </a:endParaRPr>
          </a:p>
        </p:txBody>
      </p:sp>
      <p:pic>
        <p:nvPicPr>
          <p:cNvPr id="12" name="図 11">
            <a:extLst>
              <a:ext uri="{FF2B5EF4-FFF2-40B4-BE49-F238E27FC236}">
                <a16:creationId xmlns:a16="http://schemas.microsoft.com/office/drawing/2014/main" id="{425CA4A9-BA92-4FB4-F985-6ABCEBB47E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31"/>
          <a:stretch/>
        </p:blipFill>
        <p:spPr>
          <a:xfrm>
            <a:off x="1172818" y="936149"/>
            <a:ext cx="8759108" cy="3960440"/>
          </a:xfrm>
          <a:prstGeom prst="rect">
            <a:avLst/>
          </a:prstGeom>
        </p:spPr>
      </p:pic>
    </p:spTree>
    <p:extLst>
      <p:ext uri="{BB962C8B-B14F-4D97-AF65-F5344CB8AC3E}">
        <p14:creationId xmlns:p14="http://schemas.microsoft.com/office/powerpoint/2010/main" val="505557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1A371BE-2161-9D4F-E0B6-44CAEBA647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26354" y="856905"/>
            <a:ext cx="8470765" cy="4680520"/>
          </a:xfrm>
          <a:prstGeom prst="rect">
            <a:avLst/>
          </a:prstGeom>
          <a:solidFill>
            <a:sysClr val="window" lastClr="FFFFFF"/>
          </a:solidFill>
        </p:spPr>
      </p:pic>
      <p:sp>
        <p:nvSpPr>
          <p:cNvPr id="4" name="テキスト ボックス 3">
            <a:extLst>
              <a:ext uri="{FF2B5EF4-FFF2-40B4-BE49-F238E27FC236}">
                <a16:creationId xmlns:a16="http://schemas.microsoft.com/office/drawing/2014/main" id="{650D069E-212B-FDEB-8E19-5154CADEF0E1}"/>
              </a:ext>
            </a:extLst>
          </p:cNvPr>
          <p:cNvSpPr txBox="1"/>
          <p:nvPr/>
        </p:nvSpPr>
        <p:spPr bwMode="auto">
          <a:xfrm>
            <a:off x="326342" y="5668124"/>
            <a:ext cx="11232084" cy="1071723"/>
          </a:xfrm>
          <a:prstGeom prst="rect">
            <a:avLst/>
          </a:prstGeom>
          <a:solidFill>
            <a:srgbClr val="C0504D">
              <a:lumMod val="20000"/>
              <a:lumOff val="80000"/>
            </a:srgbClr>
          </a:solidFill>
          <a:ln w="25400" cap="flat" cmpd="sng" algn="ctr">
            <a:solidFill>
              <a:srgbClr val="C0504D"/>
            </a:solidFill>
            <a:prstDash val="solid"/>
            <a:headEnd/>
            <a:tailEnd/>
          </a:ln>
          <a:effectLst/>
        </p:spPr>
        <p:txBody>
          <a:bodyPr vert="horz" wrap="square" lIns="91440" tIns="45720" rIns="91440" bIns="45720" numCol="1" rtlCol="0" anchor="t" anchorCtr="0" compatLnSpc="1">
            <a:prstTxWarp prst="textNoShape">
              <a:avLst/>
            </a:prstTxWarp>
            <a:noAutofit/>
          </a:bodyPr>
          <a:lstStyle/>
          <a:p>
            <a:pPr marL="0" marR="0" lvl="0" indent="0" algn="just" defTabSz="3814763" eaLnBrk="1" fontAlgn="auto" latinLnBrk="0" hangingPunct="1">
              <a:lnSpc>
                <a:spcPct val="100000"/>
              </a:lnSpc>
              <a:spcBef>
                <a:spcPts val="0"/>
              </a:spcBef>
              <a:spcAft>
                <a:spcPts val="600"/>
              </a:spcAft>
              <a:buClrTx/>
              <a:buSzTx/>
              <a:buFontTx/>
              <a:buNone/>
              <a:tabLst/>
              <a:defRPr/>
            </a:pPr>
            <a:r>
              <a:rPr kumimoji="1" lang="en-US" altLang="ja-JP" sz="1800" b="1" i="0" u="none" strike="noStrike" kern="0" cap="none" spc="0" normalizeH="0" baseline="0" noProof="0" dirty="0">
                <a:ln>
                  <a:noFill/>
                </a:ln>
                <a:solidFill>
                  <a:prstClr val="black"/>
                </a:solidFill>
                <a:effectLst/>
                <a:uLnTx/>
                <a:uFillTx/>
                <a:latin typeface="Arial" pitchFamily="34" charset="0"/>
                <a:ea typeface="ＭＳ Ｐゴシック" pitchFamily="50" charset="-128"/>
                <a:cs typeface="+mn-cs"/>
              </a:rPr>
              <a:t>20</a:t>
            </a:r>
            <a:r>
              <a:rPr kumimoji="1" lang="ja-JP" altLang="en-US" sz="1800" b="1" i="0" u="none" strike="noStrike" kern="0" cap="none" spc="0" normalizeH="0" baseline="0" noProof="0" dirty="0">
                <a:ln>
                  <a:noFill/>
                </a:ln>
                <a:solidFill>
                  <a:prstClr val="black"/>
                </a:solidFill>
                <a:effectLst/>
                <a:uLnTx/>
                <a:uFillTx/>
                <a:latin typeface="Arial" pitchFamily="34" charset="0"/>
                <a:ea typeface="ＭＳ Ｐゴシック" pitchFamily="50" charset="-128"/>
                <a:cs typeface="+mn-cs"/>
              </a:rPr>
              <a:t>年平均（</a:t>
            </a:r>
            <a:r>
              <a:rPr kumimoji="1" lang="en-US" altLang="ja-JP" sz="1800" b="1" i="0" u="none" strike="noStrike" kern="0" cap="none" spc="0" normalizeH="0" baseline="0" noProof="0" dirty="0">
                <a:ln>
                  <a:noFill/>
                </a:ln>
                <a:solidFill>
                  <a:prstClr val="black"/>
                </a:solidFill>
                <a:effectLst/>
                <a:uLnTx/>
                <a:uFillTx/>
                <a:latin typeface="Arial" pitchFamily="34" charset="0"/>
                <a:ea typeface="ＭＳ Ｐゴシック" pitchFamily="50" charset="-128"/>
                <a:cs typeface="+mn-cs"/>
              </a:rPr>
              <a:t>2281-2100</a:t>
            </a:r>
            <a:r>
              <a:rPr kumimoji="1" lang="ja-JP" altLang="en-US" sz="1800" b="1" i="0" u="none" strike="noStrike" kern="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en-US" altLang="ja-JP" sz="1800" b="1" i="0" u="none" strike="noStrike" kern="0" cap="none" spc="0" normalizeH="0" baseline="0" noProof="0" dirty="0" err="1">
                <a:ln>
                  <a:noFill/>
                </a:ln>
                <a:solidFill>
                  <a:prstClr val="black"/>
                </a:solidFill>
                <a:effectLst/>
                <a:uLnTx/>
                <a:uFillTx/>
                <a:latin typeface="Arial" pitchFamily="34" charset="0"/>
                <a:ea typeface="ＭＳ Ｐゴシック" pitchFamily="50" charset="-128"/>
                <a:cs typeface="+mn-cs"/>
              </a:rPr>
              <a:t>ClassA</a:t>
            </a:r>
            <a:r>
              <a:rPr kumimoji="1" lang="ja-JP" altLang="en-US" sz="1800" b="1" i="0" u="none" strike="noStrike" kern="0" cap="none" spc="0" normalizeH="0" baseline="0" noProof="0" dirty="0">
                <a:ln>
                  <a:noFill/>
                </a:ln>
                <a:solidFill>
                  <a:prstClr val="black"/>
                </a:solidFill>
                <a:effectLst/>
                <a:uLnTx/>
                <a:uFillTx/>
                <a:latin typeface="Arial" pitchFamily="34" charset="0"/>
                <a:ea typeface="ＭＳ Ｐゴシック" pitchFamily="50" charset="-128"/>
                <a:cs typeface="+mn-cs"/>
              </a:rPr>
              <a:t>収量を最大にする移植日の分布（選択された最適移植日と基準移植日の差）</a:t>
            </a:r>
            <a:endParaRPr kumimoji="1" lang="en-US" altLang="ja-JP" sz="1800" b="1" i="0" u="none" strike="noStrike" kern="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269875" marR="0" lvl="0" indent="-269875" algn="just" defTabSz="3814763"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1" lang="ja-JP" altLang="en-US" sz="1400" b="1" i="0" u="none" strike="noStrike" kern="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rPr>
              <a:t>温度上昇の小さいシナリオでは、関東や東海、北陸の一部を除き、最適移植日はやや早期化する。</a:t>
            </a:r>
            <a:endParaRPr kumimoji="1" lang="en-US" altLang="ja-JP" sz="1400" b="1" i="0" u="none" strike="noStrike" kern="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endParaRPr>
          </a:p>
          <a:p>
            <a:pPr marL="269875" marR="0" lvl="0" indent="-269875" algn="just" defTabSz="3814763"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1" lang="ja-JP" altLang="en-US" sz="1400" b="1" i="0" u="none" strike="noStrike" kern="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rPr>
              <a:t>温度上昇の大きいシナリオほど、最適移植日は晩期化するが、温度上昇が特に大きいシナリオにおいては、関東や東海の一部で早期化する。</a:t>
            </a:r>
          </a:p>
        </p:txBody>
      </p:sp>
      <p:sp>
        <p:nvSpPr>
          <p:cNvPr id="5" name="タイトル 1">
            <a:extLst>
              <a:ext uri="{FF2B5EF4-FFF2-40B4-BE49-F238E27FC236}">
                <a16:creationId xmlns:a16="http://schemas.microsoft.com/office/drawing/2014/main" id="{F6770E2E-F8C4-1318-F6D0-67D879E27FED}"/>
              </a:ext>
            </a:extLst>
          </p:cNvPr>
          <p:cNvSpPr txBox="1">
            <a:spLocks/>
          </p:cNvSpPr>
          <p:nvPr/>
        </p:nvSpPr>
        <p:spPr>
          <a:xfrm>
            <a:off x="113659" y="127078"/>
            <a:ext cx="1001431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2800" b="1" dirty="0">
                <a:solidFill>
                  <a:prstClr val="black"/>
                </a:solidFill>
                <a:latin typeface="游ゴシック" panose="020B0400000000000000" pitchFamily="50" charset="-128"/>
                <a:ea typeface="游ゴシック" panose="020B0400000000000000" pitchFamily="50" charset="-128"/>
              </a:rPr>
              <a:t>気候シナリオによる最適移植日の違い　（品質重視移植日）</a:t>
            </a:r>
          </a:p>
          <a:p>
            <a:pPr eaLnBrk="1" hangingPunct="1">
              <a:buNone/>
            </a:pPr>
            <a:endParaRPr lang="ja-JP" altLang="en-US" sz="2800" b="1" dirty="0">
              <a:solidFill>
                <a:srgbClr val="00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805584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9611D992-BADA-53A8-AF02-5339E9018C4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5252" y="908720"/>
            <a:ext cx="3316363" cy="2880000"/>
          </a:xfrm>
          <a:prstGeom prst="rect">
            <a:avLst/>
          </a:prstGeom>
          <a:noFill/>
          <a:ln w="9525" cap="flat" cmpd="sng" algn="ctr">
            <a:noFill/>
            <a:prstDash val="solid"/>
            <a:miter lim="800000"/>
            <a:headEnd/>
            <a:tailEnd/>
          </a:ln>
        </p:spPr>
      </p:pic>
      <p:pic>
        <p:nvPicPr>
          <p:cNvPr id="15" name="Picture 3">
            <a:extLst>
              <a:ext uri="{FF2B5EF4-FFF2-40B4-BE49-F238E27FC236}">
                <a16:creationId xmlns:a16="http://schemas.microsoft.com/office/drawing/2014/main" id="{DD967F33-7137-78E2-E491-E8ADA49CC9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5252" y="4039586"/>
            <a:ext cx="3295377" cy="2818414"/>
          </a:xfrm>
          <a:prstGeom prst="rect">
            <a:avLst/>
          </a:prstGeom>
          <a:noFill/>
          <a:ln w="9525" cap="flat" cmpd="sng" algn="ctr">
            <a:noFill/>
            <a:prstDash val="solid"/>
            <a:miter lim="800000"/>
            <a:headEnd/>
            <a:tailEnd/>
          </a:ln>
        </p:spPr>
      </p:pic>
      <p:sp>
        <p:nvSpPr>
          <p:cNvPr id="2" name="タイトル 1">
            <a:extLst>
              <a:ext uri="{FF2B5EF4-FFF2-40B4-BE49-F238E27FC236}">
                <a16:creationId xmlns:a16="http://schemas.microsoft.com/office/drawing/2014/main" id="{4CAD8999-064F-4F81-3369-4A8F534B0055}"/>
              </a:ext>
            </a:extLst>
          </p:cNvPr>
          <p:cNvSpPr txBox="1">
            <a:spLocks/>
          </p:cNvSpPr>
          <p:nvPr/>
        </p:nvSpPr>
        <p:spPr>
          <a:xfrm>
            <a:off x="113659" y="127078"/>
            <a:ext cx="1001431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2800" b="1" dirty="0">
                <a:solidFill>
                  <a:prstClr val="black"/>
                </a:solidFill>
                <a:latin typeface="游ゴシック" panose="020B0400000000000000" pitchFamily="50" charset="-128"/>
                <a:ea typeface="游ゴシック" panose="020B0400000000000000" pitchFamily="50" charset="-128"/>
              </a:rPr>
              <a:t>移植日の変化と水需要量季節変化</a:t>
            </a:r>
          </a:p>
          <a:p>
            <a:pPr eaLnBrk="1" hangingPunct="1">
              <a:buNone/>
            </a:pPr>
            <a:endParaRPr lang="ja-JP" altLang="en-US" sz="2800" b="1" dirty="0">
              <a:solidFill>
                <a:srgbClr val="000000"/>
              </a:solidFill>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2813AF04-DC92-94C3-8CB4-4E685DA758C8}"/>
              </a:ext>
            </a:extLst>
          </p:cNvPr>
          <p:cNvSpPr/>
          <p:nvPr/>
        </p:nvSpPr>
        <p:spPr>
          <a:xfrm>
            <a:off x="6105752" y="908720"/>
            <a:ext cx="4751387" cy="3313112"/>
          </a:xfrm>
          <a:prstGeom prst="rect">
            <a:avLst/>
          </a:prstGeom>
          <a:solidFill>
            <a:srgbClr val="CCFFFF"/>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 typeface="Wingdings" pitchFamily="2" charset="2"/>
              <a:buChar char="u"/>
              <a:tabLst/>
              <a:defRPr/>
            </a:pPr>
            <a:endParaRPr kumimoji="1" lang="ja-JP" altLang="en-US" sz="14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テキスト ボックス 13">
            <a:extLst>
              <a:ext uri="{FF2B5EF4-FFF2-40B4-BE49-F238E27FC236}">
                <a16:creationId xmlns:a16="http://schemas.microsoft.com/office/drawing/2014/main" id="{2082C8C3-6106-0E77-757B-0E3534F8133D}"/>
              </a:ext>
            </a:extLst>
          </p:cNvPr>
          <p:cNvSpPr txBox="1">
            <a:spLocks noChangeArrowheads="1"/>
          </p:cNvSpPr>
          <p:nvPr/>
        </p:nvSpPr>
        <p:spPr bwMode="auto">
          <a:xfrm>
            <a:off x="1707945" y="1078584"/>
            <a:ext cx="1800493" cy="369332"/>
          </a:xfrm>
          <a:prstGeom prst="rect">
            <a:avLst/>
          </a:prstGeom>
          <a:solidFill>
            <a:schemeClr val="bg1"/>
          </a:solidFill>
          <a:ln w="9525">
            <a:noFill/>
            <a:miter lim="800000"/>
            <a:headEnd/>
            <a:tailEnd/>
          </a:ln>
        </p:spPr>
        <p:txBody>
          <a:bodyPr wrap="none">
            <a:spAutoFit/>
          </a:bodyPr>
          <a:lstStyle/>
          <a:p>
            <a:pPr defTabSz="914400" fontAlgn="base">
              <a:spcBef>
                <a:spcPct val="0"/>
              </a:spcBef>
              <a:spcAft>
                <a:spcPct val="0"/>
              </a:spcAft>
            </a:pPr>
            <a:r>
              <a:rPr kumimoji="1" lang="ja-JP" altLang="en-US" dirty="0">
                <a:solidFill>
                  <a:srgbClr val="FF0000"/>
                </a:solidFill>
                <a:latin typeface="Arial" pitchFamily="34" charset="0"/>
                <a:ea typeface="ＭＳ Ｐゴシック" pitchFamily="50" charset="-128"/>
              </a:rPr>
              <a:t>収量重視移植日</a:t>
            </a:r>
          </a:p>
        </p:txBody>
      </p:sp>
      <p:sp>
        <p:nvSpPr>
          <p:cNvPr id="7" name="テキスト ボックス 7">
            <a:extLst>
              <a:ext uri="{FF2B5EF4-FFF2-40B4-BE49-F238E27FC236}">
                <a16:creationId xmlns:a16="http://schemas.microsoft.com/office/drawing/2014/main" id="{1557FFA3-3D7D-77DF-8B02-CC30753971DA}"/>
              </a:ext>
            </a:extLst>
          </p:cNvPr>
          <p:cNvSpPr txBox="1">
            <a:spLocks noChangeArrowheads="1"/>
          </p:cNvSpPr>
          <p:nvPr/>
        </p:nvSpPr>
        <p:spPr bwMode="auto">
          <a:xfrm>
            <a:off x="2985652" y="2947344"/>
            <a:ext cx="1393825" cy="368300"/>
          </a:xfrm>
          <a:prstGeom prst="rect">
            <a:avLst/>
          </a:prstGeom>
          <a:solidFill>
            <a:sysClr val="window" lastClr="FFFFFF"/>
          </a:solid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a:t>
            </a:r>
            <a:r>
              <a:rPr kumimoji="1" lang="en-US" altLang="ja-JP" sz="16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2081-2100</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a:t>
            </a:r>
          </a:p>
        </p:txBody>
      </p:sp>
      <p:sp>
        <p:nvSpPr>
          <p:cNvPr id="8" name="テキスト ボックス 7">
            <a:extLst>
              <a:ext uri="{FF2B5EF4-FFF2-40B4-BE49-F238E27FC236}">
                <a16:creationId xmlns:a16="http://schemas.microsoft.com/office/drawing/2014/main" id="{7D064C68-676F-7AA9-D8AE-2A860C629370}"/>
              </a:ext>
            </a:extLst>
          </p:cNvPr>
          <p:cNvSpPr txBox="1">
            <a:spLocks noChangeArrowheads="1"/>
          </p:cNvSpPr>
          <p:nvPr/>
        </p:nvSpPr>
        <p:spPr bwMode="auto">
          <a:xfrm>
            <a:off x="2985652" y="6116748"/>
            <a:ext cx="1393825" cy="369888"/>
          </a:xfrm>
          <a:prstGeom prst="rect">
            <a:avLst/>
          </a:prstGeom>
          <a:solidFill>
            <a:sysClr val="window" lastClr="FFFFFF"/>
          </a:solid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a:t>
            </a:r>
            <a:r>
              <a:rPr kumimoji="1" lang="en-US" altLang="ja-JP" sz="16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2081-2100</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a:t>
            </a:r>
          </a:p>
        </p:txBody>
      </p:sp>
      <p:sp>
        <p:nvSpPr>
          <p:cNvPr id="6" name="テキスト ボックス 13">
            <a:extLst>
              <a:ext uri="{FF2B5EF4-FFF2-40B4-BE49-F238E27FC236}">
                <a16:creationId xmlns:a16="http://schemas.microsoft.com/office/drawing/2014/main" id="{E687A714-51C1-4E9D-7F26-79DABDC171B3}"/>
              </a:ext>
            </a:extLst>
          </p:cNvPr>
          <p:cNvSpPr txBox="1">
            <a:spLocks noChangeArrowheads="1"/>
          </p:cNvSpPr>
          <p:nvPr/>
        </p:nvSpPr>
        <p:spPr bwMode="auto">
          <a:xfrm>
            <a:off x="1774667" y="4190312"/>
            <a:ext cx="1800493" cy="369332"/>
          </a:xfrm>
          <a:prstGeom prst="rect">
            <a:avLst/>
          </a:prstGeom>
          <a:solidFill>
            <a:schemeClr val="bg1"/>
          </a:solidFill>
          <a:ln w="9525">
            <a:noFill/>
            <a:miter lim="800000"/>
            <a:headEnd/>
            <a:tailEnd/>
          </a:ln>
        </p:spPr>
        <p:txBody>
          <a:bodyPr wrap="none">
            <a:spAutoFit/>
          </a:bodyPr>
          <a:lstStyle/>
          <a:p>
            <a:pPr defTabSz="914400" fontAlgn="base">
              <a:spcBef>
                <a:spcPct val="0"/>
              </a:spcBef>
              <a:spcAft>
                <a:spcPct val="0"/>
              </a:spcAft>
            </a:pPr>
            <a:r>
              <a:rPr kumimoji="1" lang="ja-JP" altLang="en-US" dirty="0">
                <a:solidFill>
                  <a:srgbClr val="008000"/>
                </a:solidFill>
                <a:latin typeface="Arial" pitchFamily="34" charset="0"/>
                <a:ea typeface="ＭＳ Ｐゴシック" pitchFamily="50" charset="-128"/>
              </a:rPr>
              <a:t>品質重視移植日</a:t>
            </a:r>
          </a:p>
        </p:txBody>
      </p:sp>
      <p:pic>
        <p:nvPicPr>
          <p:cNvPr id="9" name="Picture 3">
            <a:extLst>
              <a:ext uri="{FF2B5EF4-FFF2-40B4-BE49-F238E27FC236}">
                <a16:creationId xmlns:a16="http://schemas.microsoft.com/office/drawing/2014/main" id="{0E40647A-1CB0-05E7-B02F-1DFB4469B03A}"/>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59107" y="2060575"/>
            <a:ext cx="576263" cy="4032250"/>
          </a:xfrm>
          <a:prstGeom prst="rect">
            <a:avLst/>
          </a:prstGeom>
          <a:noFill/>
          <a:ln w="9525">
            <a:noFill/>
            <a:miter lim="800000"/>
            <a:headEnd/>
            <a:tailEnd/>
          </a:ln>
        </p:spPr>
      </p:pic>
      <p:sp>
        <p:nvSpPr>
          <p:cNvPr id="10" name="テキスト ボックス 15">
            <a:extLst>
              <a:ext uri="{FF2B5EF4-FFF2-40B4-BE49-F238E27FC236}">
                <a16:creationId xmlns:a16="http://schemas.microsoft.com/office/drawing/2014/main" id="{FF01DE81-22C5-FBA9-67CF-C70A0EACF2DF}"/>
              </a:ext>
            </a:extLst>
          </p:cNvPr>
          <p:cNvSpPr txBox="1">
            <a:spLocks noChangeArrowheads="1"/>
          </p:cNvSpPr>
          <p:nvPr/>
        </p:nvSpPr>
        <p:spPr bwMode="auto">
          <a:xfrm rot="16200000" flipH="1">
            <a:off x="4591638" y="1624807"/>
            <a:ext cx="935037" cy="368300"/>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ja-JP" altLang="en-US">
                <a:solidFill>
                  <a:prstClr val="black"/>
                </a:solidFill>
                <a:latin typeface="Arial" pitchFamily="34" charset="0"/>
                <a:ea typeface="ＭＳ Ｐゴシック" pitchFamily="50" charset="-128"/>
              </a:rPr>
              <a:t>（</a:t>
            </a:r>
            <a:r>
              <a:rPr kumimoji="1" lang="en-US" altLang="ja-JP">
                <a:solidFill>
                  <a:prstClr val="black"/>
                </a:solidFill>
                <a:latin typeface="Arial" pitchFamily="34" charset="0"/>
                <a:ea typeface="ＭＳ Ｐゴシック" pitchFamily="50" charset="-128"/>
              </a:rPr>
              <a:t>days</a:t>
            </a:r>
            <a:r>
              <a:rPr kumimoji="1" lang="ja-JP" altLang="en-US">
                <a:solidFill>
                  <a:prstClr val="black"/>
                </a:solidFill>
                <a:latin typeface="Arial" pitchFamily="34" charset="0"/>
                <a:ea typeface="ＭＳ Ｐゴシック" pitchFamily="50" charset="-128"/>
              </a:rPr>
              <a:t>）</a:t>
            </a:r>
          </a:p>
        </p:txBody>
      </p:sp>
      <p:pic>
        <p:nvPicPr>
          <p:cNvPr id="11" name="Picture 19">
            <a:extLst>
              <a:ext uri="{FF2B5EF4-FFF2-40B4-BE49-F238E27FC236}">
                <a16:creationId xmlns:a16="http://schemas.microsoft.com/office/drawing/2014/main" id="{8D7B5DF1-4DC6-A480-C578-02A0A993A45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9877" y="980157"/>
            <a:ext cx="4695825" cy="2808288"/>
          </a:xfrm>
          <a:prstGeom prst="rect">
            <a:avLst/>
          </a:prstGeom>
          <a:noFill/>
          <a:ln w="9525" algn="ctr">
            <a:noFill/>
            <a:miter lim="800000"/>
            <a:headEnd/>
            <a:tailEnd/>
          </a:ln>
        </p:spPr>
      </p:pic>
      <p:sp>
        <p:nvSpPr>
          <p:cNvPr id="12" name="正方形/長方形 18">
            <a:extLst>
              <a:ext uri="{FF2B5EF4-FFF2-40B4-BE49-F238E27FC236}">
                <a16:creationId xmlns:a16="http://schemas.microsoft.com/office/drawing/2014/main" id="{4530DD6A-AE28-669B-9663-DBD8DF62538F}"/>
              </a:ext>
            </a:extLst>
          </p:cNvPr>
          <p:cNvSpPr>
            <a:spLocks noChangeArrowheads="1"/>
          </p:cNvSpPr>
          <p:nvPr/>
        </p:nvSpPr>
        <p:spPr bwMode="auto">
          <a:xfrm>
            <a:off x="6321652" y="3861470"/>
            <a:ext cx="4685898" cy="338554"/>
          </a:xfrm>
          <a:prstGeom prst="rect">
            <a:avLst/>
          </a:prstGeom>
          <a:noFill/>
          <a:ln w="9525">
            <a:noFill/>
            <a:miter lim="800000"/>
            <a:headEnd/>
            <a:tailEnd/>
          </a:ln>
        </p:spPr>
        <p:txBody>
          <a:bodyPr wrap="none">
            <a:spAutoFit/>
          </a:bodyPr>
          <a:lstStyle/>
          <a:p>
            <a:pPr marL="285750" indent="-285750" defTabSz="914400" fontAlgn="base">
              <a:spcBef>
                <a:spcPct val="0"/>
              </a:spcBef>
              <a:spcAft>
                <a:spcPct val="0"/>
              </a:spcAft>
              <a:buFont typeface="Arial" panose="020B0604020202020204" pitchFamily="34" charset="0"/>
              <a:buChar char="•"/>
            </a:pPr>
            <a:r>
              <a:rPr kumimoji="1" lang="ja-JP" altLang="en-US" sz="1600">
                <a:solidFill>
                  <a:srgbClr val="000000"/>
                </a:solidFill>
                <a:latin typeface="Arial" pitchFamily="34" charset="0"/>
                <a:ea typeface="HGPｺﾞｼｯｸE" pitchFamily="50" charset="-128"/>
              </a:rPr>
              <a:t>作期移動を実施した場合の水需要量の季節変化</a:t>
            </a:r>
            <a:endParaRPr kumimoji="1" lang="ja-JP" altLang="en-US" sz="1600">
              <a:solidFill>
                <a:prstClr val="black"/>
              </a:solidFill>
              <a:latin typeface="Arial" pitchFamily="34" charset="0"/>
              <a:ea typeface="ＭＳ Ｐゴシック" pitchFamily="50" charset="-128"/>
            </a:endParaRPr>
          </a:p>
        </p:txBody>
      </p:sp>
      <p:sp>
        <p:nvSpPr>
          <p:cNvPr id="13" name="テキスト ボックス 16">
            <a:extLst>
              <a:ext uri="{FF2B5EF4-FFF2-40B4-BE49-F238E27FC236}">
                <a16:creationId xmlns:a16="http://schemas.microsoft.com/office/drawing/2014/main" id="{5F5E1B8E-E795-FB8C-8802-94E07839C359}"/>
              </a:ext>
            </a:extLst>
          </p:cNvPr>
          <p:cNvSpPr txBox="1">
            <a:spLocks noChangeArrowheads="1"/>
          </p:cNvSpPr>
          <p:nvPr/>
        </p:nvSpPr>
        <p:spPr bwMode="auto">
          <a:xfrm>
            <a:off x="6177065" y="4653111"/>
            <a:ext cx="4679950" cy="2062103"/>
          </a:xfrm>
          <a:prstGeom prst="rect">
            <a:avLst/>
          </a:prstGeom>
          <a:solidFill>
            <a:srgbClr val="C0504D">
              <a:lumMod val="20000"/>
              <a:lumOff val="80000"/>
            </a:srgbClr>
          </a:solidFill>
          <a:ln w="25400" cap="flat" cmpd="sng" algn="ctr">
            <a:solidFill>
              <a:srgbClr val="C0504D"/>
            </a:solidFill>
            <a:prstDash val="solid"/>
            <a:headEnd/>
            <a:tailEnd/>
          </a:ln>
          <a:effectLst/>
        </p:spPr>
        <p:txBody>
          <a:bodyPr>
            <a:spAutoFit/>
          </a:bodyPr>
          <a:lstStyle/>
          <a:p>
            <a:pPr marL="271463" marR="0" lvl="0" indent="-271463" defTabSz="914400" eaLnBrk="1" fontAlgn="base" latinLnBrk="0" hangingPunct="1">
              <a:lnSpc>
                <a:spcPct val="100000"/>
              </a:lnSpc>
              <a:spcBef>
                <a:spcPct val="0"/>
              </a:spcBef>
              <a:spcAft>
                <a:spcPts val="1200"/>
              </a:spcAft>
              <a:buClrTx/>
              <a:buSzTx/>
              <a:buFont typeface="Wingdings" pitchFamily="2" charset="2"/>
              <a:buChar char="Ø"/>
              <a:tabLst/>
              <a:defRPr/>
            </a:pP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rPr>
              <a:t>最多収量を得るための移植日は、温度上昇に伴い</a:t>
            </a:r>
            <a:r>
              <a:rPr kumimoji="1" lang="ja-JP" altLang="en-US" sz="1800" b="0" i="0" u="none" strike="noStrike" kern="0" cap="none" spc="0" normalizeH="0" baseline="0" noProof="0" dirty="0">
                <a:ln>
                  <a:noFill/>
                </a:ln>
                <a:solidFill>
                  <a:srgbClr val="FF0000"/>
                </a:solidFill>
                <a:effectLst/>
                <a:uLnTx/>
                <a:uFillTx/>
                <a:latin typeface="Arial" pitchFamily="34" charset="0"/>
                <a:ea typeface="ＭＳ Ｐゴシック" panose="020B0600070205080204" pitchFamily="50" charset="-128"/>
                <a:cs typeface="+mn-cs"/>
              </a:rPr>
              <a:t>早期化</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rPr>
              <a:t>する。</a:t>
            </a:r>
            <a:endPar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endParaRPr>
          </a:p>
          <a:p>
            <a:pPr marL="271463" marR="0" lvl="0" indent="-271463" defTabSz="914400" eaLnBrk="1" fontAlgn="base" latinLnBrk="0" hangingPunct="1">
              <a:lnSpc>
                <a:spcPct val="100000"/>
              </a:lnSpc>
              <a:spcBef>
                <a:spcPct val="0"/>
              </a:spcBef>
              <a:spcAft>
                <a:spcPts val="1200"/>
              </a:spcAft>
              <a:buClrTx/>
              <a:buSzTx/>
              <a:buFont typeface="Wingdings" pitchFamily="2" charset="2"/>
              <a:buChar char="Ø"/>
              <a:tabLst/>
              <a:defRPr/>
            </a:pP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rPr>
              <a:t>高温による品質低下リスクを下げるための移植日は、多くの地域で</a:t>
            </a:r>
            <a:r>
              <a:rPr kumimoji="1" lang="ja-JP" altLang="en-US" sz="1800" b="0" i="0" u="none" strike="noStrike" kern="0" cap="none" spc="0" normalizeH="0" baseline="0" noProof="0" dirty="0">
                <a:ln>
                  <a:noFill/>
                </a:ln>
                <a:solidFill>
                  <a:srgbClr val="FF0000"/>
                </a:solidFill>
                <a:effectLst/>
                <a:uLnTx/>
                <a:uFillTx/>
                <a:latin typeface="Arial" pitchFamily="34" charset="0"/>
                <a:ea typeface="ＭＳ Ｐゴシック" panose="020B0600070205080204" pitchFamily="50" charset="-128"/>
                <a:cs typeface="+mn-cs"/>
              </a:rPr>
              <a:t>晩期化</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rPr>
              <a:t>する。</a:t>
            </a:r>
            <a:endPar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endParaRPr>
          </a:p>
          <a:p>
            <a:pPr marL="271463" marR="0" lvl="0" indent="-271463" defTabSz="914400" eaLnBrk="1" fontAlgn="base" latinLnBrk="0" hangingPunct="1">
              <a:lnSpc>
                <a:spcPct val="100000"/>
              </a:lnSpc>
              <a:spcBef>
                <a:spcPct val="0"/>
              </a:spcBef>
              <a:spcAft>
                <a:spcPts val="1200"/>
              </a:spcAft>
              <a:buClrTx/>
              <a:buSzTx/>
              <a:buFont typeface="Wingdings" pitchFamily="2" charset="2"/>
              <a:buChar char="Ø"/>
              <a:tabLst/>
              <a:defRPr/>
            </a:pP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rPr>
              <a:t>温度上昇に伴う</a:t>
            </a:r>
            <a:r>
              <a:rPr kumimoji="1" lang="ja-JP" altLang="en-US" sz="1800" b="0" i="0" u="none" strike="noStrike" kern="0" cap="none" spc="0" normalizeH="0" baseline="0" noProof="0" dirty="0">
                <a:ln>
                  <a:noFill/>
                </a:ln>
                <a:solidFill>
                  <a:srgbClr val="0000FF"/>
                </a:solidFill>
                <a:effectLst/>
                <a:uLnTx/>
                <a:uFillTx/>
                <a:latin typeface="Arial" pitchFamily="34" charset="0"/>
                <a:ea typeface="ＭＳ Ｐゴシック" panose="020B0600070205080204" pitchFamily="50" charset="-128"/>
                <a:cs typeface="+mn-cs"/>
              </a:rPr>
              <a:t>水資源量</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rPr>
              <a:t>の変化と併せて、水需給への影響を評価する。</a:t>
            </a:r>
          </a:p>
        </p:txBody>
      </p:sp>
    </p:spTree>
    <p:extLst>
      <p:ext uri="{BB962C8B-B14F-4D97-AF65-F5344CB8AC3E}">
        <p14:creationId xmlns:p14="http://schemas.microsoft.com/office/powerpoint/2010/main" val="2072079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F117BD0-169C-927C-93D0-7C6392D4B5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097" y="833376"/>
            <a:ext cx="8171007" cy="5772593"/>
          </a:xfrm>
          <a:prstGeom prst="rect">
            <a:avLst/>
          </a:prstGeom>
        </p:spPr>
      </p:pic>
      <p:sp>
        <p:nvSpPr>
          <p:cNvPr id="4" name="タイトル 1">
            <a:extLst>
              <a:ext uri="{FF2B5EF4-FFF2-40B4-BE49-F238E27FC236}">
                <a16:creationId xmlns:a16="http://schemas.microsoft.com/office/drawing/2014/main" id="{B568EF56-3561-660A-DC99-274B14B1D3B9}"/>
              </a:ext>
            </a:extLst>
          </p:cNvPr>
          <p:cNvSpPr txBox="1">
            <a:spLocks/>
          </p:cNvSpPr>
          <p:nvPr/>
        </p:nvSpPr>
        <p:spPr>
          <a:xfrm>
            <a:off x="6285" y="142578"/>
            <a:ext cx="7888224" cy="503600"/>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Segoe UI" panose="020B0502040204020203" pitchFamily="34" charset="0"/>
              </a:rPr>
              <a:t>日本全国の気温変動（季節）</a:t>
            </a:r>
          </a:p>
        </p:txBody>
      </p:sp>
      <p:sp>
        <p:nvSpPr>
          <p:cNvPr id="2" name="テキスト ボックス 1">
            <a:extLst>
              <a:ext uri="{FF2B5EF4-FFF2-40B4-BE49-F238E27FC236}">
                <a16:creationId xmlns:a16="http://schemas.microsoft.com/office/drawing/2014/main" id="{BD2EBE59-BCB6-29EB-0DA2-F354E5A31492}"/>
              </a:ext>
            </a:extLst>
          </p:cNvPr>
          <p:cNvSpPr txBox="1"/>
          <p:nvPr/>
        </p:nvSpPr>
        <p:spPr>
          <a:xfrm>
            <a:off x="1112813" y="1052422"/>
            <a:ext cx="193193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冬季（</a:t>
            </a:r>
            <a:r>
              <a:rPr kumimoji="1"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12</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月－</a:t>
            </a:r>
            <a:r>
              <a:rPr kumimoji="1"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2</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月）</a:t>
            </a:r>
          </a:p>
        </p:txBody>
      </p:sp>
      <p:sp>
        <p:nvSpPr>
          <p:cNvPr id="5" name="テキスト ボックス 4">
            <a:extLst>
              <a:ext uri="{FF2B5EF4-FFF2-40B4-BE49-F238E27FC236}">
                <a16:creationId xmlns:a16="http://schemas.microsoft.com/office/drawing/2014/main" id="{7EA70514-2B1C-EE04-127E-3023C76096CD}"/>
              </a:ext>
            </a:extLst>
          </p:cNvPr>
          <p:cNvSpPr txBox="1"/>
          <p:nvPr/>
        </p:nvSpPr>
        <p:spPr>
          <a:xfrm>
            <a:off x="5217920" y="1052422"/>
            <a:ext cx="1814920"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春季（</a:t>
            </a:r>
            <a:r>
              <a:rPr kumimoji="1"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3</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月－</a:t>
            </a:r>
            <a:r>
              <a:rPr kumimoji="1"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5</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月）</a:t>
            </a:r>
          </a:p>
        </p:txBody>
      </p:sp>
      <p:sp>
        <p:nvSpPr>
          <p:cNvPr id="6" name="テキスト ボックス 5">
            <a:extLst>
              <a:ext uri="{FF2B5EF4-FFF2-40B4-BE49-F238E27FC236}">
                <a16:creationId xmlns:a16="http://schemas.microsoft.com/office/drawing/2014/main" id="{B37A8696-4152-DAC0-A017-C446928B4B03}"/>
              </a:ext>
            </a:extLst>
          </p:cNvPr>
          <p:cNvSpPr txBox="1"/>
          <p:nvPr/>
        </p:nvSpPr>
        <p:spPr>
          <a:xfrm>
            <a:off x="1112813" y="3973902"/>
            <a:ext cx="1814920"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夏季（</a:t>
            </a:r>
            <a:r>
              <a:rPr kumimoji="1"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6</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月－</a:t>
            </a:r>
            <a:r>
              <a:rPr kumimoji="1"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8</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月）</a:t>
            </a:r>
          </a:p>
        </p:txBody>
      </p:sp>
      <p:sp>
        <p:nvSpPr>
          <p:cNvPr id="7" name="テキスト ボックス 6">
            <a:extLst>
              <a:ext uri="{FF2B5EF4-FFF2-40B4-BE49-F238E27FC236}">
                <a16:creationId xmlns:a16="http://schemas.microsoft.com/office/drawing/2014/main" id="{A7B02842-C198-C71C-79C5-46866C93AA74}"/>
              </a:ext>
            </a:extLst>
          </p:cNvPr>
          <p:cNvSpPr txBox="1"/>
          <p:nvPr/>
        </p:nvSpPr>
        <p:spPr>
          <a:xfrm>
            <a:off x="5217920" y="3973902"/>
            <a:ext cx="193193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秋季（</a:t>
            </a:r>
            <a:r>
              <a:rPr kumimoji="1"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9</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月－</a:t>
            </a:r>
            <a:r>
              <a:rPr kumimoji="1"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11</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月）</a:t>
            </a:r>
          </a:p>
        </p:txBody>
      </p:sp>
      <p:sp>
        <p:nvSpPr>
          <p:cNvPr id="8" name="テキスト ボックス 7">
            <a:extLst>
              <a:ext uri="{FF2B5EF4-FFF2-40B4-BE49-F238E27FC236}">
                <a16:creationId xmlns:a16="http://schemas.microsoft.com/office/drawing/2014/main" id="{75D6C987-DAF4-110F-42B9-0AE2DC39A205}"/>
              </a:ext>
            </a:extLst>
          </p:cNvPr>
          <p:cNvSpPr txBox="1"/>
          <p:nvPr/>
        </p:nvSpPr>
        <p:spPr>
          <a:xfrm>
            <a:off x="8660424" y="897148"/>
            <a:ext cx="3367454" cy="553997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u"/>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冬季の気温は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1950</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年と</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1990</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年付近で</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以上のジャンプ上昇。</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2024</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年は歴代第</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2</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位（</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1</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位は</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2020</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年）</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u"/>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春季の気温は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1950</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年以降ジャンプを繰り返し上昇。</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2015</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年以降高温継続。</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2023</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年は歴代第</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1</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位、</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2024</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年は第</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3</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位。</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u"/>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夏季の気温は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1980</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年代まで傾向不明瞭。</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1990</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年代以降顕著な上昇傾向。</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2023</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年、</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2024</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年の高温は突出し、ともに歴代第</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1</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位。</a:t>
            </a:r>
            <a:endPar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u"/>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秋季の気温は夏季の傾向と近似。</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2023</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年、</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2024</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年の高温は突出し、それぞれ歴代第</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2</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位、第</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1</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位。</a:t>
            </a:r>
          </a:p>
        </p:txBody>
      </p:sp>
      <p:sp>
        <p:nvSpPr>
          <p:cNvPr id="9" name="テキスト ボックス 8">
            <a:extLst>
              <a:ext uri="{FF2B5EF4-FFF2-40B4-BE49-F238E27FC236}">
                <a16:creationId xmlns:a16="http://schemas.microsoft.com/office/drawing/2014/main" id="{69A13C83-A93F-B6BF-2C27-33070C05FFAC}"/>
              </a:ext>
            </a:extLst>
          </p:cNvPr>
          <p:cNvSpPr txBox="1"/>
          <p:nvPr/>
        </p:nvSpPr>
        <p:spPr>
          <a:xfrm>
            <a:off x="10622340" y="6488668"/>
            <a:ext cx="1569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出典：気象庁</a:t>
            </a:r>
          </a:p>
        </p:txBody>
      </p:sp>
    </p:spTree>
    <p:extLst>
      <p:ext uri="{BB962C8B-B14F-4D97-AF65-F5344CB8AC3E}">
        <p14:creationId xmlns:p14="http://schemas.microsoft.com/office/powerpoint/2010/main" val="3193350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1A11D4-8FCF-6C40-D1C4-D4219FAD82F6}"/>
              </a:ext>
            </a:extLst>
          </p:cNvPr>
          <p:cNvSpPr txBox="1">
            <a:spLocks/>
          </p:cNvSpPr>
          <p:nvPr/>
        </p:nvSpPr>
        <p:spPr>
          <a:xfrm>
            <a:off x="113659" y="127078"/>
            <a:ext cx="1001431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2800" b="1" dirty="0">
                <a:solidFill>
                  <a:prstClr val="black"/>
                </a:solidFill>
                <a:latin typeface="游ゴシック" panose="020B0400000000000000" pitchFamily="50" charset="-128"/>
                <a:ea typeface="游ゴシック" panose="020B0400000000000000" pitchFamily="50" charset="-128"/>
              </a:rPr>
              <a:t>流域毎の水需給変化の一例（</a:t>
            </a:r>
            <a:r>
              <a:rPr kumimoji="1" lang="ja-JP" altLang="en-US" sz="2800" b="0" u="none" strike="noStrike" kern="1200" cap="none" spc="0" normalizeH="0" baseline="0" noProof="0" dirty="0">
                <a:ln>
                  <a:noFill/>
                </a:ln>
                <a:solidFill>
                  <a:srgbClr val="000000"/>
                </a:solidFill>
                <a:effectLst/>
                <a:uLnTx/>
                <a:uFillTx/>
                <a:latin typeface="Arial" panose="020B0604020202020204" pitchFamily="34" charset="0"/>
                <a:ea typeface="HGPｺﾞｼｯｸE" pitchFamily="50" charset="-128"/>
                <a:cs typeface="+mn-cs"/>
              </a:rPr>
              <a:t>加古川</a:t>
            </a:r>
            <a:r>
              <a:rPr lang="ja-JP" altLang="en-US" sz="2800" b="1" dirty="0">
                <a:solidFill>
                  <a:prstClr val="black"/>
                </a:solidFill>
                <a:latin typeface="游ゴシック" panose="020B0400000000000000" pitchFamily="50" charset="-128"/>
                <a:ea typeface="游ゴシック" panose="020B0400000000000000" pitchFamily="50" charset="-128"/>
              </a:rPr>
              <a:t>）</a:t>
            </a:r>
          </a:p>
          <a:p>
            <a:pPr eaLnBrk="1" hangingPunct="1">
              <a:buNone/>
            </a:pPr>
            <a:endParaRPr lang="ja-JP" altLang="en-US" sz="2800" b="1" dirty="0">
              <a:solidFill>
                <a:srgbClr val="000000"/>
              </a:solidFill>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E8A39B79-3ABE-8F14-4DE6-BFDD9F64BE09}"/>
              </a:ext>
            </a:extLst>
          </p:cNvPr>
          <p:cNvSpPr txBox="1"/>
          <p:nvPr/>
        </p:nvSpPr>
        <p:spPr>
          <a:xfrm>
            <a:off x="1737116" y="790840"/>
            <a:ext cx="3011337" cy="615553"/>
          </a:xfrm>
          <a:prstGeom prst="rect">
            <a:avLst/>
          </a:prstGeom>
          <a:noFill/>
        </p:spPr>
        <p:txBody>
          <a:bodyPr wrap="none" rtlCol="0">
            <a:spAutoFit/>
          </a:bodyPr>
          <a:lstStyle/>
          <a:p>
            <a:pPr defTabSz="914400" fontAlgn="base">
              <a:spcBef>
                <a:spcPct val="0"/>
              </a:spcBef>
              <a:spcAft>
                <a:spcPct val="0"/>
              </a:spcAft>
              <a:defRPr/>
            </a:pPr>
            <a:r>
              <a:rPr kumimoji="1" lang="en-US" altLang="ja-JP" b="1" dirty="0" err="1">
                <a:solidFill>
                  <a:prstClr val="black"/>
                </a:solidFill>
                <a:latin typeface="Arial" panose="020B0604020202020204" pitchFamily="34" charset="0"/>
                <a:ea typeface="ＭＳ Ｐゴシック" panose="020B0600070205080204" pitchFamily="50" charset="-128"/>
              </a:rPr>
              <a:t>Kako</a:t>
            </a:r>
            <a:r>
              <a:rPr kumimoji="1" lang="ja-JP" altLang="en-US" b="1" dirty="0">
                <a:solidFill>
                  <a:prstClr val="black"/>
                </a:solidFill>
                <a:latin typeface="Arial" panose="020B0604020202020204" pitchFamily="34" charset="0"/>
                <a:ea typeface="ＭＳ Ｐゴシック" panose="020B0600070205080204" pitchFamily="50" charset="-128"/>
              </a:rPr>
              <a:t/>
            </a:r>
            <a:r>
              <a:rPr kumimoji="1" lang="en-US" altLang="ja-JP" b="1" dirty="0">
                <a:solidFill>
                  <a:prstClr val="black"/>
                </a:solidFill>
                <a:latin typeface="Arial" panose="020B0604020202020204" pitchFamily="34" charset="0"/>
                <a:ea typeface="ＭＳ Ｐゴシック" panose="020B0600070205080204" pitchFamily="50" charset="-128"/>
              </a:rPr>
              <a:t>River</a:t>
            </a:r>
            <a:r>
              <a:rPr kumimoji="1" lang="ja-JP" altLang="en-US" b="1" dirty="0">
                <a:solidFill>
                  <a:prstClr val="black"/>
                </a:solidFill>
                <a:latin typeface="Arial" panose="020B0604020202020204" pitchFamily="34" charset="0"/>
                <a:ea typeface="ＭＳ Ｐゴシック" panose="020B0600070205080204" pitchFamily="50" charset="-128"/>
              </a:rPr>
              <a:t/>
            </a:r>
            <a:r>
              <a:rPr kumimoji="1" lang="en-US" altLang="ja-JP" sz="1600" dirty="0">
                <a:solidFill>
                  <a:prstClr val="black"/>
                </a:solidFill>
                <a:latin typeface="Arial" panose="020B0604020202020204" pitchFamily="34" charset="0"/>
                <a:ea typeface="ＭＳ Ｐゴシック" panose="020B0600070205080204" pitchFamily="50" charset="-128"/>
              </a:rPr>
              <a:t>(Kakogawa, Hyogo)</a:t>
            </a:r>
          </a:p>
          <a:p>
            <a:pPr defTabSz="914400" fontAlgn="base">
              <a:spcBef>
                <a:spcPct val="0"/>
              </a:spcBef>
              <a:spcAft>
                <a:spcPct val="0"/>
              </a:spcAft>
              <a:defRPr/>
            </a:pPr>
            <a:r>
              <a:rPr kumimoji="1" lang="en-US" altLang="ja-JP" sz="1600" dirty="0">
                <a:solidFill>
                  <a:prstClr val="black"/>
                </a:solidFill>
                <a:latin typeface="Arial" panose="020B0604020202020204" pitchFamily="34" charset="0"/>
                <a:ea typeface="ＭＳ Ｐゴシック" panose="020B0600070205080204" pitchFamily="50" charset="-128"/>
              </a:rPr>
              <a:t>     Catchment</a:t>
            </a:r>
            <a:r>
              <a:rPr kumimoji="1" lang="ja-JP" altLang="en-US" sz="1600" dirty="0">
                <a:solidFill>
                  <a:prstClr val="black"/>
                </a:solidFill>
                <a:latin typeface="Arial" panose="020B0604020202020204" pitchFamily="34" charset="0"/>
                <a:ea typeface="ＭＳ Ｐゴシック" panose="020B0600070205080204" pitchFamily="50" charset="-128"/>
              </a:rPr>
              <a:t/>
            </a:r>
            <a:r>
              <a:rPr kumimoji="1" lang="en-US" altLang="ja-JP" sz="1600" dirty="0">
                <a:solidFill>
                  <a:prstClr val="black"/>
                </a:solidFill>
                <a:latin typeface="Arial" panose="020B0604020202020204" pitchFamily="34" charset="0"/>
                <a:ea typeface="ＭＳ Ｐゴシック" panose="020B0600070205080204" pitchFamily="50" charset="-128"/>
              </a:rPr>
              <a:t>area:</a:t>
            </a:r>
            <a:r>
              <a:rPr kumimoji="1" lang="ja-JP" altLang="en-US" sz="1600" dirty="0">
                <a:solidFill>
                  <a:prstClr val="black"/>
                </a:solidFill>
                <a:latin typeface="Arial" panose="020B0604020202020204" pitchFamily="34" charset="0"/>
                <a:ea typeface="ＭＳ Ｐゴシック" panose="020B0600070205080204" pitchFamily="50" charset="-128"/>
              </a:rPr>
              <a:t/>
            </a:r>
            <a:r>
              <a:rPr kumimoji="1" lang="en-US" altLang="ja-JP" sz="1600" dirty="0">
                <a:solidFill>
                  <a:prstClr val="black"/>
                </a:solidFill>
                <a:latin typeface="Arial" panose="020B0604020202020204" pitchFamily="34" charset="0"/>
                <a:ea typeface="ＭＳ Ｐゴシック" panose="020B0600070205080204" pitchFamily="50" charset="-128"/>
              </a:rPr>
              <a:t> 1747.0[km</a:t>
            </a:r>
            <a:r>
              <a:rPr kumimoji="1" lang="en-US" altLang="ja-JP" sz="1600" baseline="30000" dirty="0">
                <a:solidFill>
                  <a:prstClr val="black"/>
                </a:solidFill>
                <a:latin typeface="Arial" panose="020B0604020202020204" pitchFamily="34" charset="0"/>
                <a:ea typeface="ＭＳ Ｐゴシック" panose="020B0600070205080204" pitchFamily="50" charset="-128"/>
              </a:rPr>
              <a:t>3</a:t>
            </a:r>
            <a:r>
              <a:rPr kumimoji="1" lang="en-US" altLang="ja-JP" sz="1600" dirty="0">
                <a:solidFill>
                  <a:prstClr val="black"/>
                </a:solidFill>
                <a:latin typeface="Arial" panose="020B0604020202020204" pitchFamily="34" charset="0"/>
                <a:ea typeface="ＭＳ Ｐゴシック" panose="020B0600070205080204" pitchFamily="50" charset="-128"/>
              </a:rPr>
              <a:t>]</a:t>
            </a:r>
          </a:p>
        </p:txBody>
      </p:sp>
      <p:sp>
        <p:nvSpPr>
          <p:cNvPr id="11" name="テキスト ボックス 10">
            <a:extLst>
              <a:ext uri="{FF2B5EF4-FFF2-40B4-BE49-F238E27FC236}">
                <a16:creationId xmlns:a16="http://schemas.microsoft.com/office/drawing/2014/main" id="{3423C8E4-E19A-3360-C897-6EA0A8FD30CD}"/>
              </a:ext>
            </a:extLst>
          </p:cNvPr>
          <p:cNvSpPr txBox="1"/>
          <p:nvPr/>
        </p:nvSpPr>
        <p:spPr>
          <a:xfrm>
            <a:off x="5265508" y="821618"/>
            <a:ext cx="3816424" cy="584775"/>
          </a:xfrm>
          <a:prstGeom prst="rect">
            <a:avLst/>
          </a:prstGeom>
          <a:noFill/>
        </p:spPr>
        <p:txBody>
          <a:bodyPr wrap="square" rtlCol="0">
            <a:spAutoFit/>
          </a:bodyPr>
          <a:lstStyle/>
          <a:p>
            <a:pPr defTabSz="914400" fontAlgn="base">
              <a:spcBef>
                <a:spcPct val="0"/>
              </a:spcBef>
              <a:spcAft>
                <a:spcPct val="0"/>
              </a:spcAft>
              <a:defRPr/>
            </a:pPr>
            <a:r>
              <a:rPr kumimoji="1" lang="en-US" altLang="ja-JP" sz="1600" dirty="0">
                <a:solidFill>
                  <a:prstClr val="black"/>
                </a:solidFill>
                <a:latin typeface="Arial" panose="020B0604020202020204" pitchFamily="34" charset="0"/>
                <a:ea typeface="ＭＳ Ｐゴシック" panose="020B0600070205080204" pitchFamily="50" charset="-128"/>
              </a:rPr>
              <a:t>Location: 34.76</a:t>
            </a:r>
            <a:r>
              <a:rPr kumimoji="1" lang="ja-JP" altLang="en-US" sz="1600" dirty="0">
                <a:solidFill>
                  <a:prstClr val="black"/>
                </a:solidFill>
                <a:latin typeface="Arial" panose="020B0604020202020204" pitchFamily="34" charset="0"/>
                <a:ea typeface="ＭＳ Ｐゴシック" panose="020B0600070205080204" pitchFamily="50" charset="-128"/>
              </a:rPr>
              <a:t>˚</a:t>
            </a:r>
            <a:r>
              <a:rPr kumimoji="1" lang="en-US" altLang="ja-JP" sz="1600" dirty="0">
                <a:solidFill>
                  <a:prstClr val="black"/>
                </a:solidFill>
                <a:latin typeface="Arial" panose="020B0604020202020204" pitchFamily="34" charset="0"/>
                <a:ea typeface="ＭＳ Ｐゴシック" panose="020B0600070205080204" pitchFamily="50" charset="-128"/>
              </a:rPr>
              <a:t>N, 134.82</a:t>
            </a:r>
            <a:r>
              <a:rPr kumimoji="1" lang="ja-JP" altLang="en-US" sz="1600" dirty="0">
                <a:solidFill>
                  <a:prstClr val="black"/>
                </a:solidFill>
                <a:latin typeface="Arial" panose="020B0604020202020204" pitchFamily="34" charset="0"/>
                <a:ea typeface="ＭＳ Ｐゴシック" panose="020B0600070205080204" pitchFamily="50" charset="-128"/>
              </a:rPr>
              <a:t>˚</a:t>
            </a:r>
            <a:r>
              <a:rPr kumimoji="1" lang="en-US" altLang="ja-JP" sz="1600" dirty="0">
                <a:solidFill>
                  <a:prstClr val="black"/>
                </a:solidFill>
                <a:latin typeface="Arial" panose="020B0604020202020204" pitchFamily="34" charset="0"/>
                <a:ea typeface="ＭＳ Ｐゴシック" panose="020B0600070205080204" pitchFamily="50" charset="-128"/>
              </a:rPr>
              <a:t>E</a:t>
            </a:r>
          </a:p>
          <a:p>
            <a:pPr defTabSz="914400" fontAlgn="base">
              <a:spcBef>
                <a:spcPct val="0"/>
              </a:spcBef>
              <a:spcAft>
                <a:spcPct val="0"/>
              </a:spcAft>
              <a:defRPr/>
            </a:pPr>
            <a:r>
              <a:rPr kumimoji="1" lang="en-US" altLang="ja-JP" sz="1600" dirty="0">
                <a:solidFill>
                  <a:prstClr val="black"/>
                </a:solidFill>
                <a:latin typeface="Arial" panose="020B0604020202020204" pitchFamily="34" charset="0"/>
                <a:ea typeface="ＭＳ Ｐゴシック" panose="020B0600070205080204" pitchFamily="50" charset="-128"/>
              </a:rPr>
              <a:t>Paddy area: 343.5[km</a:t>
            </a:r>
            <a:r>
              <a:rPr kumimoji="1" lang="en-US" altLang="ja-JP" sz="1600" baseline="30000" dirty="0">
                <a:solidFill>
                  <a:prstClr val="black"/>
                </a:solidFill>
                <a:latin typeface="Arial" panose="020B0604020202020204" pitchFamily="34" charset="0"/>
                <a:ea typeface="ＭＳ Ｐゴシック" panose="020B0600070205080204" pitchFamily="50" charset="-128"/>
              </a:rPr>
              <a:t>3</a:t>
            </a:r>
            <a:r>
              <a:rPr kumimoji="1" lang="en-US" altLang="ja-JP" sz="1600" dirty="0">
                <a:solidFill>
                  <a:prstClr val="black"/>
                </a:solidFill>
                <a:latin typeface="Arial" panose="020B0604020202020204" pitchFamily="34" charset="0"/>
                <a:ea typeface="ＭＳ Ｐゴシック" panose="020B0600070205080204" pitchFamily="50" charset="-128"/>
              </a:rPr>
              <a:t>] (19.7%)</a:t>
            </a:r>
            <a:endParaRPr kumimoji="1" lang="ja-JP" altLang="en-US" sz="1600" dirty="0">
              <a:solidFill>
                <a:prstClr val="black"/>
              </a:solidFill>
              <a:latin typeface="Arial" panose="020B0604020202020204" pitchFamily="34" charset="0"/>
              <a:ea typeface="ＭＳ Ｐゴシック" panose="020B0600070205080204" pitchFamily="50" charset="-128"/>
            </a:endParaRPr>
          </a:p>
        </p:txBody>
      </p:sp>
      <p:pic>
        <p:nvPicPr>
          <p:cNvPr id="12" name="図 11">
            <a:extLst>
              <a:ext uri="{FF2B5EF4-FFF2-40B4-BE49-F238E27FC236}">
                <a16:creationId xmlns:a16="http://schemas.microsoft.com/office/drawing/2014/main" id="{0E2935CB-2582-7BCA-9A2A-BC922C6A38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1052" y="1373022"/>
            <a:ext cx="5941905" cy="5492368"/>
          </a:xfrm>
          <a:prstGeom prst="rect">
            <a:avLst/>
          </a:prstGeom>
        </p:spPr>
      </p:pic>
      <p:pic>
        <p:nvPicPr>
          <p:cNvPr id="13" name="図 12">
            <a:extLst>
              <a:ext uri="{FF2B5EF4-FFF2-40B4-BE49-F238E27FC236}">
                <a16:creationId xmlns:a16="http://schemas.microsoft.com/office/drawing/2014/main" id="{5BD39888-0E22-3C31-68F4-7021DC7B53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079" r="4934" b="3946"/>
          <a:stretch/>
        </p:blipFill>
        <p:spPr>
          <a:xfrm>
            <a:off x="7610531" y="1696055"/>
            <a:ext cx="3024336" cy="2664296"/>
          </a:xfrm>
          <a:prstGeom prst="rect">
            <a:avLst/>
          </a:prstGeom>
        </p:spPr>
      </p:pic>
      <p:sp>
        <p:nvSpPr>
          <p:cNvPr id="14" name="円/楕円 21">
            <a:extLst>
              <a:ext uri="{FF2B5EF4-FFF2-40B4-BE49-F238E27FC236}">
                <a16:creationId xmlns:a16="http://schemas.microsoft.com/office/drawing/2014/main" id="{3A8696D9-D26F-0C2B-2F8B-363811F3FA71}"/>
              </a:ext>
            </a:extLst>
          </p:cNvPr>
          <p:cNvSpPr/>
          <p:nvPr/>
        </p:nvSpPr>
        <p:spPr bwMode="auto">
          <a:xfrm>
            <a:off x="9122699" y="2956203"/>
            <a:ext cx="144000" cy="144000"/>
          </a:xfrm>
          <a:prstGeom prst="ellipse">
            <a:avLst/>
          </a:prstGeom>
          <a:solidFill>
            <a:srgbClr val="FFFF00"/>
          </a:solidFill>
          <a:ln w="12700"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3814763" eaLnBrk="1" fontAlgn="base" latinLnBrk="0" hangingPunct="1">
              <a:lnSpc>
                <a:spcPct val="100000"/>
              </a:lnSpc>
              <a:spcBef>
                <a:spcPct val="0"/>
              </a:spcBef>
              <a:spcAft>
                <a:spcPct val="0"/>
              </a:spcAft>
              <a:buClrTx/>
              <a:buSzTx/>
              <a:buFontTx/>
              <a:buNone/>
              <a:tabLst/>
              <a:defRPr/>
            </a:pPr>
            <a:endParaRPr kumimoji="1" lang="ja-JP" altLang="en-US" sz="2000" b="0" i="0" u="none" strike="noStrike" kern="0" cap="none" spc="0" normalizeH="0" baseline="0" noProof="0">
              <a:ln>
                <a:noFill/>
              </a:ln>
              <a:solidFill>
                <a:srgbClr val="0000FF"/>
              </a:solidFill>
              <a:effectLst/>
              <a:uLnTx/>
              <a:uFillTx/>
              <a:latin typeface="Arial" charset="0"/>
              <a:ea typeface="ＭＳ Ｐゴシック" pitchFamily="50" charset="-128"/>
            </a:endParaRPr>
          </a:p>
        </p:txBody>
      </p:sp>
      <p:sp>
        <p:nvSpPr>
          <p:cNvPr id="15" name="テキスト ボックス 14">
            <a:extLst>
              <a:ext uri="{FF2B5EF4-FFF2-40B4-BE49-F238E27FC236}">
                <a16:creationId xmlns:a16="http://schemas.microsoft.com/office/drawing/2014/main" id="{A1AD72DE-1A89-F775-C616-69031B4A5116}"/>
              </a:ext>
            </a:extLst>
          </p:cNvPr>
          <p:cNvSpPr txBox="1"/>
          <p:nvPr/>
        </p:nvSpPr>
        <p:spPr>
          <a:xfrm>
            <a:off x="8941416" y="3332432"/>
            <a:ext cx="881973" cy="369332"/>
          </a:xfrm>
          <a:prstGeom prst="rect">
            <a:avLst/>
          </a:prstGeom>
          <a:solidFill>
            <a:sysClr val="window" lastClr="FFFFFF"/>
          </a:solid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1"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rPr>
              <a:t>加古川</a:t>
            </a:r>
          </a:p>
        </p:txBody>
      </p:sp>
      <p:sp>
        <p:nvSpPr>
          <p:cNvPr id="16" name="テキスト ボックス 15">
            <a:extLst>
              <a:ext uri="{FF2B5EF4-FFF2-40B4-BE49-F238E27FC236}">
                <a16:creationId xmlns:a16="http://schemas.microsoft.com/office/drawing/2014/main" id="{A093641E-BB76-FC1F-62D5-CF0504305268}"/>
              </a:ext>
            </a:extLst>
          </p:cNvPr>
          <p:cNvSpPr txBox="1"/>
          <p:nvPr/>
        </p:nvSpPr>
        <p:spPr>
          <a:xfrm>
            <a:off x="7742108" y="4473155"/>
            <a:ext cx="2358338" cy="646331"/>
          </a:xfrm>
          <a:prstGeom prst="rect">
            <a:avLst/>
          </a:prstGeom>
          <a:noFill/>
        </p:spPr>
        <p:txBody>
          <a:bodyPr wrap="none" rtlCol="0">
            <a:spAutoFit/>
          </a:bodyPr>
          <a:lstStyle/>
          <a:p>
            <a:pPr marL="285750" indent="-285750" defTabSz="914400" fontAlgn="base">
              <a:spcBef>
                <a:spcPct val="0"/>
              </a:spcBef>
              <a:spcAft>
                <a:spcPct val="0"/>
              </a:spcAft>
              <a:buFont typeface="Wingdings" panose="05000000000000000000" pitchFamily="2" charset="2"/>
              <a:buChar char="ü"/>
              <a:defRPr/>
            </a:pPr>
            <a:r>
              <a:rPr kumimoji="1" lang="en-US" altLang="ja-JP" dirty="0">
                <a:solidFill>
                  <a:prstClr val="black"/>
                </a:solidFill>
                <a:latin typeface="Arial" panose="020B0604020202020204" pitchFamily="34" charset="0"/>
                <a:ea typeface="ＭＳ Ｐゴシック" panose="020B0600070205080204" pitchFamily="50" charset="-128"/>
              </a:rPr>
              <a:t>High temperature</a:t>
            </a:r>
          </a:p>
          <a:p>
            <a:pPr marL="285750" indent="-285750" defTabSz="914400" fontAlgn="base">
              <a:spcBef>
                <a:spcPct val="0"/>
              </a:spcBef>
              <a:spcAft>
                <a:spcPct val="0"/>
              </a:spcAft>
              <a:buFont typeface="Wingdings" panose="05000000000000000000" pitchFamily="2" charset="2"/>
              <a:buChar char="ü"/>
              <a:defRPr/>
            </a:pPr>
            <a:r>
              <a:rPr kumimoji="1" lang="en-US" altLang="ja-JP" dirty="0">
                <a:solidFill>
                  <a:prstClr val="black"/>
                </a:solidFill>
                <a:latin typeface="Arial" panose="020B0604020202020204" pitchFamily="34" charset="0"/>
                <a:ea typeface="ＭＳ Ｐゴシック" panose="020B0600070205080204" pitchFamily="50" charset="-128"/>
              </a:rPr>
              <a:t>Small precipitation</a:t>
            </a:r>
          </a:p>
        </p:txBody>
      </p:sp>
    </p:spTree>
    <p:extLst>
      <p:ext uri="{BB962C8B-B14F-4D97-AF65-F5344CB8AC3E}">
        <p14:creationId xmlns:p14="http://schemas.microsoft.com/office/powerpoint/2010/main" val="4090106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04A1E-08DC-D045-C948-F9CDB3292516}"/>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fontAlgn="base">
              <a:spcBef>
                <a:spcPct val="0"/>
              </a:spcBef>
              <a:spcAft>
                <a:spcPct val="0"/>
              </a:spcAft>
            </a:pPr>
            <a:r>
              <a:rPr lang="ja-JP" altLang="en-US" sz="3200" dirty="0">
                <a:solidFill>
                  <a:srgbClr val="000000"/>
                </a:solidFill>
                <a:ea typeface="HGPｺﾞｼｯｸE" pitchFamily="50" charset="-128"/>
              </a:rPr>
              <a:t>二酸化炭素濃度上昇の影響</a:t>
            </a:r>
          </a:p>
          <a:p>
            <a:pPr eaLnBrk="1" hangingPunct="1">
              <a:buNone/>
            </a:pPr>
            <a:endParaRPr lang="ja-JP" altLang="en-US" sz="3200" b="1" dirty="0">
              <a:solidFill>
                <a:srgbClr val="000000"/>
              </a:solidFill>
              <a:latin typeface="游ゴシック" panose="020B0400000000000000" pitchFamily="50" charset="-128"/>
              <a:ea typeface="游ゴシック" panose="020B0400000000000000" pitchFamily="50" charset="-128"/>
            </a:endParaRPr>
          </a:p>
        </p:txBody>
      </p:sp>
      <p:grpSp>
        <p:nvGrpSpPr>
          <p:cNvPr id="3" name="Group 2">
            <a:extLst>
              <a:ext uri="{FF2B5EF4-FFF2-40B4-BE49-F238E27FC236}">
                <a16:creationId xmlns:a16="http://schemas.microsoft.com/office/drawing/2014/main" id="{4F63B8B2-CA0E-890B-04C0-A3B1B91657A6}"/>
              </a:ext>
            </a:extLst>
          </p:cNvPr>
          <p:cNvGrpSpPr>
            <a:grpSpLocks/>
          </p:cNvGrpSpPr>
          <p:nvPr/>
        </p:nvGrpSpPr>
        <p:grpSpPr bwMode="auto">
          <a:xfrm>
            <a:off x="4966269" y="4063330"/>
            <a:ext cx="5226050" cy="2305050"/>
            <a:chOff x="2077" y="1661"/>
            <a:chExt cx="3085" cy="1583"/>
          </a:xfrm>
        </p:grpSpPr>
        <p:grpSp>
          <p:nvGrpSpPr>
            <p:cNvPr id="4" name="Group 3">
              <a:extLst>
                <a:ext uri="{FF2B5EF4-FFF2-40B4-BE49-F238E27FC236}">
                  <a16:creationId xmlns:a16="http://schemas.microsoft.com/office/drawing/2014/main" id="{45EC5094-9715-32F5-DAC2-F03591445274}"/>
                </a:ext>
              </a:extLst>
            </p:cNvPr>
            <p:cNvGrpSpPr>
              <a:grpSpLocks/>
            </p:cNvGrpSpPr>
            <p:nvPr/>
          </p:nvGrpSpPr>
          <p:grpSpPr bwMode="auto">
            <a:xfrm>
              <a:off x="2077" y="1661"/>
              <a:ext cx="3085" cy="1583"/>
              <a:chOff x="2077" y="1661"/>
              <a:chExt cx="3085" cy="1583"/>
            </a:xfrm>
          </p:grpSpPr>
          <p:grpSp>
            <p:nvGrpSpPr>
              <p:cNvPr id="8" name="Group 4">
                <a:extLst>
                  <a:ext uri="{FF2B5EF4-FFF2-40B4-BE49-F238E27FC236}">
                    <a16:creationId xmlns:a16="http://schemas.microsoft.com/office/drawing/2014/main" id="{1A691392-1172-04C7-19DE-EC9694B1A14F}"/>
                  </a:ext>
                </a:extLst>
              </p:cNvPr>
              <p:cNvGrpSpPr>
                <a:grpSpLocks/>
              </p:cNvGrpSpPr>
              <p:nvPr/>
            </p:nvGrpSpPr>
            <p:grpSpPr bwMode="auto">
              <a:xfrm>
                <a:off x="3029" y="1661"/>
                <a:ext cx="636" cy="1583"/>
                <a:chOff x="-1408" y="240"/>
                <a:chExt cx="808" cy="2998"/>
              </a:xfrm>
            </p:grpSpPr>
            <p:pic>
              <p:nvPicPr>
                <p:cNvPr id="21" name="Picture 5" descr="Virtual_rice_transparent">
                  <a:extLst>
                    <a:ext uri="{FF2B5EF4-FFF2-40B4-BE49-F238E27FC236}">
                      <a16:creationId xmlns:a16="http://schemas.microsoft.com/office/drawing/2014/main" id="{AC934697-392F-1E10-0946-6EF4A6812F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0619" r="3540" b="8670"/>
                <a:stretch>
                  <a:fillRect/>
                </a:stretch>
              </p:blipFill>
              <p:spPr bwMode="auto">
                <a:xfrm>
                  <a:off x="-1408" y="240"/>
                  <a:ext cx="808" cy="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rice-crop-transparent">
                  <a:extLst>
                    <a:ext uri="{FF2B5EF4-FFF2-40B4-BE49-F238E27FC236}">
                      <a16:creationId xmlns:a16="http://schemas.microsoft.com/office/drawing/2014/main" id="{335D8B17-5716-B54D-4EE5-9462F2F355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79303" t="74718"/>
                <a:stretch>
                  <a:fillRect/>
                </a:stretch>
              </p:blipFill>
              <p:spPr bwMode="auto">
                <a:xfrm>
                  <a:off x="-1333" y="2044"/>
                  <a:ext cx="666" cy="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7">
                <a:extLst>
                  <a:ext uri="{FF2B5EF4-FFF2-40B4-BE49-F238E27FC236}">
                    <a16:creationId xmlns:a16="http://schemas.microsoft.com/office/drawing/2014/main" id="{63813731-2D38-DDDA-7538-D8E3A0844680}"/>
                  </a:ext>
                </a:extLst>
              </p:cNvPr>
              <p:cNvGrpSpPr>
                <a:grpSpLocks/>
              </p:cNvGrpSpPr>
              <p:nvPr/>
            </p:nvGrpSpPr>
            <p:grpSpPr bwMode="auto">
              <a:xfrm>
                <a:off x="3528" y="1661"/>
                <a:ext cx="636" cy="1583"/>
                <a:chOff x="-1408" y="240"/>
                <a:chExt cx="808" cy="2998"/>
              </a:xfrm>
            </p:grpSpPr>
            <p:pic>
              <p:nvPicPr>
                <p:cNvPr id="19" name="Picture 8" descr="Virtual_rice_transparent">
                  <a:extLst>
                    <a:ext uri="{FF2B5EF4-FFF2-40B4-BE49-F238E27FC236}">
                      <a16:creationId xmlns:a16="http://schemas.microsoft.com/office/drawing/2014/main" id="{E2B6C73F-DE9E-9AC3-35C6-C1585E52096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0619" r="3540" b="8670"/>
                <a:stretch>
                  <a:fillRect/>
                </a:stretch>
              </p:blipFill>
              <p:spPr bwMode="auto">
                <a:xfrm>
                  <a:off x="-1408" y="240"/>
                  <a:ext cx="808" cy="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rice-crop-transparent">
                  <a:extLst>
                    <a:ext uri="{FF2B5EF4-FFF2-40B4-BE49-F238E27FC236}">
                      <a16:creationId xmlns:a16="http://schemas.microsoft.com/office/drawing/2014/main" id="{E18398A2-F86E-1C69-0423-36F075E9AED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79303" t="74718"/>
                <a:stretch>
                  <a:fillRect/>
                </a:stretch>
              </p:blipFill>
              <p:spPr bwMode="auto">
                <a:xfrm>
                  <a:off x="-1333" y="2044"/>
                  <a:ext cx="666" cy="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0">
                <a:extLst>
                  <a:ext uri="{FF2B5EF4-FFF2-40B4-BE49-F238E27FC236}">
                    <a16:creationId xmlns:a16="http://schemas.microsoft.com/office/drawing/2014/main" id="{0945EFB4-4E5E-D556-BFDF-C9E6CD8B764F}"/>
                  </a:ext>
                </a:extLst>
              </p:cNvPr>
              <p:cNvGrpSpPr>
                <a:grpSpLocks/>
              </p:cNvGrpSpPr>
              <p:nvPr/>
            </p:nvGrpSpPr>
            <p:grpSpPr bwMode="auto">
              <a:xfrm>
                <a:off x="4526" y="1661"/>
                <a:ext cx="636" cy="1583"/>
                <a:chOff x="-1408" y="240"/>
                <a:chExt cx="808" cy="2998"/>
              </a:xfrm>
            </p:grpSpPr>
            <p:pic>
              <p:nvPicPr>
                <p:cNvPr id="17" name="Picture 11" descr="Virtual_rice_transparent">
                  <a:extLst>
                    <a:ext uri="{FF2B5EF4-FFF2-40B4-BE49-F238E27FC236}">
                      <a16:creationId xmlns:a16="http://schemas.microsoft.com/office/drawing/2014/main" id="{6DEA1FC6-9797-9C5D-9646-C070E5AD62C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0619" r="3540" b="8670"/>
                <a:stretch>
                  <a:fillRect/>
                </a:stretch>
              </p:blipFill>
              <p:spPr bwMode="auto">
                <a:xfrm>
                  <a:off x="-1408" y="240"/>
                  <a:ext cx="808" cy="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rice-crop-transparent">
                  <a:extLst>
                    <a:ext uri="{FF2B5EF4-FFF2-40B4-BE49-F238E27FC236}">
                      <a16:creationId xmlns:a16="http://schemas.microsoft.com/office/drawing/2014/main" id="{82D1311B-EC5B-6457-3B99-631C77C135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79303" t="74718"/>
                <a:stretch>
                  <a:fillRect/>
                </a:stretch>
              </p:blipFill>
              <p:spPr bwMode="auto">
                <a:xfrm>
                  <a:off x="-1333" y="2044"/>
                  <a:ext cx="666" cy="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3">
                <a:extLst>
                  <a:ext uri="{FF2B5EF4-FFF2-40B4-BE49-F238E27FC236}">
                    <a16:creationId xmlns:a16="http://schemas.microsoft.com/office/drawing/2014/main" id="{CB18D34C-DCD0-EAEA-F19F-AF7B69030FFC}"/>
                  </a:ext>
                </a:extLst>
              </p:cNvPr>
              <p:cNvGrpSpPr>
                <a:grpSpLocks/>
              </p:cNvGrpSpPr>
              <p:nvPr/>
            </p:nvGrpSpPr>
            <p:grpSpPr bwMode="auto">
              <a:xfrm>
                <a:off x="2077" y="1661"/>
                <a:ext cx="636" cy="1583"/>
                <a:chOff x="-1408" y="240"/>
                <a:chExt cx="808" cy="2998"/>
              </a:xfrm>
            </p:grpSpPr>
            <p:pic>
              <p:nvPicPr>
                <p:cNvPr id="15" name="Picture 14" descr="Virtual_rice_transparent">
                  <a:extLst>
                    <a:ext uri="{FF2B5EF4-FFF2-40B4-BE49-F238E27FC236}">
                      <a16:creationId xmlns:a16="http://schemas.microsoft.com/office/drawing/2014/main" id="{AAD445BD-7C37-24B1-1804-3535C9EDE0C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0619" r="3540" b="8670"/>
                <a:stretch>
                  <a:fillRect/>
                </a:stretch>
              </p:blipFill>
              <p:spPr bwMode="auto">
                <a:xfrm>
                  <a:off x="-1408" y="240"/>
                  <a:ext cx="808" cy="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rice-crop-transparent">
                  <a:extLst>
                    <a:ext uri="{FF2B5EF4-FFF2-40B4-BE49-F238E27FC236}">
                      <a16:creationId xmlns:a16="http://schemas.microsoft.com/office/drawing/2014/main" id="{1D1097C4-F01A-0853-B4EA-E7F9CA74EF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79303" t="74718"/>
                <a:stretch>
                  <a:fillRect/>
                </a:stretch>
              </p:blipFill>
              <p:spPr bwMode="auto">
                <a:xfrm>
                  <a:off x="-1333" y="2044"/>
                  <a:ext cx="666" cy="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6">
                <a:extLst>
                  <a:ext uri="{FF2B5EF4-FFF2-40B4-BE49-F238E27FC236}">
                    <a16:creationId xmlns:a16="http://schemas.microsoft.com/office/drawing/2014/main" id="{4F1D1614-BA35-C4C2-2AAA-A02EF918763F}"/>
                  </a:ext>
                </a:extLst>
              </p:cNvPr>
              <p:cNvGrpSpPr>
                <a:grpSpLocks/>
              </p:cNvGrpSpPr>
              <p:nvPr/>
            </p:nvGrpSpPr>
            <p:grpSpPr bwMode="auto">
              <a:xfrm>
                <a:off x="2576" y="1661"/>
                <a:ext cx="636" cy="1583"/>
                <a:chOff x="-1408" y="240"/>
                <a:chExt cx="808" cy="2998"/>
              </a:xfrm>
            </p:grpSpPr>
            <p:pic>
              <p:nvPicPr>
                <p:cNvPr id="13" name="Picture 17" descr="Virtual_rice_transparent">
                  <a:extLst>
                    <a:ext uri="{FF2B5EF4-FFF2-40B4-BE49-F238E27FC236}">
                      <a16:creationId xmlns:a16="http://schemas.microsoft.com/office/drawing/2014/main" id="{852FDA10-5399-BF07-F34A-15E58E1B6F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0619" r="3540" b="8670"/>
                <a:stretch>
                  <a:fillRect/>
                </a:stretch>
              </p:blipFill>
              <p:spPr bwMode="auto">
                <a:xfrm>
                  <a:off x="-1408" y="240"/>
                  <a:ext cx="808" cy="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8" descr="rice-crop-transparent">
                  <a:extLst>
                    <a:ext uri="{FF2B5EF4-FFF2-40B4-BE49-F238E27FC236}">
                      <a16:creationId xmlns:a16="http://schemas.microsoft.com/office/drawing/2014/main" id="{8650A4B1-8B05-1CE9-9D5A-CA506E4035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79303" t="74718"/>
                <a:stretch>
                  <a:fillRect/>
                </a:stretch>
              </p:blipFill>
              <p:spPr bwMode="auto">
                <a:xfrm>
                  <a:off x="-1333" y="2044"/>
                  <a:ext cx="666" cy="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 name="Group 19">
              <a:extLst>
                <a:ext uri="{FF2B5EF4-FFF2-40B4-BE49-F238E27FC236}">
                  <a16:creationId xmlns:a16="http://schemas.microsoft.com/office/drawing/2014/main" id="{B1A3324E-3788-A3C2-30D5-249545E02208}"/>
                </a:ext>
              </a:extLst>
            </p:cNvPr>
            <p:cNvGrpSpPr>
              <a:grpSpLocks/>
            </p:cNvGrpSpPr>
            <p:nvPr/>
          </p:nvGrpSpPr>
          <p:grpSpPr bwMode="auto">
            <a:xfrm>
              <a:off x="4027" y="1661"/>
              <a:ext cx="636" cy="1583"/>
              <a:chOff x="-1408" y="240"/>
              <a:chExt cx="808" cy="2998"/>
            </a:xfrm>
          </p:grpSpPr>
          <p:pic>
            <p:nvPicPr>
              <p:cNvPr id="6" name="Picture 20" descr="Virtual_rice_transparent">
                <a:extLst>
                  <a:ext uri="{FF2B5EF4-FFF2-40B4-BE49-F238E27FC236}">
                    <a16:creationId xmlns:a16="http://schemas.microsoft.com/office/drawing/2014/main" id="{04A39F84-D83D-33A9-3A82-6470EA8AC03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0619" r="3540" b="8670"/>
              <a:stretch>
                <a:fillRect/>
              </a:stretch>
            </p:blipFill>
            <p:spPr bwMode="auto">
              <a:xfrm>
                <a:off x="-1408" y="240"/>
                <a:ext cx="808" cy="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1" descr="rice-crop-transparent">
                <a:extLst>
                  <a:ext uri="{FF2B5EF4-FFF2-40B4-BE49-F238E27FC236}">
                    <a16:creationId xmlns:a16="http://schemas.microsoft.com/office/drawing/2014/main" id="{20DD03AE-79DF-B449-498C-B7AE19CDEB9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79303" t="74718"/>
              <a:stretch>
                <a:fillRect/>
              </a:stretch>
            </p:blipFill>
            <p:spPr bwMode="auto">
              <a:xfrm>
                <a:off x="-1333" y="2044"/>
                <a:ext cx="666" cy="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3" name="Text Box 22">
            <a:extLst>
              <a:ext uri="{FF2B5EF4-FFF2-40B4-BE49-F238E27FC236}">
                <a16:creationId xmlns:a16="http://schemas.microsoft.com/office/drawing/2014/main" id="{3478C1E6-495D-3ED5-1899-63D130ADB5A3}"/>
              </a:ext>
            </a:extLst>
          </p:cNvPr>
          <p:cNvSpPr txBox="1">
            <a:spLocks noChangeArrowheads="1"/>
          </p:cNvSpPr>
          <p:nvPr/>
        </p:nvSpPr>
        <p:spPr bwMode="auto">
          <a:xfrm>
            <a:off x="5036119" y="1291555"/>
            <a:ext cx="2082800" cy="822325"/>
          </a:xfrm>
          <a:prstGeom prst="rect">
            <a:avLst/>
          </a:prstGeom>
          <a:solidFill>
            <a:srgbClr val="FF66CC">
              <a:alpha val="50195"/>
            </a:srgbClr>
          </a:solidFill>
          <a:ln w="1270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spAutoFit/>
          </a:bodyPr>
          <a:lstStyle>
            <a:lvl1pPr defTabSz="793750" eaLnBrk="0" hangingPunct="0">
              <a:defRPr kumimoji="1">
                <a:solidFill>
                  <a:schemeClr val="tx1"/>
                </a:solidFill>
                <a:latin typeface="Arial" pitchFamily="34" charset="0"/>
                <a:ea typeface="ＭＳ Ｐゴシック" pitchFamily="50" charset="-128"/>
              </a:defRPr>
            </a:lvl1pPr>
            <a:lvl2pPr marL="742950" indent="-285750" defTabSz="793750" eaLnBrk="0" hangingPunct="0">
              <a:defRPr kumimoji="1">
                <a:solidFill>
                  <a:schemeClr val="tx1"/>
                </a:solidFill>
                <a:latin typeface="Arial" pitchFamily="34" charset="0"/>
                <a:ea typeface="ＭＳ Ｐゴシック" pitchFamily="50" charset="-128"/>
              </a:defRPr>
            </a:lvl2pPr>
            <a:lvl3pPr marL="1143000" indent="-228600" defTabSz="793750" eaLnBrk="0" hangingPunct="0">
              <a:defRPr kumimoji="1">
                <a:solidFill>
                  <a:schemeClr val="tx1"/>
                </a:solidFill>
                <a:latin typeface="Arial" pitchFamily="34" charset="0"/>
                <a:ea typeface="ＭＳ Ｐゴシック" pitchFamily="50" charset="-128"/>
              </a:defRPr>
            </a:lvl3pPr>
            <a:lvl4pPr marL="1600200" indent="-228600" defTabSz="793750" eaLnBrk="0" hangingPunct="0">
              <a:defRPr kumimoji="1">
                <a:solidFill>
                  <a:schemeClr val="tx1"/>
                </a:solidFill>
                <a:latin typeface="Arial" pitchFamily="34" charset="0"/>
                <a:ea typeface="ＭＳ Ｐゴシック" pitchFamily="50" charset="-128"/>
              </a:defRPr>
            </a:lvl4pPr>
            <a:lvl5pPr marL="2057400" indent="-228600" defTabSz="793750" eaLnBrk="0" hangingPunct="0">
              <a:defRPr kumimoji="1">
                <a:solidFill>
                  <a:schemeClr val="tx1"/>
                </a:solidFill>
                <a:latin typeface="Arial" pitchFamily="34" charset="0"/>
                <a:ea typeface="ＭＳ Ｐゴシック" pitchFamily="50" charset="-128"/>
              </a:defRPr>
            </a:lvl5pPr>
            <a:lvl6pPr marL="2514600" indent="-228600" defTabSz="79375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79375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79375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79375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ja-JP" altLang="en-US" sz="2400">
                <a:solidFill>
                  <a:srgbClr val="000000"/>
                </a:solidFill>
                <a:latin typeface="HG丸ｺﾞｼｯｸM-PRO" pitchFamily="50" charset="-128"/>
                <a:ea typeface="HG丸ｺﾞｼｯｸM-PRO" pitchFamily="50" charset="-128"/>
              </a:rPr>
              <a:t>大気</a:t>
            </a:r>
            <a:r>
              <a:rPr lang="en-US" altLang="ja-JP" sz="2400">
                <a:solidFill>
                  <a:srgbClr val="000000"/>
                </a:solidFill>
                <a:latin typeface="HG丸ｺﾞｼｯｸM-PRO" pitchFamily="50" charset="-128"/>
                <a:ea typeface="HG丸ｺﾞｼｯｸM-PRO" pitchFamily="50" charset="-128"/>
              </a:rPr>
              <a:t>CO</a:t>
            </a:r>
            <a:r>
              <a:rPr lang="en-US" altLang="ja-JP" sz="2400" baseline="-25000">
                <a:solidFill>
                  <a:srgbClr val="000000"/>
                </a:solidFill>
                <a:latin typeface="HG丸ｺﾞｼｯｸM-PRO" pitchFamily="50" charset="-128"/>
                <a:ea typeface="HG丸ｺﾞｼｯｸM-PRO" pitchFamily="50" charset="-128"/>
              </a:rPr>
              <a:t>2</a:t>
            </a:r>
            <a:r>
              <a:rPr lang="ja-JP" altLang="en-US" sz="2400">
                <a:solidFill>
                  <a:srgbClr val="000000"/>
                </a:solidFill>
                <a:latin typeface="HG丸ｺﾞｼｯｸM-PRO" pitchFamily="50" charset="-128"/>
                <a:ea typeface="HG丸ｺﾞｼｯｸM-PRO" pitchFamily="50" charset="-128"/>
              </a:rPr>
              <a:t>濃度が上がると</a:t>
            </a:r>
          </a:p>
        </p:txBody>
      </p:sp>
      <p:grpSp>
        <p:nvGrpSpPr>
          <p:cNvPr id="24" name="Group 23">
            <a:extLst>
              <a:ext uri="{FF2B5EF4-FFF2-40B4-BE49-F238E27FC236}">
                <a16:creationId xmlns:a16="http://schemas.microsoft.com/office/drawing/2014/main" id="{9229B66B-5C92-2F17-0487-65F6E8768D37}"/>
              </a:ext>
            </a:extLst>
          </p:cNvPr>
          <p:cNvGrpSpPr>
            <a:grpSpLocks/>
          </p:cNvGrpSpPr>
          <p:nvPr/>
        </p:nvGrpSpPr>
        <p:grpSpPr bwMode="auto">
          <a:xfrm>
            <a:off x="8212706" y="1296318"/>
            <a:ext cx="1728788" cy="720725"/>
            <a:chOff x="4299" y="624"/>
            <a:chExt cx="1723" cy="1120"/>
          </a:xfrm>
        </p:grpSpPr>
        <p:sp>
          <p:nvSpPr>
            <p:cNvPr id="25" name="Oval 24">
              <a:extLst>
                <a:ext uri="{FF2B5EF4-FFF2-40B4-BE49-F238E27FC236}">
                  <a16:creationId xmlns:a16="http://schemas.microsoft.com/office/drawing/2014/main" id="{D56AD20B-4215-4FA1-0E93-B64A752987BD}"/>
                </a:ext>
              </a:extLst>
            </p:cNvPr>
            <p:cNvSpPr>
              <a:spLocks noChangeArrowheads="1"/>
            </p:cNvSpPr>
            <p:nvPr/>
          </p:nvSpPr>
          <p:spPr bwMode="auto">
            <a:xfrm>
              <a:off x="4368" y="624"/>
              <a:ext cx="1452" cy="1120"/>
            </a:xfrm>
            <a:prstGeom prst="ellipse">
              <a:avLst/>
            </a:prstGeom>
            <a:solidFill>
              <a:srgbClr val="FF6600">
                <a:alpha val="50195"/>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nchor="ctr">
              <a:spAutoFit/>
            </a:bodyPr>
            <a:lstStyle/>
            <a:p>
              <a:endParaRPr lang="ja-JP" altLang="ja-JP">
                <a:solidFill>
                  <a:srgbClr val="000000"/>
                </a:solidFill>
              </a:endParaRPr>
            </a:p>
          </p:txBody>
        </p:sp>
        <p:sp>
          <p:nvSpPr>
            <p:cNvPr id="26" name="Text Box 25">
              <a:extLst>
                <a:ext uri="{FF2B5EF4-FFF2-40B4-BE49-F238E27FC236}">
                  <a16:creationId xmlns:a16="http://schemas.microsoft.com/office/drawing/2014/main" id="{A20E06CB-E34E-F50E-D524-820BE06D8A26}"/>
                </a:ext>
              </a:extLst>
            </p:cNvPr>
            <p:cNvSpPr txBox="1">
              <a:spLocks noChangeArrowheads="1"/>
            </p:cNvSpPr>
            <p:nvPr/>
          </p:nvSpPr>
          <p:spPr bwMode="auto">
            <a:xfrm>
              <a:off x="4299" y="752"/>
              <a:ext cx="1723" cy="787"/>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spAutoFit/>
            </a:bodyPr>
            <a:lstStyle>
              <a:lvl1pPr defTabSz="793750" eaLnBrk="0" hangingPunct="0">
                <a:defRPr kumimoji="1">
                  <a:solidFill>
                    <a:schemeClr val="tx1"/>
                  </a:solidFill>
                  <a:latin typeface="Arial" pitchFamily="34" charset="0"/>
                  <a:ea typeface="ＭＳ Ｐゴシック" pitchFamily="50" charset="-128"/>
                </a:defRPr>
              </a:lvl1pPr>
              <a:lvl2pPr marL="742950" indent="-285750" defTabSz="793750" eaLnBrk="0" hangingPunct="0">
                <a:defRPr kumimoji="1">
                  <a:solidFill>
                    <a:schemeClr val="tx1"/>
                  </a:solidFill>
                  <a:latin typeface="Arial" pitchFamily="34" charset="0"/>
                  <a:ea typeface="ＭＳ Ｐゴシック" pitchFamily="50" charset="-128"/>
                </a:defRPr>
              </a:lvl2pPr>
              <a:lvl3pPr marL="1143000" indent="-228600" defTabSz="793750" eaLnBrk="0" hangingPunct="0">
                <a:defRPr kumimoji="1">
                  <a:solidFill>
                    <a:schemeClr val="tx1"/>
                  </a:solidFill>
                  <a:latin typeface="Arial" pitchFamily="34" charset="0"/>
                  <a:ea typeface="ＭＳ Ｐゴシック" pitchFamily="50" charset="-128"/>
                </a:defRPr>
              </a:lvl3pPr>
              <a:lvl4pPr marL="1600200" indent="-228600" defTabSz="793750" eaLnBrk="0" hangingPunct="0">
                <a:defRPr kumimoji="1">
                  <a:solidFill>
                    <a:schemeClr val="tx1"/>
                  </a:solidFill>
                  <a:latin typeface="Arial" pitchFamily="34" charset="0"/>
                  <a:ea typeface="ＭＳ Ｐゴシック" pitchFamily="50" charset="-128"/>
                </a:defRPr>
              </a:lvl4pPr>
              <a:lvl5pPr marL="2057400" indent="-228600" defTabSz="793750" eaLnBrk="0" hangingPunct="0">
                <a:defRPr kumimoji="1">
                  <a:solidFill>
                    <a:schemeClr val="tx1"/>
                  </a:solidFill>
                  <a:latin typeface="Arial" pitchFamily="34" charset="0"/>
                  <a:ea typeface="ＭＳ Ｐゴシック" pitchFamily="50" charset="-128"/>
                </a:defRPr>
              </a:lvl5pPr>
              <a:lvl6pPr marL="2514600" indent="-228600" defTabSz="79375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79375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79375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79375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2800">
                  <a:solidFill>
                    <a:srgbClr val="000000"/>
                  </a:solidFill>
                  <a:ea typeface="HG丸ｺﾞｼｯｸM-PRO" pitchFamily="50" charset="-128"/>
                </a:rPr>
                <a:t>温暖化</a:t>
              </a:r>
            </a:p>
          </p:txBody>
        </p:sp>
      </p:grpSp>
      <p:sp>
        <p:nvSpPr>
          <p:cNvPr id="27" name="AutoShape 26">
            <a:extLst>
              <a:ext uri="{FF2B5EF4-FFF2-40B4-BE49-F238E27FC236}">
                <a16:creationId xmlns:a16="http://schemas.microsoft.com/office/drawing/2014/main" id="{6003E279-5418-CD6B-D222-215ABD2AFCDB}"/>
              </a:ext>
            </a:extLst>
          </p:cNvPr>
          <p:cNvSpPr>
            <a:spLocks noChangeArrowheads="1"/>
          </p:cNvSpPr>
          <p:nvPr/>
        </p:nvSpPr>
        <p:spPr bwMode="auto">
          <a:xfrm>
            <a:off x="5833044" y="2185318"/>
            <a:ext cx="379412" cy="1754187"/>
          </a:xfrm>
          <a:prstGeom prst="downArrow">
            <a:avLst>
              <a:gd name="adj1" fmla="val 34731"/>
              <a:gd name="adj2" fmla="val 68303"/>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ja-JP">
              <a:solidFill>
                <a:srgbClr val="000000"/>
              </a:solidFill>
            </a:endParaRPr>
          </a:p>
        </p:txBody>
      </p:sp>
      <p:sp>
        <p:nvSpPr>
          <p:cNvPr id="28" name="AutoShape 27">
            <a:extLst>
              <a:ext uri="{FF2B5EF4-FFF2-40B4-BE49-F238E27FC236}">
                <a16:creationId xmlns:a16="http://schemas.microsoft.com/office/drawing/2014/main" id="{27B032B0-EF11-4930-F722-B3E618BC5D51}"/>
              </a:ext>
            </a:extLst>
          </p:cNvPr>
          <p:cNvSpPr>
            <a:spLocks noChangeArrowheads="1"/>
          </p:cNvSpPr>
          <p:nvPr/>
        </p:nvSpPr>
        <p:spPr bwMode="auto">
          <a:xfrm>
            <a:off x="8734994" y="2115468"/>
            <a:ext cx="398462" cy="1976437"/>
          </a:xfrm>
          <a:prstGeom prst="downArrow">
            <a:avLst>
              <a:gd name="adj1" fmla="val 33102"/>
              <a:gd name="adj2" fmla="val 7171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ja-JP">
              <a:solidFill>
                <a:srgbClr val="000000"/>
              </a:solidFill>
            </a:endParaRPr>
          </a:p>
        </p:txBody>
      </p:sp>
      <p:sp>
        <p:nvSpPr>
          <p:cNvPr id="29" name="AutoShape 29">
            <a:extLst>
              <a:ext uri="{FF2B5EF4-FFF2-40B4-BE49-F238E27FC236}">
                <a16:creationId xmlns:a16="http://schemas.microsoft.com/office/drawing/2014/main" id="{CE4C7BF2-4255-04D3-DFD7-3B5988C5DF65}"/>
              </a:ext>
            </a:extLst>
          </p:cNvPr>
          <p:cNvSpPr>
            <a:spLocks noChangeArrowheads="1"/>
          </p:cNvSpPr>
          <p:nvPr/>
        </p:nvSpPr>
        <p:spPr bwMode="auto">
          <a:xfrm>
            <a:off x="7172894" y="1510630"/>
            <a:ext cx="1066800" cy="333375"/>
          </a:xfrm>
          <a:prstGeom prst="rightArrow">
            <a:avLst>
              <a:gd name="adj1" fmla="val 50000"/>
              <a:gd name="adj2" fmla="val 8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ja-JP">
              <a:solidFill>
                <a:srgbClr val="000000"/>
              </a:solidFill>
            </a:endParaRPr>
          </a:p>
        </p:txBody>
      </p:sp>
      <p:sp>
        <p:nvSpPr>
          <p:cNvPr id="30" name="Text Box 30">
            <a:extLst>
              <a:ext uri="{FF2B5EF4-FFF2-40B4-BE49-F238E27FC236}">
                <a16:creationId xmlns:a16="http://schemas.microsoft.com/office/drawing/2014/main" id="{1AEA8F1D-4E93-7172-B791-065C59957247}"/>
              </a:ext>
            </a:extLst>
          </p:cNvPr>
          <p:cNvSpPr txBox="1">
            <a:spLocks noChangeArrowheads="1"/>
          </p:cNvSpPr>
          <p:nvPr/>
        </p:nvSpPr>
        <p:spPr bwMode="auto">
          <a:xfrm>
            <a:off x="9760519" y="1702718"/>
            <a:ext cx="2376487"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a:solidFill>
                  <a:srgbClr val="000000"/>
                </a:solidFill>
                <a:ea typeface="HG丸ｺﾞｼｯｸM-PRO" pitchFamily="50" charset="-128"/>
              </a:rPr>
              <a:t>作物暦が変わる？</a:t>
            </a:r>
          </a:p>
          <a:p>
            <a:pPr eaLnBrk="1" hangingPunct="1">
              <a:spcBef>
                <a:spcPct val="50000"/>
              </a:spcBef>
            </a:pPr>
            <a:r>
              <a:rPr lang="ja-JP" altLang="en-US">
                <a:solidFill>
                  <a:srgbClr val="000000"/>
                </a:solidFill>
                <a:ea typeface="HG丸ｺﾞｼｯｸM-PRO" pitchFamily="50" charset="-128"/>
              </a:rPr>
              <a:t>作物の呼吸消耗は増える？</a:t>
            </a:r>
          </a:p>
          <a:p>
            <a:pPr eaLnBrk="1" hangingPunct="1">
              <a:spcBef>
                <a:spcPct val="50000"/>
              </a:spcBef>
            </a:pPr>
            <a:r>
              <a:rPr lang="ja-JP" altLang="en-US">
                <a:solidFill>
                  <a:srgbClr val="000000"/>
                </a:solidFill>
                <a:ea typeface="HG丸ｺﾞｼｯｸM-PRO" pitchFamily="50" charset="-128"/>
              </a:rPr>
              <a:t>高温障害が多くなる？</a:t>
            </a:r>
          </a:p>
          <a:p>
            <a:pPr eaLnBrk="1" hangingPunct="1">
              <a:spcBef>
                <a:spcPct val="50000"/>
              </a:spcBef>
            </a:pPr>
            <a:r>
              <a:rPr lang="ja-JP" altLang="en-US">
                <a:solidFill>
                  <a:srgbClr val="000000"/>
                </a:solidFill>
                <a:ea typeface="HG丸ｺﾞｼｯｸM-PRO" pitchFamily="50" charset="-128"/>
              </a:rPr>
              <a:t>病害虫は？</a:t>
            </a:r>
          </a:p>
          <a:p>
            <a:pPr eaLnBrk="1" hangingPunct="1">
              <a:spcBef>
                <a:spcPct val="50000"/>
              </a:spcBef>
            </a:pPr>
            <a:r>
              <a:rPr lang="ja-JP" altLang="en-US">
                <a:solidFill>
                  <a:srgbClr val="000000"/>
                </a:solidFill>
                <a:ea typeface="HG丸ｺﾞｼｯｸM-PRO" pitchFamily="50" charset="-128"/>
              </a:rPr>
              <a:t>水資源は？</a:t>
            </a:r>
          </a:p>
        </p:txBody>
      </p:sp>
      <p:sp>
        <p:nvSpPr>
          <p:cNvPr id="31" name="Text Box 31">
            <a:extLst>
              <a:ext uri="{FF2B5EF4-FFF2-40B4-BE49-F238E27FC236}">
                <a16:creationId xmlns:a16="http://schemas.microsoft.com/office/drawing/2014/main" id="{F9B88E65-19C3-79E6-9C08-B819209AD45B}"/>
              </a:ext>
            </a:extLst>
          </p:cNvPr>
          <p:cNvSpPr txBox="1">
            <a:spLocks noChangeArrowheads="1"/>
          </p:cNvSpPr>
          <p:nvPr/>
        </p:nvSpPr>
        <p:spPr bwMode="auto">
          <a:xfrm>
            <a:off x="6123818" y="2544228"/>
            <a:ext cx="1733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2000" dirty="0">
                <a:solidFill>
                  <a:srgbClr val="000000"/>
                </a:solidFill>
                <a:ea typeface="HG丸ｺﾞｼｯｸM-PRO" pitchFamily="50" charset="-128"/>
              </a:rPr>
              <a:t>光合成はさかんになる？</a:t>
            </a:r>
          </a:p>
        </p:txBody>
      </p:sp>
      <p:pic>
        <p:nvPicPr>
          <p:cNvPr id="32" name="図 31">
            <a:extLst>
              <a:ext uri="{FF2B5EF4-FFF2-40B4-BE49-F238E27FC236}">
                <a16:creationId xmlns:a16="http://schemas.microsoft.com/office/drawing/2014/main" id="{93010EE8-3A39-FB9A-60C7-35EAF56E9B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6186" y="1826409"/>
            <a:ext cx="4512428" cy="3136619"/>
          </a:xfrm>
          <a:prstGeom prst="rect">
            <a:avLst/>
          </a:prstGeom>
        </p:spPr>
      </p:pic>
      <p:sp>
        <p:nvSpPr>
          <p:cNvPr id="34" name="テキスト ボックス 33">
            <a:extLst>
              <a:ext uri="{FF2B5EF4-FFF2-40B4-BE49-F238E27FC236}">
                <a16:creationId xmlns:a16="http://schemas.microsoft.com/office/drawing/2014/main" id="{AD3D5EA9-D05C-4D22-5295-E81AC357DF80}"/>
              </a:ext>
            </a:extLst>
          </p:cNvPr>
          <p:cNvSpPr txBox="1"/>
          <p:nvPr/>
        </p:nvSpPr>
        <p:spPr>
          <a:xfrm>
            <a:off x="247261" y="1053153"/>
            <a:ext cx="4458963" cy="36933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ja-JP" altLang="en-US" b="1" dirty="0"/>
              <a:t>大気中二酸化炭素濃度の経年変化</a:t>
            </a:r>
          </a:p>
        </p:txBody>
      </p:sp>
      <p:sp>
        <p:nvSpPr>
          <p:cNvPr id="36" name="テキスト ボックス 35">
            <a:extLst>
              <a:ext uri="{FF2B5EF4-FFF2-40B4-BE49-F238E27FC236}">
                <a16:creationId xmlns:a16="http://schemas.microsoft.com/office/drawing/2014/main" id="{69C114F0-41C3-5237-D69C-C6D4D2BBA1D8}"/>
              </a:ext>
            </a:extLst>
          </p:cNvPr>
          <p:cNvSpPr txBox="1"/>
          <p:nvPr/>
        </p:nvSpPr>
        <p:spPr>
          <a:xfrm>
            <a:off x="156784" y="5140902"/>
            <a:ext cx="4495975" cy="1477328"/>
          </a:xfrm>
          <a:prstGeom prst="rect">
            <a:avLst/>
          </a:prstGeom>
          <a:solidFill>
            <a:schemeClr val="accent5">
              <a:lumMod val="20000"/>
              <a:lumOff val="80000"/>
            </a:schemeClr>
          </a:solidFill>
        </p:spPr>
        <p:txBody>
          <a:bodyPr wrap="square">
            <a:spAutoFit/>
          </a:bodyPr>
          <a:lstStyle/>
          <a:p>
            <a:r>
              <a:rPr lang="ja-JP" altLang="en-US" dirty="0">
                <a:latin typeface="+mn-ea"/>
              </a:rPr>
              <a:t>気象庁の観測地点における大気中の二酸化炭素の月平均濃度と季節変動を除いた濃度（上図）及び濃度年増加量（下図）の時間変化</a:t>
            </a:r>
            <a:endParaRPr lang="en-US" altLang="ja-JP" dirty="0">
              <a:latin typeface="+mn-ea"/>
            </a:endParaRPr>
          </a:p>
          <a:p>
            <a:pPr algn="r"/>
            <a:r>
              <a:rPr lang="ja-JP" altLang="en-US" dirty="0">
                <a:latin typeface="+mn-ea"/>
              </a:rPr>
              <a:t>気象庁</a:t>
            </a:r>
            <a:r>
              <a:rPr lang="en-US" altLang="ja-JP" dirty="0">
                <a:latin typeface="+mn-ea"/>
              </a:rPr>
              <a:t>HP</a:t>
            </a:r>
            <a:r>
              <a:rPr lang="ja-JP" altLang="en-US" dirty="0">
                <a:latin typeface="+mn-ea"/>
              </a:rPr>
              <a:t>より</a:t>
            </a:r>
          </a:p>
        </p:txBody>
      </p:sp>
    </p:spTree>
    <p:extLst>
      <p:ext uri="{BB962C8B-B14F-4D97-AF65-F5344CB8AC3E}">
        <p14:creationId xmlns:p14="http://schemas.microsoft.com/office/powerpoint/2010/main" val="643046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04A1E-08DC-D045-C948-F9CDB3292516}"/>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b="1" dirty="0">
                <a:solidFill>
                  <a:prstClr val="black"/>
                </a:solidFill>
                <a:latin typeface="游ゴシック" panose="020B0400000000000000" pitchFamily="50" charset="-128"/>
                <a:ea typeface="游ゴシック" panose="020B0400000000000000" pitchFamily="50" charset="-128"/>
              </a:rPr>
              <a:t>野外での高</a:t>
            </a:r>
            <a:r>
              <a:rPr lang="en-US" altLang="ja-JP" b="1" dirty="0">
                <a:solidFill>
                  <a:prstClr val="black"/>
                </a:solidFill>
                <a:latin typeface="游ゴシック" panose="020B0400000000000000" pitchFamily="50" charset="-128"/>
                <a:ea typeface="游ゴシック" panose="020B0400000000000000" pitchFamily="50" charset="-128"/>
              </a:rPr>
              <a:t>CO2</a:t>
            </a:r>
            <a:r>
              <a:rPr lang="ja-JP" altLang="en-US" b="1" dirty="0">
                <a:solidFill>
                  <a:prstClr val="black"/>
                </a:solidFill>
                <a:latin typeface="游ゴシック" panose="020B0400000000000000" pitchFamily="50" charset="-128"/>
                <a:ea typeface="游ゴシック" panose="020B0400000000000000" pitchFamily="50" charset="-128"/>
              </a:rPr>
              <a:t>実験　（</a:t>
            </a:r>
            <a:r>
              <a:rPr lang="en-US" altLang="ja-JP" b="1" dirty="0">
                <a:solidFill>
                  <a:prstClr val="black"/>
                </a:solidFill>
                <a:latin typeface="游ゴシック" panose="020B0400000000000000" pitchFamily="50" charset="-128"/>
                <a:ea typeface="游ゴシック" panose="020B0400000000000000" pitchFamily="50" charset="-128"/>
              </a:rPr>
              <a:t>FACE</a:t>
            </a:r>
            <a:r>
              <a:rPr lang="ja-JP" altLang="en-US" b="1" dirty="0">
                <a:solidFill>
                  <a:prstClr val="black"/>
                </a:solidFill>
                <a:latin typeface="游ゴシック" panose="020B0400000000000000" pitchFamily="50" charset="-128"/>
                <a:ea typeface="游ゴシック" panose="020B0400000000000000" pitchFamily="50" charset="-128"/>
              </a:rPr>
              <a:t>）</a:t>
            </a:r>
          </a:p>
          <a:p>
            <a:pPr eaLnBrk="1" hangingPunct="1">
              <a:buNone/>
            </a:pPr>
            <a:endParaRPr lang="ja-JP" altLang="en-US" sz="3200" b="1" dirty="0">
              <a:solidFill>
                <a:srgbClr val="000000"/>
              </a:solidFill>
              <a:latin typeface="游ゴシック" panose="020B0400000000000000" pitchFamily="50" charset="-128"/>
              <a:ea typeface="游ゴシック" panose="020B0400000000000000" pitchFamily="50" charset="-128"/>
            </a:endParaRPr>
          </a:p>
        </p:txBody>
      </p:sp>
      <p:pic>
        <p:nvPicPr>
          <p:cNvPr id="4" name="Picture 2" descr="2010-07-06_13-18-32">
            <a:extLst>
              <a:ext uri="{FF2B5EF4-FFF2-40B4-BE49-F238E27FC236}">
                <a16:creationId xmlns:a16="http://schemas.microsoft.com/office/drawing/2014/main" id="{FA441C26-37EB-71A9-1EAE-392AB14FAC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7601" y="877810"/>
            <a:ext cx="7956550"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79E29B32-E56F-5E4E-298F-DCC6499D7527}"/>
              </a:ext>
            </a:extLst>
          </p:cNvPr>
          <p:cNvSpPr txBox="1">
            <a:spLocks noChangeArrowheads="1"/>
          </p:cNvSpPr>
          <p:nvPr/>
        </p:nvSpPr>
        <p:spPr bwMode="auto">
          <a:xfrm>
            <a:off x="1313751" y="5676822"/>
            <a:ext cx="8569325"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kumimoji="1" lang="ja-JP" altLang="en-US" dirty="0">
                <a:ea typeface="ＭＳ Ｐゴシック" pitchFamily="50" charset="-128"/>
              </a:rPr>
              <a:t>８角形状</a:t>
            </a:r>
            <a:r>
              <a:rPr kumimoji="1" lang="en-US" altLang="ja-JP" dirty="0">
                <a:ea typeface="ＭＳ Ｐゴシック" pitchFamily="50" charset="-128"/>
              </a:rPr>
              <a:t>FACE</a:t>
            </a:r>
            <a:r>
              <a:rPr kumimoji="1" lang="ja-JP" altLang="en-US" dirty="0">
                <a:ea typeface="ＭＳ Ｐゴシック" pitchFamily="50" charset="-128"/>
              </a:rPr>
              <a:t>試験区（差し渡し</a:t>
            </a:r>
            <a:r>
              <a:rPr kumimoji="1" lang="en-US" altLang="ja-JP" dirty="0">
                <a:ea typeface="ＭＳ Ｐゴシック" pitchFamily="50" charset="-128"/>
              </a:rPr>
              <a:t>17m</a:t>
            </a:r>
            <a:r>
              <a:rPr kumimoji="1" lang="ja-JP" altLang="en-US" dirty="0">
                <a:ea typeface="ＭＳ Ｐゴシック" pitchFamily="50" charset="-128"/>
              </a:rPr>
              <a:t>、面積約</a:t>
            </a:r>
            <a:r>
              <a:rPr kumimoji="1" lang="en-US" altLang="ja-JP" dirty="0">
                <a:ea typeface="ＭＳ Ｐゴシック" pitchFamily="50" charset="-128"/>
              </a:rPr>
              <a:t>240m</a:t>
            </a:r>
            <a:r>
              <a:rPr kumimoji="1" lang="en-US" altLang="ja-JP" baseline="30000" dirty="0">
                <a:ea typeface="ＭＳ Ｐゴシック" pitchFamily="50" charset="-128"/>
              </a:rPr>
              <a:t>2</a:t>
            </a:r>
            <a:r>
              <a:rPr kumimoji="1" lang="en-US" altLang="ja-JP" dirty="0">
                <a:ea typeface="ＭＳ Ｐゴシック" pitchFamily="50" charset="-128"/>
              </a:rPr>
              <a:t>)</a:t>
            </a:r>
          </a:p>
          <a:p>
            <a:pPr algn="ctr" eaLnBrk="1" hangingPunct="1">
              <a:spcBef>
                <a:spcPct val="50000"/>
              </a:spcBef>
            </a:pPr>
            <a:r>
              <a:rPr kumimoji="1" lang="ja-JP" altLang="en-US" dirty="0">
                <a:ea typeface="ＭＳ Ｐゴシック" pitchFamily="50" charset="-128"/>
              </a:rPr>
              <a:t>各辺に設置した</a:t>
            </a:r>
            <a:r>
              <a:rPr kumimoji="1" lang="en-US" altLang="ja-JP" dirty="0">
                <a:ea typeface="ＭＳ Ｐゴシック" pitchFamily="50" charset="-128"/>
              </a:rPr>
              <a:t>CO</a:t>
            </a:r>
            <a:r>
              <a:rPr kumimoji="1" lang="en-US" altLang="ja-JP" baseline="-25000" dirty="0">
                <a:ea typeface="ＭＳ Ｐゴシック" pitchFamily="50" charset="-128"/>
              </a:rPr>
              <a:t>2</a:t>
            </a:r>
            <a:r>
              <a:rPr kumimoji="1" lang="ja-JP" altLang="en-US" dirty="0">
                <a:ea typeface="ＭＳ Ｐゴシック" pitchFamily="50" charset="-128"/>
              </a:rPr>
              <a:t>放出チューブから、風向・風速および試験区内の</a:t>
            </a:r>
            <a:r>
              <a:rPr kumimoji="1" lang="en-US" altLang="ja-JP" dirty="0">
                <a:ea typeface="ＭＳ Ｐゴシック" pitchFamily="50" charset="-128"/>
              </a:rPr>
              <a:t>CO</a:t>
            </a:r>
            <a:r>
              <a:rPr kumimoji="1" lang="en-US" altLang="ja-JP" baseline="-25000" dirty="0">
                <a:ea typeface="ＭＳ Ｐゴシック" pitchFamily="50" charset="-128"/>
              </a:rPr>
              <a:t>2</a:t>
            </a:r>
            <a:r>
              <a:rPr kumimoji="1" lang="ja-JP" altLang="en-US" dirty="0">
                <a:ea typeface="ＭＳ Ｐゴシック" pitchFamily="50" charset="-128"/>
              </a:rPr>
              <a:t>濃度に応じて、風上側</a:t>
            </a:r>
            <a:r>
              <a:rPr kumimoji="1" lang="en-US" altLang="ja-JP" dirty="0">
                <a:ea typeface="ＭＳ Ｐゴシック" pitchFamily="50" charset="-128"/>
              </a:rPr>
              <a:t>3</a:t>
            </a:r>
            <a:r>
              <a:rPr kumimoji="1" lang="ja-JP" altLang="en-US" dirty="0">
                <a:ea typeface="ＭＳ Ｐゴシック" pitchFamily="50" charset="-128"/>
              </a:rPr>
              <a:t>辺から</a:t>
            </a:r>
            <a:r>
              <a:rPr kumimoji="1" lang="en-US" altLang="ja-JP" dirty="0">
                <a:ea typeface="ＭＳ Ｐゴシック" pitchFamily="50" charset="-128"/>
              </a:rPr>
              <a:t>CO</a:t>
            </a:r>
            <a:r>
              <a:rPr kumimoji="1" lang="en-US" altLang="ja-JP" baseline="-25000" dirty="0">
                <a:ea typeface="ＭＳ Ｐゴシック" pitchFamily="50" charset="-128"/>
              </a:rPr>
              <a:t>2</a:t>
            </a:r>
            <a:r>
              <a:rPr kumimoji="1" lang="ja-JP" altLang="en-US" dirty="0">
                <a:ea typeface="ＭＳ Ｐゴシック" pitchFamily="50" charset="-128"/>
              </a:rPr>
              <a:t>を放出。内部の</a:t>
            </a:r>
            <a:r>
              <a:rPr kumimoji="1" lang="en-US" altLang="ja-JP" dirty="0">
                <a:ea typeface="ＭＳ Ｐゴシック" pitchFamily="50" charset="-128"/>
              </a:rPr>
              <a:t>CO</a:t>
            </a:r>
            <a:r>
              <a:rPr kumimoji="1" lang="en-US" altLang="ja-JP" baseline="-25000" dirty="0">
                <a:ea typeface="ＭＳ Ｐゴシック" pitchFamily="50" charset="-128"/>
              </a:rPr>
              <a:t>2</a:t>
            </a:r>
            <a:r>
              <a:rPr kumimoji="1" lang="ja-JP" altLang="en-US" dirty="0">
                <a:ea typeface="ＭＳ Ｐゴシック" pitchFamily="50" charset="-128"/>
              </a:rPr>
              <a:t>濃度を対照区よりも</a:t>
            </a:r>
            <a:r>
              <a:rPr kumimoji="1" lang="en-US" altLang="ja-JP" dirty="0">
                <a:highlight>
                  <a:srgbClr val="FFFF00"/>
                </a:highlight>
                <a:ea typeface="ＭＳ Ｐゴシック" pitchFamily="50" charset="-128"/>
              </a:rPr>
              <a:t>200ppm</a:t>
            </a:r>
            <a:r>
              <a:rPr kumimoji="1" lang="ja-JP" altLang="en-US" dirty="0">
                <a:highlight>
                  <a:srgbClr val="FFFF00"/>
                </a:highlight>
                <a:ea typeface="ＭＳ Ｐゴシック" pitchFamily="50" charset="-128"/>
              </a:rPr>
              <a:t>高く</a:t>
            </a:r>
            <a:r>
              <a:rPr kumimoji="1" lang="ja-JP" altLang="en-US" dirty="0">
                <a:ea typeface="ＭＳ Ｐゴシック" pitchFamily="50" charset="-128"/>
              </a:rPr>
              <a:t>制御する。</a:t>
            </a:r>
          </a:p>
        </p:txBody>
      </p:sp>
      <p:sp>
        <p:nvSpPr>
          <p:cNvPr id="6" name="Text Box 4">
            <a:extLst>
              <a:ext uri="{FF2B5EF4-FFF2-40B4-BE49-F238E27FC236}">
                <a16:creationId xmlns:a16="http://schemas.microsoft.com/office/drawing/2014/main" id="{B73D7D2E-73FF-B911-8995-15F90298D32F}"/>
              </a:ext>
            </a:extLst>
          </p:cNvPr>
          <p:cNvSpPr txBox="1">
            <a:spLocks noChangeArrowheads="1"/>
          </p:cNvSpPr>
          <p:nvPr/>
        </p:nvSpPr>
        <p:spPr bwMode="auto">
          <a:xfrm>
            <a:off x="7506589" y="1281035"/>
            <a:ext cx="16383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kumimoji="1" lang="ja-JP" altLang="en-US">
                <a:ea typeface="ＭＳ Ｐゴシック" pitchFamily="50" charset="-128"/>
              </a:rPr>
              <a:t>外気</a:t>
            </a:r>
            <a:r>
              <a:rPr kumimoji="1" lang="en-US" altLang="ja-JP">
                <a:ea typeface="ＭＳ Ｐゴシック" pitchFamily="50" charset="-128"/>
              </a:rPr>
              <a:t>CO</a:t>
            </a:r>
            <a:r>
              <a:rPr kumimoji="1" lang="en-US" altLang="ja-JP" baseline="-25000">
                <a:ea typeface="ＭＳ Ｐゴシック" pitchFamily="50" charset="-128"/>
              </a:rPr>
              <a:t>2</a:t>
            </a:r>
            <a:r>
              <a:rPr kumimoji="1" lang="ja-JP" altLang="en-US">
                <a:ea typeface="ＭＳ Ｐゴシック" pitchFamily="50" charset="-128"/>
              </a:rPr>
              <a:t>濃度</a:t>
            </a:r>
            <a:r>
              <a:rPr kumimoji="1" lang="en-US" altLang="ja-JP">
                <a:ea typeface="ＭＳ Ｐゴシック" pitchFamily="50" charset="-128"/>
              </a:rPr>
              <a:t>(</a:t>
            </a:r>
            <a:r>
              <a:rPr kumimoji="1" lang="ja-JP" altLang="en-US">
                <a:ea typeface="ＭＳ Ｐゴシック" pitchFamily="50" charset="-128"/>
              </a:rPr>
              <a:t>対照区</a:t>
            </a:r>
            <a:r>
              <a:rPr kumimoji="1" lang="en-US" altLang="ja-JP">
                <a:ea typeface="ＭＳ Ｐゴシック" pitchFamily="50" charset="-128"/>
              </a:rPr>
              <a:t>)</a:t>
            </a:r>
          </a:p>
        </p:txBody>
      </p:sp>
      <p:sp>
        <p:nvSpPr>
          <p:cNvPr id="7" name="Text Box 5">
            <a:extLst>
              <a:ext uri="{FF2B5EF4-FFF2-40B4-BE49-F238E27FC236}">
                <a16:creationId xmlns:a16="http://schemas.microsoft.com/office/drawing/2014/main" id="{CD4A445B-0361-7EE7-D7E5-DFD646C0D705}"/>
              </a:ext>
            </a:extLst>
          </p:cNvPr>
          <p:cNvSpPr txBox="1">
            <a:spLocks noChangeArrowheads="1"/>
          </p:cNvSpPr>
          <p:nvPr/>
        </p:nvSpPr>
        <p:spPr bwMode="auto">
          <a:xfrm>
            <a:off x="2717101" y="1808085"/>
            <a:ext cx="2339975"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kumimoji="1" lang="ja-JP" altLang="en-US">
                <a:ea typeface="ＭＳ Ｐゴシック" pitchFamily="50" charset="-128"/>
              </a:rPr>
              <a:t>試験区中央に設置した風向・風速センサー</a:t>
            </a:r>
          </a:p>
        </p:txBody>
      </p:sp>
      <p:sp>
        <p:nvSpPr>
          <p:cNvPr id="8" name="Line 6">
            <a:extLst>
              <a:ext uri="{FF2B5EF4-FFF2-40B4-BE49-F238E27FC236}">
                <a16:creationId xmlns:a16="http://schemas.microsoft.com/office/drawing/2014/main" id="{B561C19F-4207-AE89-E885-449F84B114FC}"/>
              </a:ext>
            </a:extLst>
          </p:cNvPr>
          <p:cNvSpPr>
            <a:spLocks noChangeShapeType="1"/>
          </p:cNvSpPr>
          <p:nvPr/>
        </p:nvSpPr>
        <p:spPr bwMode="auto">
          <a:xfrm>
            <a:off x="4625276" y="2533572"/>
            <a:ext cx="720725" cy="7889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Line 7">
            <a:extLst>
              <a:ext uri="{FF2B5EF4-FFF2-40B4-BE49-F238E27FC236}">
                <a16:creationId xmlns:a16="http://schemas.microsoft.com/office/drawing/2014/main" id="{4509473D-BF0E-8754-1B56-5CA0F2A6311F}"/>
              </a:ext>
            </a:extLst>
          </p:cNvPr>
          <p:cNvSpPr>
            <a:spLocks noChangeShapeType="1"/>
          </p:cNvSpPr>
          <p:nvPr/>
        </p:nvSpPr>
        <p:spPr bwMode="auto">
          <a:xfrm flipH="1" flipV="1">
            <a:off x="7506589" y="3938510"/>
            <a:ext cx="1187450" cy="179387"/>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Line 9">
            <a:extLst>
              <a:ext uri="{FF2B5EF4-FFF2-40B4-BE49-F238E27FC236}">
                <a16:creationId xmlns:a16="http://schemas.microsoft.com/office/drawing/2014/main" id="{0D1DDC15-ACDD-1180-5B36-8898C007A3CB}"/>
              </a:ext>
            </a:extLst>
          </p:cNvPr>
          <p:cNvSpPr>
            <a:spLocks noChangeShapeType="1"/>
          </p:cNvSpPr>
          <p:nvPr/>
        </p:nvSpPr>
        <p:spPr bwMode="auto">
          <a:xfrm flipH="1" flipV="1">
            <a:off x="7217664" y="4082972"/>
            <a:ext cx="1187450" cy="179388"/>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10">
            <a:extLst>
              <a:ext uri="{FF2B5EF4-FFF2-40B4-BE49-F238E27FC236}">
                <a16:creationId xmlns:a16="http://schemas.microsoft.com/office/drawing/2014/main" id="{40F3707D-25C3-B5D2-F0EA-C2F59B0FEDF7}"/>
              </a:ext>
            </a:extLst>
          </p:cNvPr>
          <p:cNvSpPr>
            <a:spLocks noChangeShapeType="1"/>
          </p:cNvSpPr>
          <p:nvPr/>
        </p:nvSpPr>
        <p:spPr bwMode="auto">
          <a:xfrm flipH="1" flipV="1">
            <a:off x="6912864" y="4279822"/>
            <a:ext cx="1187450" cy="179388"/>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Line 12">
            <a:extLst>
              <a:ext uri="{FF2B5EF4-FFF2-40B4-BE49-F238E27FC236}">
                <a16:creationId xmlns:a16="http://schemas.microsoft.com/office/drawing/2014/main" id="{233D6866-5D2A-EC76-EF9A-42D4224B9AE6}"/>
              </a:ext>
            </a:extLst>
          </p:cNvPr>
          <p:cNvSpPr>
            <a:spLocks noChangeShapeType="1"/>
          </p:cNvSpPr>
          <p:nvPr/>
        </p:nvSpPr>
        <p:spPr bwMode="auto">
          <a:xfrm flipH="1" flipV="1">
            <a:off x="6623939" y="4368722"/>
            <a:ext cx="1187450" cy="179388"/>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13">
            <a:extLst>
              <a:ext uri="{FF2B5EF4-FFF2-40B4-BE49-F238E27FC236}">
                <a16:creationId xmlns:a16="http://schemas.microsoft.com/office/drawing/2014/main" id="{88B5C6B3-AD2E-AC5A-662B-53414950E9C0}"/>
              </a:ext>
            </a:extLst>
          </p:cNvPr>
          <p:cNvSpPr>
            <a:spLocks noChangeShapeType="1"/>
          </p:cNvSpPr>
          <p:nvPr/>
        </p:nvSpPr>
        <p:spPr bwMode="auto">
          <a:xfrm flipH="1" flipV="1">
            <a:off x="7506589" y="3759122"/>
            <a:ext cx="1187450" cy="179388"/>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14">
            <a:extLst>
              <a:ext uri="{FF2B5EF4-FFF2-40B4-BE49-F238E27FC236}">
                <a16:creationId xmlns:a16="http://schemas.microsoft.com/office/drawing/2014/main" id="{AAAD1C12-0DB9-3FFA-A97A-2EC981CAD411}"/>
              </a:ext>
            </a:extLst>
          </p:cNvPr>
          <p:cNvSpPr>
            <a:spLocks noChangeShapeType="1"/>
          </p:cNvSpPr>
          <p:nvPr/>
        </p:nvSpPr>
        <p:spPr bwMode="auto">
          <a:xfrm flipH="1" flipV="1">
            <a:off x="6425501" y="4548110"/>
            <a:ext cx="792163" cy="90487"/>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17">
            <a:extLst>
              <a:ext uri="{FF2B5EF4-FFF2-40B4-BE49-F238E27FC236}">
                <a16:creationId xmlns:a16="http://schemas.microsoft.com/office/drawing/2014/main" id="{116A73A6-FAB6-BF54-A428-3AE665A3A3E4}"/>
              </a:ext>
            </a:extLst>
          </p:cNvPr>
          <p:cNvSpPr>
            <a:spLocks noChangeShapeType="1"/>
          </p:cNvSpPr>
          <p:nvPr/>
        </p:nvSpPr>
        <p:spPr bwMode="auto">
          <a:xfrm flipH="1" flipV="1">
            <a:off x="4625276" y="4548110"/>
            <a:ext cx="720725" cy="90487"/>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18">
            <a:extLst>
              <a:ext uri="{FF2B5EF4-FFF2-40B4-BE49-F238E27FC236}">
                <a16:creationId xmlns:a16="http://schemas.microsoft.com/office/drawing/2014/main" id="{FD447DA9-F5A2-758E-CD9F-83969C1D7010}"/>
              </a:ext>
            </a:extLst>
          </p:cNvPr>
          <p:cNvSpPr>
            <a:spLocks noChangeShapeType="1"/>
          </p:cNvSpPr>
          <p:nvPr/>
        </p:nvSpPr>
        <p:spPr bwMode="auto">
          <a:xfrm flipH="1" flipV="1">
            <a:off x="5561901" y="4548110"/>
            <a:ext cx="647700" cy="889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Text Box 19">
            <a:extLst>
              <a:ext uri="{FF2B5EF4-FFF2-40B4-BE49-F238E27FC236}">
                <a16:creationId xmlns:a16="http://schemas.microsoft.com/office/drawing/2014/main" id="{81F8911A-D534-5353-3780-6B915BF43034}"/>
              </a:ext>
            </a:extLst>
          </p:cNvPr>
          <p:cNvSpPr txBox="1">
            <a:spLocks noChangeArrowheads="1"/>
          </p:cNvSpPr>
          <p:nvPr/>
        </p:nvSpPr>
        <p:spPr bwMode="auto">
          <a:xfrm>
            <a:off x="8405114" y="4368722"/>
            <a:ext cx="1477962"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kumimoji="1" lang="ja-JP" altLang="en-US">
                <a:ea typeface="ＭＳ Ｐゴシック" pitchFamily="50" charset="-128"/>
              </a:rPr>
              <a:t>こちらが風上の場合の</a:t>
            </a:r>
            <a:r>
              <a:rPr kumimoji="1" lang="en-US" altLang="ja-JP">
                <a:ea typeface="ＭＳ Ｐゴシック" pitchFamily="50" charset="-128"/>
              </a:rPr>
              <a:t>CO</a:t>
            </a:r>
            <a:r>
              <a:rPr kumimoji="1" lang="en-US" altLang="ja-JP" baseline="-25000">
                <a:ea typeface="ＭＳ Ｐゴシック" pitchFamily="50" charset="-128"/>
              </a:rPr>
              <a:t>2</a:t>
            </a:r>
            <a:r>
              <a:rPr kumimoji="1" lang="ja-JP" altLang="en-US">
                <a:ea typeface="ＭＳ Ｐゴシック" pitchFamily="50" charset="-128"/>
              </a:rPr>
              <a:t>の放出と拡散</a:t>
            </a:r>
          </a:p>
        </p:txBody>
      </p:sp>
      <p:sp>
        <p:nvSpPr>
          <p:cNvPr id="18" name="Line 20">
            <a:extLst>
              <a:ext uri="{FF2B5EF4-FFF2-40B4-BE49-F238E27FC236}">
                <a16:creationId xmlns:a16="http://schemas.microsoft.com/office/drawing/2014/main" id="{8EA62531-AAAE-5BAE-175F-3FEC1F624A5E}"/>
              </a:ext>
            </a:extLst>
          </p:cNvPr>
          <p:cNvSpPr>
            <a:spLocks noChangeShapeType="1"/>
          </p:cNvSpPr>
          <p:nvPr/>
        </p:nvSpPr>
        <p:spPr bwMode="auto">
          <a:xfrm flipH="1">
            <a:off x="6912864" y="1922385"/>
            <a:ext cx="1187450"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extLst>
      <p:ext uri="{BB962C8B-B14F-4D97-AF65-F5344CB8AC3E}">
        <p14:creationId xmlns:p14="http://schemas.microsoft.com/office/powerpoint/2010/main" val="1689827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04A1E-08DC-D045-C948-F9CDB3292516}"/>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b="1" dirty="0">
                <a:solidFill>
                  <a:prstClr val="black"/>
                </a:solidFill>
                <a:latin typeface="游ゴシック" panose="020B0400000000000000" pitchFamily="50" charset="-128"/>
                <a:ea typeface="游ゴシック" panose="020B0400000000000000" pitchFamily="50" charset="-128"/>
              </a:rPr>
              <a:t>収量への高温・高</a:t>
            </a:r>
            <a:r>
              <a:rPr lang="en-US" altLang="ja-JP" b="1" dirty="0">
                <a:solidFill>
                  <a:prstClr val="black"/>
                </a:solidFill>
                <a:latin typeface="游ゴシック" panose="020B0400000000000000" pitchFamily="50" charset="-128"/>
                <a:ea typeface="游ゴシック" panose="020B0400000000000000" pitchFamily="50" charset="-128"/>
              </a:rPr>
              <a:t>CO</a:t>
            </a:r>
            <a:r>
              <a:rPr lang="en-US" altLang="ja-JP" b="1" baseline="-25000" dirty="0">
                <a:solidFill>
                  <a:prstClr val="black"/>
                </a:solidFill>
                <a:latin typeface="游ゴシック" panose="020B0400000000000000" pitchFamily="50" charset="-128"/>
                <a:ea typeface="游ゴシック" panose="020B0400000000000000" pitchFamily="50" charset="-128"/>
              </a:rPr>
              <a:t>2</a:t>
            </a:r>
            <a:r>
              <a:rPr lang="ja-JP" altLang="en-US" b="1" dirty="0">
                <a:solidFill>
                  <a:prstClr val="black"/>
                </a:solidFill>
                <a:latin typeface="游ゴシック" panose="020B0400000000000000" pitchFamily="50" charset="-128"/>
                <a:ea typeface="游ゴシック" panose="020B0400000000000000" pitchFamily="50" charset="-128"/>
              </a:rPr>
              <a:t>複合影響</a:t>
            </a:r>
          </a:p>
          <a:p>
            <a:pPr eaLnBrk="1" hangingPunct="1">
              <a:buNone/>
            </a:pPr>
            <a:endParaRPr lang="ja-JP" altLang="en-US" sz="3200" b="1" dirty="0">
              <a:solidFill>
                <a:srgbClr val="000000"/>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06D8BC05-548D-E4E1-48F4-534B6607BB10}"/>
              </a:ext>
            </a:extLst>
          </p:cNvPr>
          <p:cNvSpPr txBox="1"/>
          <p:nvPr/>
        </p:nvSpPr>
        <p:spPr>
          <a:xfrm>
            <a:off x="443138" y="884764"/>
            <a:ext cx="10882000" cy="830997"/>
          </a:xfrm>
          <a:prstGeom prst="rect">
            <a:avLst/>
          </a:prstGeom>
          <a:solidFill>
            <a:srgbClr val="9BBB59">
              <a:lumMod val="20000"/>
              <a:lumOff val="80000"/>
            </a:srgbClr>
          </a:solidFill>
          <a:ln w="25400" cap="flat" cmpd="sng" algn="ctr">
            <a:solidFill>
              <a:srgbClr val="9BBB59">
                <a:lumMod val="50000"/>
              </a:srgbClr>
            </a:solidFill>
            <a:prstDash val="solid"/>
          </a:ln>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24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FACE</a:t>
            </a:r>
            <a:r>
              <a:rPr kumimoji="1" lang="ja-JP" altLang="en-US" sz="24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実験で明らかになった</a:t>
            </a:r>
            <a:r>
              <a:rPr kumimoji="1" lang="ja-JP" altLang="en-US" sz="2400" b="0" i="0" u="none" strike="noStrike" kern="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rPr>
              <a:t>高</a:t>
            </a:r>
            <a:r>
              <a:rPr kumimoji="1" lang="en-US" altLang="ja-JP" sz="2400" b="0" i="0" u="none" strike="noStrike" kern="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rPr>
              <a:t>CO</a:t>
            </a:r>
            <a:r>
              <a:rPr kumimoji="1" lang="en-US" altLang="ja-JP" sz="2400" b="0" i="0" u="none" strike="noStrike" kern="0" cap="none" spc="0" normalizeH="0" baseline="-25000" noProof="0" dirty="0">
                <a:ln>
                  <a:noFill/>
                </a:ln>
                <a:solidFill>
                  <a:prstClr val="black"/>
                </a:solidFill>
                <a:effectLst/>
                <a:highlight>
                  <a:srgbClr val="FFFF00"/>
                </a:highlight>
                <a:uLnTx/>
                <a:uFillTx/>
                <a:latin typeface="Calibri"/>
                <a:ea typeface="ＭＳ Ｐゴシック" panose="020B0600070205080204" pitchFamily="50" charset="-128"/>
                <a:cs typeface="+mn-cs"/>
              </a:rPr>
              <a:t>2</a:t>
            </a:r>
            <a:r>
              <a:rPr kumimoji="1" lang="ja-JP" altLang="en-US" sz="2400" b="0" i="0" u="none" strike="noStrike" kern="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rPr>
              <a:t>増収効果の温度依存性</a:t>
            </a:r>
            <a:r>
              <a:rPr kumimoji="1" lang="ja-JP" altLang="en-US" sz="24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を、従来のモデルにおける玄米収量算定プロセスに組み込む</a:t>
            </a:r>
          </a:p>
        </p:txBody>
      </p:sp>
      <p:sp>
        <p:nvSpPr>
          <p:cNvPr id="21" name="テキスト ボックス 20">
            <a:extLst>
              <a:ext uri="{FF2B5EF4-FFF2-40B4-BE49-F238E27FC236}">
                <a16:creationId xmlns:a16="http://schemas.microsoft.com/office/drawing/2014/main" id="{10866369-404C-7CCD-1C2D-701BF7326FAD}"/>
              </a:ext>
            </a:extLst>
          </p:cNvPr>
          <p:cNvSpPr txBox="1"/>
          <p:nvPr/>
        </p:nvSpPr>
        <p:spPr>
          <a:xfrm>
            <a:off x="443138" y="5251350"/>
            <a:ext cx="5098491" cy="1477328"/>
          </a:xfrm>
          <a:prstGeom prst="rect">
            <a:avLst/>
          </a:prstGeom>
          <a:solidFill>
            <a:srgbClr val="C0504D">
              <a:lumMod val="20000"/>
              <a:lumOff val="80000"/>
            </a:srgbClr>
          </a:solidFill>
          <a:ln w="25400" cap="flat" cmpd="sng" algn="ctr">
            <a:solidFill>
              <a:srgbClr val="C00000"/>
            </a:solidFill>
            <a:prstDash val="solid"/>
          </a:ln>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出穂後</a:t>
            </a:r>
            <a:r>
              <a:rPr kumimoji="1" lang="en-US" altLang="ja-JP" sz="18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30</a:t>
            </a:r>
            <a:r>
              <a:rPr kumimoji="1" lang="ja-JP" altLang="en-US" sz="18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日間の平均気温と高</a:t>
            </a:r>
            <a:r>
              <a:rPr kumimoji="1" lang="en-US" altLang="ja-JP" sz="18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CO</a:t>
            </a:r>
            <a:r>
              <a:rPr kumimoji="1" lang="en-US" altLang="ja-JP" sz="1800" b="1" i="0" u="none" strike="noStrike" kern="0" cap="none" spc="0" normalizeH="0" baseline="-2500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2</a:t>
            </a:r>
            <a:r>
              <a:rPr kumimoji="1" lang="ja-JP" altLang="en-US" sz="18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増収効果の関係</a:t>
            </a:r>
            <a:endParaRPr kumimoji="1" lang="en-US" altLang="ja-JP" sz="18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1" lang="en-US" altLang="ja-JP" sz="18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FF"/>
                </a:solidFill>
                <a:effectLst/>
                <a:uLnTx/>
                <a:uFillTx/>
                <a:latin typeface="Calibri"/>
                <a:ea typeface="ＭＳ Ｐゴシック" panose="020B0600070205080204" pitchFamily="50" charset="-128"/>
                <a:cs typeface="Arial" panose="020B0604020202020204" pitchFamily="34" charset="0"/>
              </a:rPr>
              <a:t>増収効果は低温（</a:t>
            </a:r>
            <a:r>
              <a:rPr kumimoji="1" lang="en-US" altLang="ja-JP" sz="1800" b="0" i="0" u="none" strike="noStrike" kern="0" cap="none" spc="0" normalizeH="0" baseline="0" noProof="0" dirty="0">
                <a:ln>
                  <a:noFill/>
                </a:ln>
                <a:solidFill>
                  <a:srgbClr val="0000FF"/>
                </a:solidFill>
                <a:effectLst/>
                <a:uLnTx/>
                <a:uFillTx/>
                <a:latin typeface="Calibri"/>
                <a:ea typeface="ＭＳ Ｐゴシック" panose="020B0600070205080204" pitchFamily="50" charset="-128"/>
                <a:cs typeface="Arial" panose="020B0604020202020204" pitchFamily="34" charset="0"/>
              </a:rPr>
              <a:t>20</a:t>
            </a:r>
            <a:r>
              <a:rPr kumimoji="1" lang="ja-JP" altLang="en-US" sz="1800" b="0" i="0" u="none" strike="noStrike" kern="0" cap="none" spc="0" normalizeH="0" baseline="0" noProof="0" dirty="0">
                <a:ln>
                  <a:noFill/>
                </a:ln>
                <a:solidFill>
                  <a:srgbClr val="0000FF"/>
                </a:solidFill>
                <a:effectLst/>
                <a:uLnTx/>
                <a:uFillTx/>
                <a:latin typeface="Calibri"/>
                <a:ea typeface="ＭＳ Ｐゴシック" panose="020B0600070205080204" pitchFamily="50" charset="-128"/>
                <a:cs typeface="Arial" panose="020B0604020202020204" pitchFamily="34" charset="0"/>
              </a:rPr>
              <a:t>℃付近）で最大であり、温度上昇</a:t>
            </a:r>
            <a:r>
              <a:rPr kumimoji="1" lang="en-US" altLang="ja-JP" sz="1800" b="0" i="0" u="none" strike="noStrike" kern="0" cap="none" spc="0" normalizeH="0" baseline="0" noProof="0" dirty="0">
                <a:ln>
                  <a:noFill/>
                </a:ln>
                <a:solidFill>
                  <a:srgbClr val="0000FF"/>
                </a:solidFill>
                <a:effectLst/>
                <a:uLnTx/>
                <a:uFillTx/>
                <a:latin typeface="Calibri"/>
                <a:ea typeface="ＭＳ Ｐゴシック" panose="020B0600070205080204" pitchFamily="50" charset="-128"/>
                <a:cs typeface="Arial" panose="020B0604020202020204" pitchFamily="34" charset="0"/>
              </a:rPr>
              <a:t>1</a:t>
            </a:r>
            <a:r>
              <a:rPr kumimoji="1" lang="ja-JP" altLang="en-US" sz="1800" b="0" i="0" u="none" strike="noStrike" kern="0" cap="none" spc="0" normalizeH="0" baseline="0" noProof="0" dirty="0">
                <a:ln>
                  <a:noFill/>
                </a:ln>
                <a:solidFill>
                  <a:srgbClr val="0000FF"/>
                </a:solidFill>
                <a:effectLst/>
                <a:uLnTx/>
                <a:uFillTx/>
                <a:latin typeface="Calibri"/>
                <a:ea typeface="ＭＳ Ｐゴシック" panose="020B0600070205080204" pitchFamily="50" charset="-128"/>
                <a:cs typeface="Arial" panose="020B0604020202020204" pitchFamily="34" charset="0"/>
              </a:rPr>
              <a:t>℃あたり</a:t>
            </a:r>
            <a:r>
              <a:rPr kumimoji="1" lang="ja-JP" altLang="en-US" sz="1800" b="0" i="0" u="none" strike="noStrike" kern="0" cap="none" spc="0" normalizeH="0" baseline="0" noProof="0" dirty="0">
                <a:ln>
                  <a:noFill/>
                </a:ln>
                <a:solidFill>
                  <a:srgbClr val="0000FF"/>
                </a:solidFill>
                <a:effectLst/>
                <a:highlight>
                  <a:srgbClr val="FFFF00"/>
                </a:highlight>
                <a:uLnTx/>
                <a:uFillTx/>
                <a:latin typeface="Calibri"/>
                <a:ea typeface="ＭＳ Ｐゴシック" panose="020B0600070205080204" pitchFamily="50" charset="-128"/>
                <a:cs typeface="Arial" panose="020B0604020202020204" pitchFamily="34" charset="0"/>
              </a:rPr>
              <a:t>約</a:t>
            </a:r>
            <a:r>
              <a:rPr kumimoji="1" lang="en-US" altLang="ja-JP" sz="1800" b="0" i="0" u="none" strike="noStrike" kern="0" cap="none" spc="0" normalizeH="0" baseline="0" noProof="0" dirty="0">
                <a:ln>
                  <a:noFill/>
                </a:ln>
                <a:solidFill>
                  <a:srgbClr val="0000FF"/>
                </a:solidFill>
                <a:effectLst/>
                <a:highlight>
                  <a:srgbClr val="FFFF00"/>
                </a:highlight>
                <a:uLnTx/>
                <a:uFillTx/>
                <a:latin typeface="Calibri"/>
                <a:ea typeface="ＭＳ Ｐゴシック" panose="020B0600070205080204" pitchFamily="50" charset="-128"/>
                <a:cs typeface="Arial" panose="020B0604020202020204" pitchFamily="34" charset="0"/>
              </a:rPr>
              <a:t>2.1%</a:t>
            </a:r>
            <a:r>
              <a:rPr kumimoji="1" lang="ja-JP" altLang="en-US" sz="1800" b="0" i="0" u="none" strike="noStrike" kern="0" cap="none" spc="0" normalizeH="0" baseline="0" noProof="0" dirty="0">
                <a:ln>
                  <a:noFill/>
                </a:ln>
                <a:solidFill>
                  <a:srgbClr val="0000FF"/>
                </a:solidFill>
                <a:effectLst/>
                <a:highlight>
                  <a:srgbClr val="FFFF00"/>
                </a:highlight>
                <a:uLnTx/>
                <a:uFillTx/>
                <a:latin typeface="Calibri"/>
                <a:ea typeface="ＭＳ Ｐゴシック" panose="020B0600070205080204" pitchFamily="50" charset="-128"/>
                <a:cs typeface="Arial" panose="020B0604020202020204" pitchFamily="34" charset="0"/>
              </a:rPr>
              <a:t>減少</a:t>
            </a:r>
            <a:r>
              <a:rPr kumimoji="1" lang="ja-JP" altLang="en-US" sz="1800" b="0" i="0" u="none" strike="noStrike" kern="0" cap="none" spc="0" normalizeH="0" baseline="0" noProof="0" dirty="0">
                <a:ln>
                  <a:noFill/>
                </a:ln>
                <a:solidFill>
                  <a:srgbClr val="0000FF"/>
                </a:solidFill>
                <a:effectLst/>
                <a:uLnTx/>
                <a:uFillTx/>
                <a:latin typeface="Calibri"/>
                <a:ea typeface="ＭＳ Ｐゴシック" panose="020B0600070205080204" pitchFamily="50" charset="-128"/>
                <a:cs typeface="Arial" panose="020B0604020202020204" pitchFamily="34" charset="0"/>
              </a:rPr>
              <a:t>する。高温（</a:t>
            </a:r>
            <a:r>
              <a:rPr kumimoji="1" lang="en-US" altLang="ja-JP" sz="1800" b="0" i="0" u="none" strike="noStrike" kern="0" cap="none" spc="0" normalizeH="0" baseline="0" noProof="0" dirty="0">
                <a:ln>
                  <a:noFill/>
                </a:ln>
                <a:solidFill>
                  <a:srgbClr val="0000FF"/>
                </a:solidFill>
                <a:effectLst/>
                <a:uLnTx/>
                <a:uFillTx/>
                <a:latin typeface="Calibri"/>
                <a:ea typeface="ＭＳ Ｐゴシック" panose="020B0600070205080204" pitchFamily="50" charset="-128"/>
                <a:cs typeface="Arial" panose="020B0604020202020204" pitchFamily="34" charset="0"/>
              </a:rPr>
              <a:t>30</a:t>
            </a:r>
            <a:r>
              <a:rPr kumimoji="1" lang="ja-JP" altLang="en-US" sz="1800" b="0" i="0" u="none" strike="noStrike" kern="0" cap="none" spc="0" normalizeH="0" baseline="0" noProof="0" dirty="0">
                <a:ln>
                  <a:noFill/>
                </a:ln>
                <a:solidFill>
                  <a:srgbClr val="0000FF"/>
                </a:solidFill>
                <a:effectLst/>
                <a:uLnTx/>
                <a:uFillTx/>
                <a:latin typeface="Calibri"/>
                <a:ea typeface="ＭＳ Ｐゴシック" panose="020B0600070205080204" pitchFamily="50" charset="-128"/>
                <a:cs typeface="Arial" panose="020B0604020202020204" pitchFamily="34" charset="0"/>
              </a:rPr>
              <a:t>℃付近）で増収効果はほぼ無くなる</a:t>
            </a:r>
          </a:p>
        </p:txBody>
      </p:sp>
      <p:pic>
        <p:nvPicPr>
          <p:cNvPr id="22" name="図 21">
            <a:extLst>
              <a:ext uri="{FF2B5EF4-FFF2-40B4-BE49-F238E27FC236}">
                <a16:creationId xmlns:a16="http://schemas.microsoft.com/office/drawing/2014/main" id="{C466BA95-7216-6F01-8B1B-DF77817FEB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0540" y="1740478"/>
            <a:ext cx="4081185" cy="3298167"/>
          </a:xfrm>
          <a:prstGeom prst="rect">
            <a:avLst/>
          </a:prstGeom>
        </p:spPr>
      </p:pic>
      <p:pic>
        <p:nvPicPr>
          <p:cNvPr id="23" name="図 22">
            <a:extLst>
              <a:ext uri="{FF2B5EF4-FFF2-40B4-BE49-F238E27FC236}">
                <a16:creationId xmlns:a16="http://schemas.microsoft.com/office/drawing/2014/main" id="{8B751AD5-B90F-40F9-9FD2-DAA69F9A2B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8800" y="1828056"/>
            <a:ext cx="5573783" cy="4196301"/>
          </a:xfrm>
          <a:prstGeom prst="rect">
            <a:avLst/>
          </a:prstGeom>
        </p:spPr>
      </p:pic>
      <p:sp>
        <p:nvSpPr>
          <p:cNvPr id="24" name="テキスト ボックス 23">
            <a:extLst>
              <a:ext uri="{FF2B5EF4-FFF2-40B4-BE49-F238E27FC236}">
                <a16:creationId xmlns:a16="http://schemas.microsoft.com/office/drawing/2014/main" id="{FC771006-489E-497B-7629-A7C13F30994A}"/>
              </a:ext>
            </a:extLst>
          </p:cNvPr>
          <p:cNvSpPr txBox="1"/>
          <p:nvPr/>
        </p:nvSpPr>
        <p:spPr>
          <a:xfrm>
            <a:off x="6226647" y="5805348"/>
            <a:ext cx="5098491" cy="923330"/>
          </a:xfrm>
          <a:prstGeom prst="rect">
            <a:avLst/>
          </a:prstGeom>
          <a:solidFill>
            <a:srgbClr val="F79646">
              <a:lumMod val="20000"/>
              <a:lumOff val="80000"/>
            </a:srgbClr>
          </a:solidFill>
          <a:ln w="25400" cap="flat" cmpd="sng" algn="ctr">
            <a:solidFill>
              <a:srgbClr val="C00000"/>
            </a:solidFill>
            <a:prstDash val="solid"/>
          </a:ln>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高温・高</a:t>
            </a:r>
            <a:r>
              <a:rPr kumimoji="1" lang="en-US" altLang="ja-JP"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CO</a:t>
            </a:r>
            <a:r>
              <a:rPr kumimoji="1" lang="en-US" altLang="ja-JP" sz="1800" b="0" i="0" u="none" strike="noStrike" kern="0" cap="none" spc="0" normalizeH="0" baseline="-25000" noProof="0" dirty="0">
                <a:ln>
                  <a:noFill/>
                </a:ln>
                <a:solidFill>
                  <a:prstClr val="black"/>
                </a:solidFill>
                <a:effectLst/>
                <a:uLnTx/>
                <a:uFillTx/>
                <a:latin typeface="Calibri"/>
                <a:ea typeface="ＭＳ Ｐゴシック" panose="020B0600070205080204" pitchFamily="50" charset="-128"/>
                <a:cs typeface="+mn-cs"/>
              </a:rPr>
              <a:t>2</a:t>
            </a: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複合影響を考慮した新たなモデルによる算定値は、従来の手法での算定値を下回り、特に</a:t>
            </a:r>
            <a:r>
              <a:rPr kumimoji="1" lang="en-US" altLang="ja-JP"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RCP8.5</a:t>
            </a:r>
            <a:r>
              <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では年代が進みにつれて差は拡大する。</a:t>
            </a:r>
            <a:endParaRPr kumimoji="1" lang="ja-JP" altLang="en-US" sz="1800" b="0" i="0" u="none" strike="noStrike" kern="0" cap="none" spc="0" normalizeH="0" baseline="0" noProof="0" dirty="0">
              <a:ln>
                <a:noFill/>
              </a:ln>
              <a:solidFill>
                <a:srgbClr val="0000FF"/>
              </a:solidFill>
              <a:effectLst/>
              <a:uLnTx/>
              <a:uFillTx/>
              <a:latin typeface="Calibri"/>
              <a:ea typeface="ＭＳ Ｐゴシック" panose="020B0600070205080204" pitchFamily="50" charset="-128"/>
              <a:cs typeface="Arial" panose="020B0604020202020204" pitchFamily="34" charset="0"/>
            </a:endParaRPr>
          </a:p>
        </p:txBody>
      </p:sp>
      <p:sp>
        <p:nvSpPr>
          <p:cNvPr id="25" name="正方形/長方形 24">
            <a:extLst>
              <a:ext uri="{FF2B5EF4-FFF2-40B4-BE49-F238E27FC236}">
                <a16:creationId xmlns:a16="http://schemas.microsoft.com/office/drawing/2014/main" id="{5338C1CB-B369-79D4-CC1D-B8E1EDDAF37B}"/>
              </a:ext>
            </a:extLst>
          </p:cNvPr>
          <p:cNvSpPr/>
          <p:nvPr/>
        </p:nvSpPr>
        <p:spPr>
          <a:xfrm>
            <a:off x="1802685" y="3739191"/>
            <a:ext cx="1116683" cy="216024"/>
          </a:xfrm>
          <a:prstGeom prst="rect">
            <a:avLst/>
          </a:prstGeom>
          <a:noFill/>
          <a:ln w="25400" cap="flat" cmpd="sng" algn="ctr">
            <a:solidFill>
              <a:srgbClr val="FF0000"/>
            </a:solidFill>
            <a:prstDash val="solid"/>
          </a:ln>
          <a:effectLst/>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8" name="テキスト ボックス 27">
            <a:extLst>
              <a:ext uri="{FF2B5EF4-FFF2-40B4-BE49-F238E27FC236}">
                <a16:creationId xmlns:a16="http://schemas.microsoft.com/office/drawing/2014/main" id="{4563E75D-41AC-C781-97BB-F232A0CE8394}"/>
              </a:ext>
            </a:extLst>
          </p:cNvPr>
          <p:cNvSpPr txBox="1"/>
          <p:nvPr/>
        </p:nvSpPr>
        <p:spPr>
          <a:xfrm rot="16200000">
            <a:off x="-352890" y="3152055"/>
            <a:ext cx="2839673" cy="369332"/>
          </a:xfrm>
          <a:prstGeom prst="rect">
            <a:avLst/>
          </a:prstGeom>
          <a:solidFill>
            <a:schemeClr val="bg1"/>
          </a:solidFill>
        </p:spPr>
        <p:txBody>
          <a:bodyPr wrap="square">
            <a:spAutoFit/>
          </a:bodyPr>
          <a:lstStyle/>
          <a:p>
            <a:pPr algn="ctr"/>
            <a:r>
              <a:rPr lang="ja-JP" altLang="en-US" b="1" dirty="0"/>
              <a:t>高</a:t>
            </a:r>
            <a:r>
              <a:rPr lang="en-US" altLang="ja-JP" b="1" dirty="0"/>
              <a:t>CO</a:t>
            </a:r>
            <a:r>
              <a:rPr lang="en-US" altLang="ja-JP" b="1" baseline="-25000" dirty="0"/>
              <a:t>2</a:t>
            </a:r>
            <a:r>
              <a:rPr lang="ja-JP" altLang="en-US" b="1" dirty="0"/>
              <a:t>増収効果（</a:t>
            </a:r>
            <a:r>
              <a:rPr lang="en-US" altLang="ja-JP" b="1" dirty="0"/>
              <a:t>%</a:t>
            </a:r>
            <a:r>
              <a:rPr lang="ja-JP" altLang="en-US" b="1" dirty="0"/>
              <a:t>）</a:t>
            </a:r>
          </a:p>
        </p:txBody>
      </p:sp>
      <p:sp>
        <p:nvSpPr>
          <p:cNvPr id="29" name="テキスト ボックス 28">
            <a:extLst>
              <a:ext uri="{FF2B5EF4-FFF2-40B4-BE49-F238E27FC236}">
                <a16:creationId xmlns:a16="http://schemas.microsoft.com/office/drawing/2014/main" id="{20801AA7-7C62-9A0B-E41A-7FE57A1FE154}"/>
              </a:ext>
            </a:extLst>
          </p:cNvPr>
          <p:cNvSpPr txBox="1"/>
          <p:nvPr/>
        </p:nvSpPr>
        <p:spPr>
          <a:xfrm>
            <a:off x="1674873" y="4729526"/>
            <a:ext cx="3188693" cy="369332"/>
          </a:xfrm>
          <a:prstGeom prst="rect">
            <a:avLst/>
          </a:prstGeom>
          <a:solidFill>
            <a:schemeClr val="bg1"/>
          </a:solidFill>
        </p:spPr>
        <p:txBody>
          <a:bodyPr wrap="none" rtlCol="0">
            <a:spAutoFit/>
          </a:bodyPr>
          <a:lstStyle/>
          <a:p>
            <a:r>
              <a:rPr kumimoji="1" lang="ja-JP" altLang="en-US" b="1" dirty="0"/>
              <a:t>出穂後</a:t>
            </a:r>
            <a:r>
              <a:rPr kumimoji="1" lang="en-US" altLang="ja-JP" b="1" dirty="0"/>
              <a:t>30</a:t>
            </a:r>
            <a:r>
              <a:rPr kumimoji="1" lang="ja-JP" altLang="en-US" b="1" dirty="0"/>
              <a:t>日間平均気温（℃）</a:t>
            </a:r>
          </a:p>
        </p:txBody>
      </p:sp>
    </p:spTree>
    <p:extLst>
      <p:ext uri="{BB962C8B-B14F-4D97-AF65-F5344CB8AC3E}">
        <p14:creationId xmlns:p14="http://schemas.microsoft.com/office/powerpoint/2010/main" val="2350272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04A1E-08DC-D045-C948-F9CDB3292516}"/>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b="1" dirty="0">
                <a:solidFill>
                  <a:prstClr val="black"/>
                </a:solidFill>
                <a:latin typeface="游ゴシック" panose="020B0400000000000000" pitchFamily="50" charset="-128"/>
                <a:ea typeface="游ゴシック" panose="020B0400000000000000" pitchFamily="50" charset="-128"/>
              </a:rPr>
              <a:t>改良モデルによる推定（収量）</a:t>
            </a:r>
          </a:p>
          <a:p>
            <a:pPr eaLnBrk="1" hangingPunct="1">
              <a:buNone/>
            </a:pPr>
            <a:endParaRPr lang="ja-JP" altLang="en-US" sz="3200" b="1" dirty="0">
              <a:solidFill>
                <a:srgbClr val="000000"/>
              </a:solidFill>
              <a:latin typeface="游ゴシック" panose="020B0400000000000000" pitchFamily="50" charset="-128"/>
              <a:ea typeface="游ゴシック" panose="020B0400000000000000" pitchFamily="50" charset="-128"/>
            </a:endParaRPr>
          </a:p>
        </p:txBody>
      </p:sp>
      <p:pic>
        <p:nvPicPr>
          <p:cNvPr id="11" name="図 10">
            <a:extLst>
              <a:ext uri="{FF2B5EF4-FFF2-40B4-BE49-F238E27FC236}">
                <a16:creationId xmlns:a16="http://schemas.microsoft.com/office/drawing/2014/main" id="{5B8C4DF3-B0FA-0933-F675-499D6AA5CA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2614" y="788374"/>
            <a:ext cx="8638361" cy="5533296"/>
          </a:xfrm>
          <a:prstGeom prst="rect">
            <a:avLst/>
          </a:prstGeom>
        </p:spPr>
      </p:pic>
      <p:sp>
        <p:nvSpPr>
          <p:cNvPr id="4" name="テキスト ボックス 3">
            <a:extLst>
              <a:ext uri="{FF2B5EF4-FFF2-40B4-BE49-F238E27FC236}">
                <a16:creationId xmlns:a16="http://schemas.microsoft.com/office/drawing/2014/main" id="{A0A13255-F253-EEC6-54CA-CFD5F3CD7AC2}"/>
              </a:ext>
            </a:extLst>
          </p:cNvPr>
          <p:cNvSpPr txBox="1"/>
          <p:nvPr/>
        </p:nvSpPr>
        <p:spPr>
          <a:xfrm>
            <a:off x="33556" y="6449820"/>
            <a:ext cx="11510744" cy="369332"/>
          </a:xfrm>
          <a:prstGeom prst="rect">
            <a:avLst/>
          </a:prstGeom>
          <a:noFill/>
        </p:spPr>
        <p:txBody>
          <a:bodyPr wrap="square">
            <a:spAutoFit/>
          </a:bodyPr>
          <a:lstStyle/>
          <a:p>
            <a:r>
              <a:rPr lang="ja-JP" altLang="en-US" dirty="0">
                <a:solidFill>
                  <a:srgbClr val="FF0000"/>
                </a:solidFill>
              </a:rPr>
              <a:t>注）　化石燃料依存型の発展経路の下で気候政策を導入しない最大排出シナリオによる結果</a:t>
            </a:r>
          </a:p>
        </p:txBody>
      </p:sp>
    </p:spTree>
    <p:extLst>
      <p:ext uri="{BB962C8B-B14F-4D97-AF65-F5344CB8AC3E}">
        <p14:creationId xmlns:p14="http://schemas.microsoft.com/office/powerpoint/2010/main" val="4149005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04A1E-08DC-D045-C948-F9CDB3292516}"/>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b="1" dirty="0">
                <a:solidFill>
                  <a:prstClr val="black"/>
                </a:solidFill>
                <a:latin typeface="游ゴシック" panose="020B0400000000000000" pitchFamily="50" charset="-128"/>
                <a:ea typeface="游ゴシック" panose="020B0400000000000000" pitchFamily="50" charset="-128"/>
              </a:rPr>
              <a:t>水稲外観品質への高</a:t>
            </a:r>
            <a:r>
              <a:rPr lang="en-US" altLang="ja-JP" b="1" dirty="0">
                <a:solidFill>
                  <a:prstClr val="black"/>
                </a:solidFill>
                <a:latin typeface="游ゴシック" panose="020B0400000000000000" pitchFamily="50" charset="-128"/>
                <a:ea typeface="游ゴシック" panose="020B0400000000000000" pitchFamily="50" charset="-128"/>
              </a:rPr>
              <a:t>CO</a:t>
            </a:r>
            <a:r>
              <a:rPr lang="en-US" altLang="ja-JP" b="1" baseline="-25000" dirty="0">
                <a:solidFill>
                  <a:prstClr val="black"/>
                </a:solidFill>
                <a:latin typeface="游ゴシック" panose="020B0400000000000000" pitchFamily="50" charset="-128"/>
                <a:ea typeface="游ゴシック" panose="020B0400000000000000" pitchFamily="50" charset="-128"/>
              </a:rPr>
              <a:t>2</a:t>
            </a:r>
            <a:r>
              <a:rPr lang="ja-JP" altLang="en-US" b="1" dirty="0">
                <a:solidFill>
                  <a:prstClr val="black"/>
                </a:solidFill>
                <a:latin typeface="游ゴシック" panose="020B0400000000000000" pitchFamily="50" charset="-128"/>
                <a:ea typeface="游ゴシック" panose="020B0400000000000000" pitchFamily="50" charset="-128"/>
              </a:rPr>
              <a:t>影響</a:t>
            </a:r>
          </a:p>
          <a:p>
            <a:pPr eaLnBrk="1" hangingPunct="1">
              <a:buNone/>
            </a:pPr>
            <a:endParaRPr lang="ja-JP" altLang="en-US" sz="3200" b="1" dirty="0">
              <a:solidFill>
                <a:srgbClr val="000000"/>
              </a:solidFill>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285AFAA3-94B9-C179-2F4E-2A5AFD7DCE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123" y="1709003"/>
            <a:ext cx="3977934" cy="3370280"/>
          </a:xfrm>
          <a:prstGeom prst="rect">
            <a:avLst/>
          </a:prstGeom>
        </p:spPr>
      </p:pic>
      <p:sp>
        <p:nvSpPr>
          <p:cNvPr id="6" name="テキスト ボックス 5">
            <a:extLst>
              <a:ext uri="{FF2B5EF4-FFF2-40B4-BE49-F238E27FC236}">
                <a16:creationId xmlns:a16="http://schemas.microsoft.com/office/drawing/2014/main" id="{DAA0DC8C-B7AF-0A97-0DD7-20D32D63170C}"/>
              </a:ext>
            </a:extLst>
          </p:cNvPr>
          <p:cNvSpPr txBox="1"/>
          <p:nvPr/>
        </p:nvSpPr>
        <p:spPr>
          <a:xfrm>
            <a:off x="490512" y="5221896"/>
            <a:ext cx="4552116" cy="1477328"/>
          </a:xfrm>
          <a:prstGeom prst="rect">
            <a:avLst/>
          </a:prstGeom>
          <a:solidFill>
            <a:srgbClr val="C0504D">
              <a:lumMod val="20000"/>
              <a:lumOff val="80000"/>
            </a:srgbClr>
          </a:solidFill>
          <a:ln w="25400" cap="flat" cmpd="sng" algn="ctr">
            <a:solidFill>
              <a:srgbClr val="C00000"/>
            </a:solidFill>
            <a:prstDash val="solid"/>
          </a:ln>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1" i="0" u="none" strike="noStrike" kern="0" cap="none" spc="0" normalizeH="0" baseline="0" noProof="0" dirty="0">
                <a:ln>
                  <a:noFill/>
                </a:ln>
                <a:solidFill>
                  <a:prstClr val="black"/>
                </a:solidFill>
                <a:effectLst/>
                <a:uLnTx/>
                <a:uFillTx/>
                <a:latin typeface="+mn-ea"/>
                <a:cs typeface="Arial" panose="020B0604020202020204" pitchFamily="34" charset="0"/>
              </a:rPr>
              <a:t>基準</a:t>
            </a:r>
            <a:r>
              <a:rPr kumimoji="1" lang="en-US" altLang="ja-JP" sz="1800" b="1" i="0" u="none" strike="noStrike" kern="0" cap="none" spc="0" normalizeH="0" baseline="0" noProof="0" dirty="0">
                <a:ln>
                  <a:noFill/>
                </a:ln>
                <a:solidFill>
                  <a:prstClr val="black"/>
                </a:solidFill>
                <a:effectLst/>
                <a:uLnTx/>
                <a:uFillTx/>
                <a:latin typeface="+mn-ea"/>
                <a:cs typeface="Arial" panose="020B0604020202020204" pitchFamily="34" charset="0"/>
              </a:rPr>
              <a:t>CO</a:t>
            </a:r>
            <a:r>
              <a:rPr kumimoji="1" lang="en-US" altLang="ja-JP" sz="1800" b="1" i="0" u="none" strike="noStrike" kern="0" cap="none" spc="0" normalizeH="0" baseline="-25000" noProof="0" dirty="0">
                <a:ln>
                  <a:noFill/>
                </a:ln>
                <a:solidFill>
                  <a:prstClr val="black"/>
                </a:solidFill>
                <a:effectLst/>
                <a:uLnTx/>
                <a:uFillTx/>
                <a:latin typeface="+mn-ea"/>
                <a:cs typeface="Arial" panose="020B0604020202020204" pitchFamily="34" charset="0"/>
              </a:rPr>
              <a:t>2</a:t>
            </a:r>
            <a:r>
              <a:rPr kumimoji="1" lang="ja-JP" altLang="en-US" sz="1800" b="1" i="0" u="none" strike="noStrike" kern="0" cap="none" spc="0" normalizeH="0" baseline="0" noProof="0" dirty="0">
                <a:ln>
                  <a:noFill/>
                </a:ln>
                <a:solidFill>
                  <a:prstClr val="black"/>
                </a:solidFill>
                <a:effectLst/>
                <a:uLnTx/>
                <a:uFillTx/>
                <a:latin typeface="+mn-ea"/>
                <a:cs typeface="Arial" panose="020B0604020202020204" pitchFamily="34" charset="0"/>
              </a:rPr>
              <a:t>と高</a:t>
            </a:r>
            <a:r>
              <a:rPr kumimoji="1" lang="en-US" altLang="ja-JP" sz="1800" b="1" i="0" u="none" strike="noStrike" kern="0" cap="none" spc="0" normalizeH="0" baseline="0" noProof="0" dirty="0">
                <a:ln>
                  <a:noFill/>
                </a:ln>
                <a:solidFill>
                  <a:prstClr val="black"/>
                </a:solidFill>
                <a:effectLst/>
                <a:uLnTx/>
                <a:uFillTx/>
                <a:latin typeface="+mn-ea"/>
                <a:cs typeface="Arial" panose="020B0604020202020204" pitchFamily="34" charset="0"/>
              </a:rPr>
              <a:t>CO</a:t>
            </a:r>
            <a:r>
              <a:rPr kumimoji="1" lang="en-US" altLang="ja-JP" sz="1800" b="1" i="0" u="none" strike="noStrike" kern="0" cap="none" spc="0" normalizeH="0" baseline="-25000" noProof="0" dirty="0">
                <a:ln>
                  <a:noFill/>
                </a:ln>
                <a:solidFill>
                  <a:prstClr val="black"/>
                </a:solidFill>
                <a:effectLst/>
                <a:uLnTx/>
                <a:uFillTx/>
                <a:latin typeface="+mn-ea"/>
                <a:cs typeface="Arial" panose="020B0604020202020204" pitchFamily="34" charset="0"/>
              </a:rPr>
              <a:t>2</a:t>
            </a:r>
            <a:r>
              <a:rPr kumimoji="1" lang="ja-JP" altLang="en-US" sz="1800" b="1" i="0" u="none" strike="noStrike" kern="0" cap="none" spc="0" normalizeH="0" baseline="0" noProof="0" dirty="0">
                <a:ln>
                  <a:noFill/>
                </a:ln>
                <a:solidFill>
                  <a:prstClr val="black"/>
                </a:solidFill>
                <a:effectLst/>
                <a:uLnTx/>
                <a:uFillTx/>
                <a:latin typeface="+mn-ea"/>
                <a:cs typeface="Arial" panose="020B0604020202020204" pitchFamily="34" charset="0"/>
              </a:rPr>
              <a:t>における白未熟粒率の比較</a:t>
            </a:r>
            <a:endParaRPr kumimoji="1" lang="en-US" altLang="ja-JP" sz="1800" b="1" i="0" u="none" strike="noStrike" kern="0" cap="none" spc="0" normalizeH="0" baseline="0" noProof="0" dirty="0">
              <a:ln>
                <a:noFill/>
              </a:ln>
              <a:solidFill>
                <a:prstClr val="black"/>
              </a:solidFill>
              <a:effectLst/>
              <a:uLnTx/>
              <a:uFillTx/>
              <a:latin typeface="+mn-ea"/>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1" lang="en-US" altLang="ja-JP" sz="1800" b="1" i="0" u="none" strike="noStrike" kern="0" cap="none" spc="0" normalizeH="0" baseline="0" noProof="0" dirty="0">
              <a:ln>
                <a:noFill/>
              </a:ln>
              <a:solidFill>
                <a:prstClr val="black"/>
              </a:solidFill>
              <a:effectLst/>
              <a:uLnTx/>
              <a:uFillTx/>
              <a:latin typeface="+mn-ea"/>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srgbClr val="0000FF"/>
                </a:solidFill>
                <a:effectLst/>
                <a:uLnTx/>
                <a:uFillTx/>
                <a:latin typeface="+mn-ea"/>
                <a:cs typeface="Arial" panose="020B0604020202020204" pitchFamily="34" charset="0"/>
              </a:rPr>
              <a:t>白未熟粒率は、品種によらず、高</a:t>
            </a:r>
            <a:r>
              <a:rPr kumimoji="1" lang="en-US" altLang="ja-JP" sz="1800" b="0" i="0" u="none" strike="noStrike" kern="0" cap="none" spc="0" normalizeH="0" baseline="0" noProof="0" dirty="0">
                <a:ln>
                  <a:noFill/>
                </a:ln>
                <a:solidFill>
                  <a:srgbClr val="0000FF"/>
                </a:solidFill>
                <a:effectLst/>
                <a:uLnTx/>
                <a:uFillTx/>
                <a:latin typeface="+mn-ea"/>
                <a:cs typeface="Arial" panose="020B0604020202020204" pitchFamily="34" charset="0"/>
              </a:rPr>
              <a:t>CO</a:t>
            </a:r>
            <a:r>
              <a:rPr kumimoji="1" lang="en-US" altLang="ja-JP" sz="1800" b="0" i="0" u="none" strike="noStrike" kern="0" cap="none" spc="0" normalizeH="0" baseline="-25000" noProof="0" dirty="0">
                <a:ln>
                  <a:noFill/>
                </a:ln>
                <a:solidFill>
                  <a:srgbClr val="0000FF"/>
                </a:solidFill>
                <a:effectLst/>
                <a:uLnTx/>
                <a:uFillTx/>
                <a:latin typeface="+mn-ea"/>
                <a:cs typeface="Arial" panose="020B0604020202020204" pitchFamily="34" charset="0"/>
              </a:rPr>
              <a:t>2</a:t>
            </a:r>
            <a:r>
              <a:rPr kumimoji="1" lang="ja-JP" altLang="en-US" sz="1800" b="0" i="0" u="none" strike="noStrike" kern="0" cap="none" spc="0" normalizeH="0" baseline="0" noProof="0" dirty="0">
                <a:ln>
                  <a:noFill/>
                </a:ln>
                <a:solidFill>
                  <a:srgbClr val="0000FF"/>
                </a:solidFill>
                <a:effectLst/>
                <a:uLnTx/>
                <a:uFillTx/>
                <a:latin typeface="+mn-ea"/>
                <a:cs typeface="Arial" panose="020B0604020202020204" pitchFamily="34" charset="0"/>
              </a:rPr>
              <a:t>濃度（</a:t>
            </a:r>
            <a:r>
              <a:rPr kumimoji="1" lang="en-US" altLang="ja-JP" sz="1800" b="0" i="0" u="none" strike="noStrike" kern="0" cap="none" spc="0" normalizeH="0" baseline="0" noProof="0" dirty="0">
                <a:ln>
                  <a:noFill/>
                </a:ln>
                <a:solidFill>
                  <a:srgbClr val="0000FF"/>
                </a:solidFill>
                <a:effectLst/>
                <a:uLnTx/>
                <a:uFillTx/>
                <a:latin typeface="+mn-ea"/>
                <a:cs typeface="Arial" panose="020B0604020202020204" pitchFamily="34" charset="0"/>
              </a:rPr>
              <a:t>+200ppm</a:t>
            </a:r>
            <a:r>
              <a:rPr kumimoji="1" lang="ja-JP" altLang="en-US" sz="1800" b="0" i="0" u="none" strike="noStrike" kern="0" cap="none" spc="0" normalizeH="0" baseline="0" noProof="0" dirty="0">
                <a:ln>
                  <a:noFill/>
                </a:ln>
                <a:solidFill>
                  <a:srgbClr val="0000FF"/>
                </a:solidFill>
                <a:effectLst/>
                <a:uLnTx/>
                <a:uFillTx/>
                <a:latin typeface="+mn-ea"/>
                <a:cs typeface="Arial" panose="020B0604020202020204" pitchFamily="34" charset="0"/>
              </a:rPr>
              <a:t>）条件において発生率が</a:t>
            </a:r>
            <a:r>
              <a:rPr kumimoji="1" lang="ja-JP" altLang="en-US" sz="1800" b="0" i="0" u="none" strike="noStrike" kern="0" cap="none" spc="0" normalizeH="0" baseline="0" noProof="0" dirty="0">
                <a:ln>
                  <a:noFill/>
                </a:ln>
                <a:solidFill>
                  <a:srgbClr val="0000FF"/>
                </a:solidFill>
                <a:effectLst/>
                <a:highlight>
                  <a:srgbClr val="FFFF00"/>
                </a:highlight>
                <a:uLnTx/>
                <a:uFillTx/>
                <a:latin typeface="+mn-ea"/>
                <a:cs typeface="Arial" panose="020B0604020202020204" pitchFamily="34" charset="0"/>
              </a:rPr>
              <a:t>約</a:t>
            </a:r>
            <a:r>
              <a:rPr kumimoji="1" lang="en-US" altLang="ja-JP" sz="1800" b="0" i="0" u="none" strike="noStrike" kern="0" cap="none" spc="0" normalizeH="0" baseline="0" noProof="0" dirty="0">
                <a:ln>
                  <a:noFill/>
                </a:ln>
                <a:solidFill>
                  <a:srgbClr val="0000FF"/>
                </a:solidFill>
                <a:effectLst/>
                <a:highlight>
                  <a:srgbClr val="FFFF00"/>
                </a:highlight>
                <a:uLnTx/>
                <a:uFillTx/>
                <a:latin typeface="+mn-ea"/>
                <a:cs typeface="Arial" panose="020B0604020202020204" pitchFamily="34" charset="0"/>
              </a:rPr>
              <a:t>1.5</a:t>
            </a:r>
            <a:r>
              <a:rPr kumimoji="1" lang="ja-JP" altLang="en-US" sz="1800" b="0" i="0" u="none" strike="noStrike" kern="0" cap="none" spc="0" normalizeH="0" baseline="0" noProof="0" dirty="0">
                <a:ln>
                  <a:noFill/>
                </a:ln>
                <a:solidFill>
                  <a:srgbClr val="0000FF"/>
                </a:solidFill>
                <a:effectLst/>
                <a:highlight>
                  <a:srgbClr val="FFFF00"/>
                </a:highlight>
                <a:uLnTx/>
                <a:uFillTx/>
                <a:latin typeface="+mn-ea"/>
                <a:cs typeface="Arial" panose="020B0604020202020204" pitchFamily="34" charset="0"/>
              </a:rPr>
              <a:t>倍</a:t>
            </a:r>
            <a:r>
              <a:rPr kumimoji="1" lang="ja-JP" altLang="en-US" sz="1800" b="0" i="0" u="none" strike="noStrike" kern="0" cap="none" spc="0" normalizeH="0" baseline="0" noProof="0" dirty="0">
                <a:ln>
                  <a:noFill/>
                </a:ln>
                <a:solidFill>
                  <a:srgbClr val="0000FF"/>
                </a:solidFill>
                <a:effectLst/>
                <a:uLnTx/>
                <a:uFillTx/>
                <a:latin typeface="+mn-ea"/>
                <a:cs typeface="Arial" panose="020B0604020202020204" pitchFamily="34" charset="0"/>
              </a:rPr>
              <a:t>になる。</a:t>
            </a:r>
          </a:p>
        </p:txBody>
      </p:sp>
      <p:pic>
        <p:nvPicPr>
          <p:cNvPr id="7" name="図 6">
            <a:extLst>
              <a:ext uri="{FF2B5EF4-FFF2-40B4-BE49-F238E27FC236}">
                <a16:creationId xmlns:a16="http://schemas.microsoft.com/office/drawing/2014/main" id="{8903BCB2-C7E0-7416-F823-5ADBF20D69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2093" y="2112211"/>
            <a:ext cx="5002320" cy="1964839"/>
          </a:xfrm>
          <a:prstGeom prst="rect">
            <a:avLst/>
          </a:prstGeom>
        </p:spPr>
      </p:pic>
      <p:sp>
        <p:nvSpPr>
          <p:cNvPr id="8" name="テキスト ボックス 7">
            <a:extLst>
              <a:ext uri="{FF2B5EF4-FFF2-40B4-BE49-F238E27FC236}">
                <a16:creationId xmlns:a16="http://schemas.microsoft.com/office/drawing/2014/main" id="{E50C04D3-A0ED-ACC5-557A-635620CB0CD5}"/>
              </a:ext>
            </a:extLst>
          </p:cNvPr>
          <p:cNvSpPr txBox="1"/>
          <p:nvPr/>
        </p:nvSpPr>
        <p:spPr>
          <a:xfrm>
            <a:off x="5446250" y="1806169"/>
            <a:ext cx="5677552" cy="369332"/>
          </a:xfrm>
          <a:prstGeom prst="rect">
            <a:avLst/>
          </a:prstGeom>
          <a:solidFill>
            <a:srgbClr val="F79646">
              <a:lumMod val="40000"/>
              <a:lumOff val="60000"/>
            </a:srgbClr>
          </a:solidFill>
          <a:ln w="12700">
            <a:solidFill>
              <a:srgbClr val="C00000"/>
            </a:solid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分位点回帰による</a:t>
            </a:r>
            <a:r>
              <a:rPr kumimoji="1" lang="en-US" altLang="ja-JP"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HD_m26</a:t>
            </a:r>
            <a:r>
              <a:rPr kumimoji="1" lang="ja-JP" altLang="en-US" sz="1800" b="0" i="0" u="none" strike="noStrike" kern="0" cap="none" spc="0" normalizeH="0" baseline="0" noProof="0" dirty="0">
                <a:ln>
                  <a:noFill/>
                </a:ln>
                <a:solidFill>
                  <a:prstClr val="black"/>
                </a:solidFill>
                <a:effectLst/>
                <a:uLnTx/>
                <a:uFillTx/>
                <a:latin typeface="Arial" pitchFamily="34" charset="0"/>
                <a:ea typeface="ＭＳ Ｐゴシック" pitchFamily="50" charset="-128"/>
              </a:rPr>
              <a:t>と白未熟粒率の関係</a:t>
            </a:r>
          </a:p>
        </p:txBody>
      </p:sp>
      <p:pic>
        <p:nvPicPr>
          <p:cNvPr id="9" name="図 8">
            <a:extLst>
              <a:ext uri="{FF2B5EF4-FFF2-40B4-BE49-F238E27FC236}">
                <a16:creationId xmlns:a16="http://schemas.microsoft.com/office/drawing/2014/main" id="{5EF10F51-C9D9-F263-33C2-73C973D974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16466" y="4077050"/>
            <a:ext cx="3909110" cy="2777032"/>
          </a:xfrm>
          <a:prstGeom prst="rect">
            <a:avLst/>
          </a:prstGeom>
        </p:spPr>
      </p:pic>
      <p:sp>
        <p:nvSpPr>
          <p:cNvPr id="10" name="テキスト ボックス 9">
            <a:extLst>
              <a:ext uri="{FF2B5EF4-FFF2-40B4-BE49-F238E27FC236}">
                <a16:creationId xmlns:a16="http://schemas.microsoft.com/office/drawing/2014/main" id="{3816AA99-F9EA-8163-8A71-56993B4E14EB}"/>
              </a:ext>
            </a:extLst>
          </p:cNvPr>
          <p:cNvSpPr txBox="1"/>
          <p:nvPr/>
        </p:nvSpPr>
        <p:spPr>
          <a:xfrm>
            <a:off x="8793283" y="4773731"/>
            <a:ext cx="2582189" cy="1569660"/>
          </a:xfrm>
          <a:prstGeom prst="rect">
            <a:avLst/>
          </a:prstGeom>
          <a:solidFill>
            <a:srgbClr val="F79646">
              <a:lumMod val="20000"/>
              <a:lumOff val="80000"/>
            </a:srgbClr>
          </a:solidFill>
          <a:ln w="25400" cap="flat" cmpd="sng" algn="ctr">
            <a:solidFill>
              <a:srgbClr val="C00000"/>
            </a:solidFill>
            <a:prstDash val="solid"/>
          </a:ln>
          <a:effectLst/>
        </p:spPr>
        <p:txBody>
          <a:bodyPr wrap="square" rtlCol="0">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1" lang="ja-JP" altLang="en-US"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高</a:t>
            </a:r>
            <a:r>
              <a:rPr kumimoji="1" lang="en-US" altLang="ja-JP"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CO</a:t>
            </a:r>
            <a:r>
              <a:rPr kumimoji="1" lang="en-US" altLang="ja-JP" sz="1600" b="0" i="0" u="none" strike="noStrike" kern="0" cap="none" spc="0" normalizeH="0" baseline="-25000" noProof="0" dirty="0">
                <a:ln>
                  <a:noFill/>
                </a:ln>
                <a:solidFill>
                  <a:prstClr val="black"/>
                </a:solidFill>
                <a:effectLst/>
                <a:uLnTx/>
                <a:uFillTx/>
                <a:latin typeface="Calibri"/>
                <a:ea typeface="ＭＳ Ｐゴシック" panose="020B0600070205080204" pitchFamily="50" charset="-128"/>
                <a:cs typeface="+mn-cs"/>
              </a:rPr>
              <a:t>2</a:t>
            </a:r>
            <a:r>
              <a:rPr kumimoji="1" lang="ja-JP" altLang="en-US"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影響を考慮した新たなモデルによる白未熟粒率算定値は、従来の手法での算定値よりも高く、特に</a:t>
            </a:r>
            <a:r>
              <a:rPr kumimoji="1" lang="en-US" altLang="ja-JP"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RCP8.5</a:t>
            </a:r>
            <a:r>
              <a:rPr kumimoji="1" lang="ja-JP" altLang="en-US"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において年代が進むにつれて差が拡大する。</a:t>
            </a:r>
            <a:endParaRPr kumimoji="1" lang="ja-JP" altLang="en-US" sz="1600" b="0" i="0" u="none" strike="noStrike" kern="0" cap="none" spc="0" normalizeH="0" baseline="0" noProof="0" dirty="0">
              <a:ln>
                <a:noFill/>
              </a:ln>
              <a:solidFill>
                <a:srgbClr val="0000FF"/>
              </a:solidFill>
              <a:effectLst/>
              <a:uLnTx/>
              <a:uFillTx/>
              <a:latin typeface="Calibri"/>
              <a:ea typeface="ＭＳ Ｐゴシック" panose="020B0600070205080204" pitchFamily="50" charset="-128"/>
              <a:cs typeface="Arial" panose="020B0604020202020204" pitchFamily="34" charset="0"/>
            </a:endParaRPr>
          </a:p>
        </p:txBody>
      </p:sp>
      <p:sp>
        <p:nvSpPr>
          <p:cNvPr id="11" name="正方形/長方形 10">
            <a:extLst>
              <a:ext uri="{FF2B5EF4-FFF2-40B4-BE49-F238E27FC236}">
                <a16:creationId xmlns:a16="http://schemas.microsoft.com/office/drawing/2014/main" id="{B9D43450-BCA0-A6D2-6DD2-8FAE187599E6}"/>
              </a:ext>
            </a:extLst>
          </p:cNvPr>
          <p:cNvSpPr/>
          <p:nvPr/>
        </p:nvSpPr>
        <p:spPr>
          <a:xfrm>
            <a:off x="1599370" y="2019932"/>
            <a:ext cx="1194163" cy="216024"/>
          </a:xfrm>
          <a:prstGeom prst="rect">
            <a:avLst/>
          </a:prstGeom>
          <a:noFill/>
          <a:ln w="25400" cap="flat" cmpd="sng" algn="ctr">
            <a:solidFill>
              <a:srgbClr val="FF0000"/>
            </a:solidFill>
            <a:prstDash val="solid"/>
          </a:ln>
          <a:effectLst/>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39639B91-2F15-FE80-E97D-A0C31C46637F}"/>
              </a:ext>
            </a:extLst>
          </p:cNvPr>
          <p:cNvSpPr txBox="1"/>
          <p:nvPr/>
        </p:nvSpPr>
        <p:spPr>
          <a:xfrm rot="16200000">
            <a:off x="-536304" y="3152055"/>
            <a:ext cx="2839673" cy="369332"/>
          </a:xfrm>
          <a:prstGeom prst="rect">
            <a:avLst/>
          </a:prstGeom>
          <a:solidFill>
            <a:schemeClr val="bg1"/>
          </a:solidFill>
        </p:spPr>
        <p:txBody>
          <a:bodyPr wrap="square">
            <a:spAutoFit/>
          </a:bodyPr>
          <a:lstStyle/>
          <a:p>
            <a:pPr algn="ctr"/>
            <a:r>
              <a:rPr lang="ja-JP" altLang="en-US" b="1" dirty="0">
                <a:solidFill>
                  <a:srgbClr val="C00000"/>
                </a:solidFill>
                <a:latin typeface="+mn-ea"/>
              </a:rPr>
              <a:t>高</a:t>
            </a:r>
            <a:r>
              <a:rPr lang="en-US" altLang="ja-JP" b="1" dirty="0">
                <a:solidFill>
                  <a:srgbClr val="C00000"/>
                </a:solidFill>
                <a:latin typeface="+mn-ea"/>
              </a:rPr>
              <a:t>CO</a:t>
            </a:r>
            <a:r>
              <a:rPr lang="en-US" altLang="ja-JP" b="1" baseline="-25000" dirty="0">
                <a:solidFill>
                  <a:srgbClr val="C00000"/>
                </a:solidFill>
                <a:latin typeface="+mn-ea"/>
              </a:rPr>
              <a:t>2</a:t>
            </a:r>
            <a:r>
              <a:rPr lang="ja-JP" altLang="en-US" b="1" dirty="0">
                <a:latin typeface="+mn-ea"/>
              </a:rPr>
              <a:t>白未熟粒率（</a:t>
            </a:r>
            <a:r>
              <a:rPr lang="en-US" altLang="ja-JP" b="1" dirty="0">
                <a:latin typeface="+mn-ea"/>
              </a:rPr>
              <a:t>%</a:t>
            </a:r>
            <a:r>
              <a:rPr lang="ja-JP" altLang="en-US" b="1" dirty="0">
                <a:latin typeface="+mn-ea"/>
              </a:rPr>
              <a:t>）</a:t>
            </a:r>
          </a:p>
        </p:txBody>
      </p:sp>
      <p:sp>
        <p:nvSpPr>
          <p:cNvPr id="13" name="テキスト ボックス 12">
            <a:extLst>
              <a:ext uri="{FF2B5EF4-FFF2-40B4-BE49-F238E27FC236}">
                <a16:creationId xmlns:a16="http://schemas.microsoft.com/office/drawing/2014/main" id="{1DCA2586-B767-5395-4A02-E259A820D123}"/>
              </a:ext>
            </a:extLst>
          </p:cNvPr>
          <p:cNvSpPr txBox="1"/>
          <p:nvPr/>
        </p:nvSpPr>
        <p:spPr>
          <a:xfrm>
            <a:off x="1596496" y="4792315"/>
            <a:ext cx="2839673" cy="369332"/>
          </a:xfrm>
          <a:prstGeom prst="rect">
            <a:avLst/>
          </a:prstGeom>
          <a:solidFill>
            <a:schemeClr val="bg1"/>
          </a:solidFill>
        </p:spPr>
        <p:txBody>
          <a:bodyPr wrap="square">
            <a:spAutoFit/>
          </a:bodyPr>
          <a:lstStyle/>
          <a:p>
            <a:pPr algn="ctr"/>
            <a:r>
              <a:rPr lang="ja-JP" altLang="en-US" b="1" dirty="0">
                <a:solidFill>
                  <a:srgbClr val="00B050"/>
                </a:solidFill>
                <a:latin typeface="+mn-ea"/>
              </a:rPr>
              <a:t>基準</a:t>
            </a:r>
            <a:r>
              <a:rPr lang="en-US" altLang="ja-JP" b="1" dirty="0">
                <a:solidFill>
                  <a:srgbClr val="00B050"/>
                </a:solidFill>
                <a:latin typeface="+mn-ea"/>
              </a:rPr>
              <a:t>CO</a:t>
            </a:r>
            <a:r>
              <a:rPr lang="en-US" altLang="ja-JP" b="1" baseline="-25000" dirty="0">
                <a:solidFill>
                  <a:srgbClr val="00B050"/>
                </a:solidFill>
                <a:latin typeface="+mn-ea"/>
              </a:rPr>
              <a:t>2</a:t>
            </a:r>
            <a:r>
              <a:rPr lang="ja-JP" altLang="en-US" b="1" dirty="0">
                <a:latin typeface="+mn-ea"/>
              </a:rPr>
              <a:t>白未熟粒率（</a:t>
            </a:r>
            <a:r>
              <a:rPr lang="en-US" altLang="ja-JP" b="1" dirty="0">
                <a:latin typeface="+mn-ea"/>
              </a:rPr>
              <a:t>%</a:t>
            </a:r>
            <a:r>
              <a:rPr lang="ja-JP" altLang="en-US" b="1" dirty="0">
                <a:latin typeface="+mn-ea"/>
              </a:rPr>
              <a:t>）</a:t>
            </a:r>
          </a:p>
        </p:txBody>
      </p:sp>
      <p:sp>
        <p:nvSpPr>
          <p:cNvPr id="4" name="テキスト ボックス 3">
            <a:extLst>
              <a:ext uri="{FF2B5EF4-FFF2-40B4-BE49-F238E27FC236}">
                <a16:creationId xmlns:a16="http://schemas.microsoft.com/office/drawing/2014/main" id="{5A461791-2287-50D7-2334-1356BBBB2BC8}"/>
              </a:ext>
            </a:extLst>
          </p:cNvPr>
          <p:cNvSpPr txBox="1"/>
          <p:nvPr/>
        </p:nvSpPr>
        <p:spPr>
          <a:xfrm>
            <a:off x="490512" y="867983"/>
            <a:ext cx="10968849" cy="830997"/>
          </a:xfrm>
          <a:prstGeom prst="rect">
            <a:avLst/>
          </a:prstGeom>
          <a:solidFill>
            <a:srgbClr val="9BBB59">
              <a:lumMod val="20000"/>
              <a:lumOff val="80000"/>
            </a:srgbClr>
          </a:solidFill>
          <a:ln w="25400" cap="flat" cmpd="sng" algn="ctr">
            <a:solidFill>
              <a:srgbClr val="9BBB59">
                <a:lumMod val="50000"/>
              </a:srgbClr>
            </a:solidFill>
            <a:prstDash val="solid"/>
          </a:ln>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24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FACE</a:t>
            </a:r>
            <a:r>
              <a:rPr kumimoji="1" lang="ja-JP" altLang="en-US" sz="24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実験で明らかになった</a:t>
            </a:r>
            <a:r>
              <a:rPr kumimoji="1" lang="ja-JP" altLang="en-US" sz="2400" b="0" i="0" u="none" strike="noStrike" kern="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rPr>
              <a:t>高</a:t>
            </a:r>
            <a:r>
              <a:rPr kumimoji="1" lang="en-US" altLang="ja-JP" sz="2400" b="0" i="0" u="none" strike="noStrike" kern="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rPr>
              <a:t>CO</a:t>
            </a:r>
            <a:r>
              <a:rPr kumimoji="1" lang="en-US" altLang="ja-JP" sz="2400" b="0" i="0" u="none" strike="noStrike" kern="0" cap="none" spc="0" normalizeH="0" baseline="-25000" noProof="0" dirty="0">
                <a:ln>
                  <a:noFill/>
                </a:ln>
                <a:solidFill>
                  <a:prstClr val="black"/>
                </a:solidFill>
                <a:effectLst/>
                <a:highlight>
                  <a:srgbClr val="FFFF00"/>
                </a:highlight>
                <a:uLnTx/>
                <a:uFillTx/>
                <a:latin typeface="Calibri"/>
                <a:ea typeface="ＭＳ Ｐゴシック" panose="020B0600070205080204" pitchFamily="50" charset="-128"/>
                <a:cs typeface="+mn-cs"/>
              </a:rPr>
              <a:t>2</a:t>
            </a:r>
            <a:r>
              <a:rPr kumimoji="1" lang="ja-JP" altLang="en-US" sz="2400" b="0" i="0" u="none" strike="noStrike" kern="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rPr>
              <a:t>による白未熟粒率発生の助長</a:t>
            </a:r>
            <a:r>
              <a:rPr kumimoji="1" lang="ja-JP" altLang="en-US" sz="24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を、従来のモデルにおける白未熟粒率算定プロセスに組み込む</a:t>
            </a:r>
          </a:p>
        </p:txBody>
      </p:sp>
      <p:sp>
        <p:nvSpPr>
          <p:cNvPr id="14" name="テキスト ボックス 13">
            <a:extLst>
              <a:ext uri="{FF2B5EF4-FFF2-40B4-BE49-F238E27FC236}">
                <a16:creationId xmlns:a16="http://schemas.microsoft.com/office/drawing/2014/main" id="{32F1C523-274A-4112-443E-DC70D3B07F7B}"/>
              </a:ext>
            </a:extLst>
          </p:cNvPr>
          <p:cNvSpPr txBox="1"/>
          <p:nvPr/>
        </p:nvSpPr>
        <p:spPr>
          <a:xfrm rot="16200000">
            <a:off x="4154594" y="4925394"/>
            <a:ext cx="2839673" cy="307777"/>
          </a:xfrm>
          <a:prstGeom prst="rect">
            <a:avLst/>
          </a:prstGeom>
          <a:solidFill>
            <a:schemeClr val="bg1"/>
          </a:solidFill>
        </p:spPr>
        <p:txBody>
          <a:bodyPr wrap="square">
            <a:spAutoFit/>
          </a:bodyPr>
          <a:lstStyle/>
          <a:p>
            <a:pPr algn="ctr"/>
            <a:r>
              <a:rPr lang="ja-JP" altLang="en-US" sz="1400" b="1" dirty="0"/>
              <a:t>白未熟粒率（</a:t>
            </a:r>
            <a:r>
              <a:rPr lang="en-US" altLang="ja-JP" sz="1400" b="1" dirty="0"/>
              <a:t>%</a:t>
            </a:r>
            <a:r>
              <a:rPr lang="ja-JP" altLang="en-US" sz="1400" b="1" dirty="0"/>
              <a:t>）</a:t>
            </a:r>
          </a:p>
        </p:txBody>
      </p:sp>
    </p:spTree>
    <p:extLst>
      <p:ext uri="{BB962C8B-B14F-4D97-AF65-F5344CB8AC3E}">
        <p14:creationId xmlns:p14="http://schemas.microsoft.com/office/powerpoint/2010/main" val="2518420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04A1E-08DC-D045-C948-F9CDB3292516}"/>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b="1" dirty="0">
                <a:solidFill>
                  <a:prstClr val="black"/>
                </a:solidFill>
                <a:latin typeface="游ゴシック" panose="020B0400000000000000" pitchFamily="50" charset="-128"/>
                <a:ea typeface="游ゴシック" panose="020B0400000000000000" pitchFamily="50" charset="-128"/>
              </a:rPr>
              <a:t>改良モデルによる推定（外観品質）</a:t>
            </a:r>
          </a:p>
          <a:p>
            <a:pPr eaLnBrk="1" hangingPunct="1">
              <a:buNone/>
            </a:pPr>
            <a:endParaRPr lang="ja-JP" altLang="en-US" sz="3200" b="1" dirty="0">
              <a:solidFill>
                <a:srgbClr val="000000"/>
              </a:solidFill>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3AB47EFE-4CD7-1D5C-15CC-06C2E61A9F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5420" y="788374"/>
            <a:ext cx="8750918" cy="5552791"/>
          </a:xfrm>
          <a:prstGeom prst="rect">
            <a:avLst/>
          </a:prstGeom>
        </p:spPr>
      </p:pic>
      <p:sp>
        <p:nvSpPr>
          <p:cNvPr id="5" name="テキスト ボックス 4">
            <a:extLst>
              <a:ext uri="{FF2B5EF4-FFF2-40B4-BE49-F238E27FC236}">
                <a16:creationId xmlns:a16="http://schemas.microsoft.com/office/drawing/2014/main" id="{331D9477-B248-BC1D-0EF4-FFF01A2440B6}"/>
              </a:ext>
            </a:extLst>
          </p:cNvPr>
          <p:cNvSpPr txBox="1"/>
          <p:nvPr/>
        </p:nvSpPr>
        <p:spPr>
          <a:xfrm>
            <a:off x="33556" y="6449820"/>
            <a:ext cx="11510744" cy="369332"/>
          </a:xfrm>
          <a:prstGeom prst="rect">
            <a:avLst/>
          </a:prstGeom>
          <a:noFill/>
        </p:spPr>
        <p:txBody>
          <a:bodyPr wrap="square">
            <a:spAutoFit/>
          </a:bodyPr>
          <a:lstStyle/>
          <a:p>
            <a:r>
              <a:rPr lang="ja-JP" altLang="en-US" dirty="0">
                <a:solidFill>
                  <a:srgbClr val="FF0000"/>
                </a:solidFill>
              </a:rPr>
              <a:t>注）　化石燃料依存型の発展経路の下で気候政策を導入しない最大排出シナリオによる結果</a:t>
            </a:r>
          </a:p>
        </p:txBody>
      </p:sp>
    </p:spTree>
    <p:extLst>
      <p:ext uri="{BB962C8B-B14F-4D97-AF65-F5344CB8AC3E}">
        <p14:creationId xmlns:p14="http://schemas.microsoft.com/office/powerpoint/2010/main" val="1125459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04A1E-08DC-D045-C948-F9CDB3292516}"/>
              </a:ext>
            </a:extLst>
          </p:cNvPr>
          <p:cNvSpPr txBox="1">
            <a:spLocks/>
          </p:cNvSpPr>
          <p:nvPr/>
        </p:nvSpPr>
        <p:spPr>
          <a:xfrm>
            <a:off x="113659" y="127078"/>
            <a:ext cx="10070576"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b="1" dirty="0">
                <a:solidFill>
                  <a:prstClr val="black"/>
                </a:solidFill>
                <a:latin typeface="游ゴシック" panose="020B0400000000000000" pitchFamily="50" charset="-128"/>
                <a:ea typeface="游ゴシック" panose="020B0400000000000000" pitchFamily="50" charset="-128"/>
              </a:rPr>
              <a:t>改良モデルによる収量および品質の経年変化</a:t>
            </a:r>
            <a:endParaRPr lang="ja-JP" altLang="en-US" sz="3200" b="1" dirty="0">
              <a:solidFill>
                <a:srgbClr val="000000"/>
              </a:solidFill>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9E31A02C-3B66-3DAC-07DE-F5C1C46EEC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9625" y="832477"/>
            <a:ext cx="8785219" cy="3888426"/>
          </a:xfrm>
          <a:prstGeom prst="rect">
            <a:avLst/>
          </a:prstGeom>
          <a:solidFill>
            <a:sysClr val="window" lastClr="FFFFFF"/>
          </a:solidFill>
        </p:spPr>
      </p:pic>
      <p:sp>
        <p:nvSpPr>
          <p:cNvPr id="5" name="テキスト ボックス 4">
            <a:extLst>
              <a:ext uri="{FF2B5EF4-FFF2-40B4-BE49-F238E27FC236}">
                <a16:creationId xmlns:a16="http://schemas.microsoft.com/office/drawing/2014/main" id="{5FB1EE7B-E6BA-1BE3-B93B-24305760EAF8}"/>
              </a:ext>
            </a:extLst>
          </p:cNvPr>
          <p:cNvSpPr txBox="1"/>
          <p:nvPr/>
        </p:nvSpPr>
        <p:spPr>
          <a:xfrm>
            <a:off x="1219625" y="4820058"/>
            <a:ext cx="6456302" cy="526739"/>
          </a:xfrm>
          <a:prstGeom prst="rect">
            <a:avLst/>
          </a:prstGeom>
          <a:solidFill>
            <a:srgbClr val="9BBB59">
              <a:lumMod val="20000"/>
              <a:lumOff val="80000"/>
            </a:srgbClr>
          </a:solidFill>
          <a:ln>
            <a:solidFill>
              <a:srgbClr val="9BBB59">
                <a:lumMod val="75000"/>
              </a:srgbClr>
            </a:solidFill>
          </a:ln>
        </p:spPr>
        <p:txBody>
          <a:bodyPr wrap="none" rtlCol="0">
            <a:normAutofit/>
          </a:bodyPr>
          <a:lstStyle/>
          <a:p>
            <a:pPr marL="0" marR="0" lvl="0" indent="0" defTabSz="914400" eaLnBrk="1" fontAlgn="auto" latinLnBrk="0" hangingPunct="1">
              <a:lnSpc>
                <a:spcPct val="100000"/>
              </a:lnSpc>
              <a:spcBef>
                <a:spcPts val="0"/>
              </a:spcBef>
              <a:spcAft>
                <a:spcPts val="0"/>
              </a:spcAft>
              <a:buClrTx/>
              <a:buSzTx/>
              <a:buFontTx/>
              <a:buNone/>
              <a:tabLst>
                <a:tab pos="625475" algn="l"/>
                <a:tab pos="1520825" algn="l"/>
              </a:tabLst>
              <a:defRPr/>
            </a:pPr>
            <a:r>
              <a:rPr kumimoji="0" lang="en-US" altLang="ja-JP" sz="1400" b="0" i="0" u="none" strike="noStrike" kern="0" cap="none" spc="0" normalizeH="0" baseline="0" noProof="0" dirty="0">
                <a:ln>
                  <a:noFill/>
                </a:ln>
                <a:solidFill>
                  <a:prstClr val="black"/>
                </a:solidFill>
                <a:effectLst/>
                <a:uLnTx/>
                <a:uFillTx/>
                <a:latin typeface="Arial" pitchFamily="34" charset="0"/>
                <a:cs typeface="Arial" panose="020B0604020202020204" pitchFamily="34" charset="0"/>
              </a:rPr>
              <a:t>Class 1:             	PCG &lt; 30%		Class 3:	 40% </a:t>
            </a:r>
            <a:r>
              <a:rPr kumimoji="0" lang="ja-JP" altLang="en-US" sz="1400" b="0" i="0" u="none" strike="noStrike" kern="0" cap="none" spc="0" normalizeH="0" baseline="0" noProof="0" dirty="0">
                <a:ln>
                  <a:noFill/>
                </a:ln>
                <a:solidFill>
                  <a:prstClr val="black"/>
                </a:solidFill>
                <a:effectLst/>
                <a:uLnTx/>
                <a:uFillTx/>
                <a:latin typeface="Arial" pitchFamily="34" charset="0"/>
                <a:cs typeface="Arial" panose="020B0604020202020204" pitchFamily="34" charset="0"/>
              </a:rPr>
              <a:t>≤ </a:t>
            </a:r>
            <a:r>
              <a:rPr kumimoji="0" lang="en-US" altLang="ja-JP" sz="1400" b="0" i="0" u="none" strike="noStrike" kern="0" cap="none" spc="0" normalizeH="0" baseline="0" noProof="0" dirty="0">
                <a:ln>
                  <a:noFill/>
                </a:ln>
                <a:solidFill>
                  <a:prstClr val="black"/>
                </a:solidFill>
                <a:effectLst/>
                <a:uLnTx/>
                <a:uFillTx/>
                <a:latin typeface="Arial" pitchFamily="34" charset="0"/>
                <a:cs typeface="Arial" panose="020B0604020202020204" pitchFamily="34" charset="0"/>
              </a:rPr>
              <a:t>PCG &lt; 55%	 </a:t>
            </a:r>
          </a:p>
          <a:p>
            <a:pPr marL="0" marR="0" lvl="0" indent="0" defTabSz="914400" eaLnBrk="1" fontAlgn="auto" latinLnBrk="0" hangingPunct="1">
              <a:lnSpc>
                <a:spcPct val="100000"/>
              </a:lnSpc>
              <a:spcBef>
                <a:spcPts val="0"/>
              </a:spcBef>
              <a:spcAft>
                <a:spcPts val="0"/>
              </a:spcAft>
              <a:buClrTx/>
              <a:buSzTx/>
              <a:buFontTx/>
              <a:buNone/>
              <a:tabLst>
                <a:tab pos="625475" algn="l"/>
              </a:tabLst>
              <a:defRPr/>
            </a:pPr>
            <a:r>
              <a:rPr kumimoji="0" lang="en-US" altLang="ja-JP" sz="1400" b="0" i="0" u="none" strike="noStrike" kern="0" cap="none" spc="0" normalizeH="0" baseline="0" noProof="0" dirty="0">
                <a:ln>
                  <a:noFill/>
                </a:ln>
                <a:solidFill>
                  <a:prstClr val="black"/>
                </a:solidFill>
                <a:effectLst/>
                <a:uLnTx/>
                <a:uFillTx/>
                <a:latin typeface="Arial" pitchFamily="34" charset="0"/>
                <a:cs typeface="Arial" panose="020B0604020202020204" pitchFamily="34" charset="0"/>
              </a:rPr>
              <a:t>Class 2:	 30% </a:t>
            </a:r>
            <a:r>
              <a:rPr kumimoji="0" lang="ja-JP" altLang="en-US" sz="1400" b="0" i="0" u="none" strike="noStrike" kern="0" cap="none" spc="0" normalizeH="0" baseline="0" noProof="0" dirty="0">
                <a:ln>
                  <a:noFill/>
                </a:ln>
                <a:solidFill>
                  <a:prstClr val="black"/>
                </a:solidFill>
                <a:effectLst/>
                <a:uLnTx/>
                <a:uFillTx/>
                <a:latin typeface="Arial" pitchFamily="34" charset="0"/>
                <a:cs typeface="Arial" panose="020B0604020202020204" pitchFamily="34" charset="0"/>
              </a:rPr>
              <a:t>≤ </a:t>
            </a:r>
            <a:r>
              <a:rPr kumimoji="0" lang="en-US" altLang="ja-JP" sz="1400" b="0" i="0" u="none" strike="noStrike" kern="0" cap="none" spc="0" normalizeH="0" baseline="0" noProof="0" dirty="0">
                <a:ln>
                  <a:noFill/>
                </a:ln>
                <a:solidFill>
                  <a:prstClr val="black"/>
                </a:solidFill>
                <a:effectLst/>
                <a:uLnTx/>
                <a:uFillTx/>
                <a:latin typeface="Arial" pitchFamily="34" charset="0"/>
                <a:cs typeface="Arial" panose="020B0604020202020204" pitchFamily="34" charset="0"/>
              </a:rPr>
              <a:t>PCG &lt; 40%		Class 4:	 55% </a:t>
            </a:r>
            <a:r>
              <a:rPr kumimoji="0" lang="ja-JP" altLang="en-US" sz="1400" b="0" i="0" u="none" strike="noStrike" kern="0" cap="none" spc="0" normalizeH="0" baseline="0" noProof="0" dirty="0">
                <a:ln>
                  <a:noFill/>
                </a:ln>
                <a:solidFill>
                  <a:prstClr val="black"/>
                </a:solidFill>
                <a:effectLst/>
                <a:uLnTx/>
                <a:uFillTx/>
                <a:latin typeface="Arial" pitchFamily="34" charset="0"/>
                <a:cs typeface="Arial" panose="020B0604020202020204" pitchFamily="34" charset="0"/>
              </a:rPr>
              <a:t>≤ </a:t>
            </a:r>
            <a:r>
              <a:rPr kumimoji="0" lang="en-US" altLang="ja-JP" sz="1400" b="0" i="0" u="none" strike="noStrike" kern="0" cap="none" spc="0" normalizeH="0" baseline="0" noProof="0" dirty="0">
                <a:ln>
                  <a:noFill/>
                </a:ln>
                <a:solidFill>
                  <a:prstClr val="black"/>
                </a:solidFill>
                <a:effectLst/>
                <a:uLnTx/>
                <a:uFillTx/>
                <a:latin typeface="Arial" pitchFamily="34" charset="0"/>
                <a:cs typeface="Arial" panose="020B0604020202020204" pitchFamily="34" charset="0"/>
              </a:rPr>
              <a:t>PCG</a:t>
            </a:r>
            <a:endParaRPr kumimoji="0" lang="ja-JP" altLang="en-US" sz="1400" b="0" i="0" u="none" strike="noStrike" kern="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3AEB28F4-8034-2D3B-DE00-016698D27A60}"/>
              </a:ext>
            </a:extLst>
          </p:cNvPr>
          <p:cNvSpPr txBox="1"/>
          <p:nvPr/>
        </p:nvSpPr>
        <p:spPr>
          <a:xfrm>
            <a:off x="176168" y="5563075"/>
            <a:ext cx="11375471" cy="1226900"/>
          </a:xfrm>
          <a:prstGeom prst="rect">
            <a:avLst/>
          </a:prstGeom>
          <a:solidFill>
            <a:srgbClr val="C0504D">
              <a:lumMod val="20000"/>
              <a:lumOff val="80000"/>
            </a:srgbClr>
          </a:solidFill>
          <a:ln w="28575" cap="flat" cmpd="sng" algn="ctr">
            <a:solidFill>
              <a:srgbClr val="C0504D">
                <a:lumMod val="75000"/>
              </a:srgbClr>
            </a:solidFill>
            <a:prstDash val="solid"/>
          </a:ln>
          <a:effectLst/>
        </p:spPr>
        <p:txBody>
          <a:bodyPr wrap="square" rtlCol="0">
            <a:noAutofit/>
          </a:bodyPr>
          <a:lstStyle/>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ja-JP" altLang="en-US"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白未熟粒率（</a:t>
            </a:r>
            <a:r>
              <a:rPr kumimoji="1" lang="en-US" altLang="ja-JP"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Percentage of Chalky Grain: PCG</a:t>
            </a:r>
            <a:r>
              <a:rPr kumimoji="1" lang="ja-JP" altLang="en-US"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）により</a:t>
            </a:r>
            <a:r>
              <a:rPr kumimoji="1" lang="en-US" altLang="ja-JP" b="0" i="0" u="none" strike="noStrike" kern="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rPr>
              <a:t>4</a:t>
            </a:r>
            <a:r>
              <a:rPr kumimoji="1" lang="ja-JP" altLang="en-US" b="0" i="0" u="none" strike="noStrike" kern="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rPr>
              <a:t>つのクラス</a:t>
            </a:r>
            <a:r>
              <a:rPr kumimoji="1" lang="ja-JP" altLang="en-US"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に分類、</a:t>
            </a:r>
            <a:r>
              <a:rPr kumimoji="1" lang="en-US" altLang="ja-JP"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年毎（</a:t>
            </a:r>
            <a:r>
              <a:rPr kumimoji="1" lang="en-US" altLang="ja-JP"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1981-2100</a:t>
            </a:r>
            <a:r>
              <a:rPr kumimoji="1" lang="ja-JP" altLang="en-US"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）の全生産量（</a:t>
            </a:r>
            <a:r>
              <a:rPr kumimoji="1" lang="en-US" altLang="ja-JP"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1981-2000</a:t>
            </a:r>
            <a:r>
              <a:rPr kumimoji="1" lang="ja-JP" altLang="en-US"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を</a:t>
            </a:r>
            <a:r>
              <a:rPr kumimoji="1" lang="en-US" altLang="ja-JP"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100</a:t>
            </a:r>
            <a:r>
              <a:rPr kumimoji="1" lang="ja-JP" altLang="en-US"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とした相対値）と各クラス（</a:t>
            </a:r>
            <a:r>
              <a:rPr kumimoji="1" lang="ja-JP" altLang="en-US" b="0" i="0" u="none" strike="noStrike" kern="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rPr>
              <a:t>等級ではない</a:t>
            </a:r>
            <a:r>
              <a:rPr kumimoji="1" lang="ja-JP" altLang="en-US"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）の構成割合。</a:t>
            </a:r>
            <a:endParaRPr kumimoji="1" lang="en-US" altLang="ja-JP"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ja-JP" altLang="en-US"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今世紀末の</a:t>
            </a:r>
            <a:r>
              <a:rPr kumimoji="1" lang="en-US" altLang="ja-JP"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年間において、改良モデルによる全生産量は従来モデルより </a:t>
            </a:r>
            <a:r>
              <a:rPr kumimoji="1" lang="en-US" altLang="ja-JP"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27% </a:t>
            </a:r>
            <a:r>
              <a:rPr kumimoji="1" lang="ja-JP" altLang="en-US"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少なく算定され、</a:t>
            </a:r>
            <a:r>
              <a:rPr kumimoji="1" lang="en-US" altLang="ja-JP"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
            </a:r>
            <a:r>
              <a:rPr kumimoji="1" lang="ja-JP" altLang="en-US"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同様に</a:t>
            </a:r>
            <a:r>
              <a:rPr kumimoji="1" lang="en-US" altLang="ja-JP"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Class-1</a:t>
            </a:r>
            <a:r>
              <a:rPr kumimoji="1" lang="ja-JP" altLang="en-US"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に分類される生産量の割合は</a:t>
            </a:r>
            <a:r>
              <a:rPr kumimoji="1" lang="en-US" altLang="ja-JP"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43% </a:t>
            </a:r>
            <a:r>
              <a:rPr kumimoji="1" lang="ja-JP" altLang="en-US"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少なく算定された。</a:t>
            </a:r>
            <a:endParaRPr kumimoji="1" lang="en-US" altLang="ja-JP"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正方形/長方形 6">
            <a:extLst>
              <a:ext uri="{FF2B5EF4-FFF2-40B4-BE49-F238E27FC236}">
                <a16:creationId xmlns:a16="http://schemas.microsoft.com/office/drawing/2014/main" id="{8E27616B-B5DF-6EE1-8F75-E36A2E6FA76B}"/>
              </a:ext>
            </a:extLst>
          </p:cNvPr>
          <p:cNvSpPr/>
          <p:nvPr/>
        </p:nvSpPr>
        <p:spPr>
          <a:xfrm>
            <a:off x="7959320" y="4817704"/>
            <a:ext cx="2770310" cy="523220"/>
          </a:xfrm>
          <a:prstGeom prst="rect">
            <a:avLst/>
          </a:prstGeom>
        </p:spPr>
        <p:txBody>
          <a:bodyPr wrap="none">
            <a:spAutoFit/>
          </a:bodyPr>
          <a:lstStyle/>
          <a:p>
            <a:pPr defTabSz="914400" fontAlgn="base">
              <a:spcBef>
                <a:spcPct val="0"/>
              </a:spcBef>
              <a:spcAft>
                <a:spcPct val="0"/>
              </a:spcAft>
            </a:pPr>
            <a:r>
              <a:rPr kumimoji="1" lang="en-US" altLang="ja-JP" sz="2800" dirty="0">
                <a:solidFill>
                  <a:srgbClr val="FF0000"/>
                </a:solidFill>
                <a:latin typeface="+mj-ea"/>
                <a:ea typeface="+mj-ea"/>
              </a:rPr>
              <a:t>MIROC5_RCP8.5 </a:t>
            </a:r>
            <a:endParaRPr kumimoji="1" lang="ja-JP" altLang="en-US" sz="2800" dirty="0">
              <a:solidFill>
                <a:prstClr val="black"/>
              </a:solidFill>
              <a:latin typeface="+mj-ea"/>
              <a:ea typeface="+mj-ea"/>
            </a:endParaRPr>
          </a:p>
        </p:txBody>
      </p:sp>
      <p:sp>
        <p:nvSpPr>
          <p:cNvPr id="8" name="テキスト ボックス 7">
            <a:extLst>
              <a:ext uri="{FF2B5EF4-FFF2-40B4-BE49-F238E27FC236}">
                <a16:creationId xmlns:a16="http://schemas.microsoft.com/office/drawing/2014/main" id="{6021D8EE-E402-3E5D-BD26-3FAAC2660775}"/>
              </a:ext>
            </a:extLst>
          </p:cNvPr>
          <p:cNvSpPr txBox="1"/>
          <p:nvPr/>
        </p:nvSpPr>
        <p:spPr>
          <a:xfrm>
            <a:off x="2574614" y="1084279"/>
            <a:ext cx="2031325" cy="461665"/>
          </a:xfrm>
          <a:prstGeom prst="rect">
            <a:avLst/>
          </a:prstGeom>
          <a:solidFill>
            <a:srgbClr val="0000FF"/>
          </a:solidFill>
        </p:spPr>
        <p:txBody>
          <a:bodyPr wrap="none" rtlCol="0">
            <a:spAutoFit/>
          </a:bodyPr>
          <a:lstStyle/>
          <a:p>
            <a:r>
              <a:rPr kumimoji="1" lang="ja-JP" altLang="en-US" sz="2400" b="1" dirty="0">
                <a:solidFill>
                  <a:schemeClr val="bg1"/>
                </a:solidFill>
              </a:rPr>
              <a:t>改良前モデル</a:t>
            </a:r>
          </a:p>
        </p:txBody>
      </p:sp>
      <p:sp>
        <p:nvSpPr>
          <p:cNvPr id="9" name="テキスト ボックス 8">
            <a:extLst>
              <a:ext uri="{FF2B5EF4-FFF2-40B4-BE49-F238E27FC236}">
                <a16:creationId xmlns:a16="http://schemas.microsoft.com/office/drawing/2014/main" id="{BCD07911-2F26-827E-6F72-6B94AD17D322}"/>
              </a:ext>
            </a:extLst>
          </p:cNvPr>
          <p:cNvSpPr txBox="1"/>
          <p:nvPr/>
        </p:nvSpPr>
        <p:spPr>
          <a:xfrm>
            <a:off x="6593777" y="1084279"/>
            <a:ext cx="2031325" cy="461665"/>
          </a:xfrm>
          <a:prstGeom prst="rect">
            <a:avLst/>
          </a:prstGeom>
          <a:solidFill>
            <a:srgbClr val="FF0000"/>
          </a:solidFill>
        </p:spPr>
        <p:txBody>
          <a:bodyPr wrap="none" rtlCol="0">
            <a:spAutoFit/>
          </a:bodyPr>
          <a:lstStyle/>
          <a:p>
            <a:r>
              <a:rPr kumimoji="1" lang="ja-JP" altLang="en-US" sz="2400" b="1" dirty="0">
                <a:solidFill>
                  <a:schemeClr val="bg1"/>
                </a:solidFill>
              </a:rPr>
              <a:t>改良後モデル</a:t>
            </a:r>
          </a:p>
        </p:txBody>
      </p:sp>
    </p:spTree>
    <p:extLst>
      <p:ext uri="{BB962C8B-B14F-4D97-AF65-F5344CB8AC3E}">
        <p14:creationId xmlns:p14="http://schemas.microsoft.com/office/powerpoint/2010/main" val="1362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35CABF-90E1-5C10-D7B9-BFC548D9B786}"/>
              </a:ext>
            </a:extLst>
          </p:cNvPr>
          <p:cNvPicPr>
            <a:picLocks noChangeAspect="1"/>
          </p:cNvPicPr>
          <p:nvPr/>
        </p:nvPicPr>
        <p:blipFill>
          <a:blip r:embed="rId3"/>
          <a:stretch>
            <a:fillRect/>
          </a:stretch>
        </p:blipFill>
        <p:spPr>
          <a:xfrm>
            <a:off x="128770" y="1700333"/>
            <a:ext cx="4187458" cy="3167436"/>
          </a:xfrm>
          <a:prstGeom prst="rect">
            <a:avLst/>
          </a:prstGeom>
        </p:spPr>
      </p:pic>
      <p:sp>
        <p:nvSpPr>
          <p:cNvPr id="3" name="テキスト ボックス 2">
            <a:extLst>
              <a:ext uri="{FF2B5EF4-FFF2-40B4-BE49-F238E27FC236}">
                <a16:creationId xmlns:a16="http://schemas.microsoft.com/office/drawing/2014/main" id="{A1015714-F86B-141F-4EF2-C124D81EE79E}"/>
              </a:ext>
            </a:extLst>
          </p:cNvPr>
          <p:cNvSpPr txBox="1"/>
          <p:nvPr/>
        </p:nvSpPr>
        <p:spPr>
          <a:xfrm>
            <a:off x="622034" y="1133229"/>
            <a:ext cx="3494739" cy="523220"/>
          </a:xfrm>
          <a:prstGeom prst="rect">
            <a:avLst/>
          </a:prstGeom>
          <a:solidFill>
            <a:schemeClr val="accent5"/>
          </a:solidFill>
          <a:scene3d>
            <a:camera prst="orthographicFront"/>
            <a:lightRig rig="threePt" dir="t"/>
          </a:scene3d>
          <a:sp3d>
            <a:bevelT/>
          </a:sp3d>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高温耐性品種の導入</a:t>
            </a:r>
          </a:p>
        </p:txBody>
      </p:sp>
      <p:sp>
        <p:nvSpPr>
          <p:cNvPr id="9" name="矢印: 右 8">
            <a:extLst>
              <a:ext uri="{FF2B5EF4-FFF2-40B4-BE49-F238E27FC236}">
                <a16:creationId xmlns:a16="http://schemas.microsoft.com/office/drawing/2014/main" id="{4D6451C4-8703-2385-FDE4-355369384365}"/>
              </a:ext>
            </a:extLst>
          </p:cNvPr>
          <p:cNvSpPr/>
          <p:nvPr/>
        </p:nvSpPr>
        <p:spPr>
          <a:xfrm rot="19875287">
            <a:off x="1008864" y="2148670"/>
            <a:ext cx="2499649" cy="515459"/>
          </a:xfrm>
          <a:custGeom>
            <a:avLst/>
            <a:gdLst>
              <a:gd name="connsiteX0" fmla="*/ 0 w 1396723"/>
              <a:gd name="connsiteY0" fmla="*/ 66814 h 267257"/>
              <a:gd name="connsiteX1" fmla="*/ 1263095 w 1396723"/>
              <a:gd name="connsiteY1" fmla="*/ 66814 h 267257"/>
              <a:gd name="connsiteX2" fmla="*/ 1263095 w 1396723"/>
              <a:gd name="connsiteY2" fmla="*/ 0 h 267257"/>
              <a:gd name="connsiteX3" fmla="*/ 1396723 w 1396723"/>
              <a:gd name="connsiteY3" fmla="*/ 133629 h 267257"/>
              <a:gd name="connsiteX4" fmla="*/ 1263095 w 1396723"/>
              <a:gd name="connsiteY4" fmla="*/ 267257 h 267257"/>
              <a:gd name="connsiteX5" fmla="*/ 1263095 w 1396723"/>
              <a:gd name="connsiteY5" fmla="*/ 200443 h 267257"/>
              <a:gd name="connsiteX6" fmla="*/ 0 w 1396723"/>
              <a:gd name="connsiteY6" fmla="*/ 200443 h 267257"/>
              <a:gd name="connsiteX7" fmla="*/ 0 w 1396723"/>
              <a:gd name="connsiteY7" fmla="*/ 66814 h 267257"/>
              <a:gd name="connsiteX0" fmla="*/ 0 w 1396723"/>
              <a:gd name="connsiteY0" fmla="*/ 66814 h 267257"/>
              <a:gd name="connsiteX1" fmla="*/ 1263095 w 1396723"/>
              <a:gd name="connsiteY1" fmla="*/ 66814 h 267257"/>
              <a:gd name="connsiteX2" fmla="*/ 1263095 w 1396723"/>
              <a:gd name="connsiteY2" fmla="*/ 0 h 267257"/>
              <a:gd name="connsiteX3" fmla="*/ 1396723 w 1396723"/>
              <a:gd name="connsiteY3" fmla="*/ 133629 h 267257"/>
              <a:gd name="connsiteX4" fmla="*/ 1263095 w 1396723"/>
              <a:gd name="connsiteY4" fmla="*/ 267257 h 267257"/>
              <a:gd name="connsiteX5" fmla="*/ 1263095 w 1396723"/>
              <a:gd name="connsiteY5" fmla="*/ 200443 h 267257"/>
              <a:gd name="connsiteX6" fmla="*/ 13420 w 1396723"/>
              <a:gd name="connsiteY6" fmla="*/ 96753 h 267257"/>
              <a:gd name="connsiteX7" fmla="*/ 0 w 1396723"/>
              <a:gd name="connsiteY7" fmla="*/ 66814 h 26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6723" h="267257">
                <a:moveTo>
                  <a:pt x="0" y="66814"/>
                </a:moveTo>
                <a:lnTo>
                  <a:pt x="1263095" y="66814"/>
                </a:lnTo>
                <a:lnTo>
                  <a:pt x="1263095" y="0"/>
                </a:lnTo>
                <a:lnTo>
                  <a:pt x="1396723" y="133629"/>
                </a:lnTo>
                <a:lnTo>
                  <a:pt x="1263095" y="267257"/>
                </a:lnTo>
                <a:lnTo>
                  <a:pt x="1263095" y="200443"/>
                </a:lnTo>
                <a:lnTo>
                  <a:pt x="13420" y="96753"/>
                </a:lnTo>
                <a:lnTo>
                  <a:pt x="0" y="6681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4" name="Picture 12">
            <a:extLst>
              <a:ext uri="{FF2B5EF4-FFF2-40B4-BE49-F238E27FC236}">
                <a16:creationId xmlns:a16="http://schemas.microsoft.com/office/drawing/2014/main" id="{F59F9545-E7B5-BF03-4DF4-9F7371EAE1F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p:blipFill>
        <p:spPr bwMode="auto">
          <a:xfrm>
            <a:off x="4660912" y="770741"/>
            <a:ext cx="7335098" cy="530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9">
            <a:extLst>
              <a:ext uri="{FF2B5EF4-FFF2-40B4-BE49-F238E27FC236}">
                <a16:creationId xmlns:a16="http://schemas.microsoft.com/office/drawing/2014/main" id="{376C75C9-6B0E-9BDC-C587-8934FC168F5F}"/>
              </a:ext>
            </a:extLst>
          </p:cNvPr>
          <p:cNvSpPr/>
          <p:nvPr/>
        </p:nvSpPr>
        <p:spPr>
          <a:xfrm>
            <a:off x="128770" y="96818"/>
            <a:ext cx="10054841"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高温耐性（登熟性）品種導入を考慮した白未熟粒率推定方法</a:t>
            </a:r>
          </a:p>
        </p:txBody>
      </p:sp>
      <p:sp>
        <p:nvSpPr>
          <p:cNvPr id="17" name="TextBox 16">
            <a:extLst>
              <a:ext uri="{FF2B5EF4-FFF2-40B4-BE49-F238E27FC236}">
                <a16:creationId xmlns:a16="http://schemas.microsoft.com/office/drawing/2014/main" id="{0CA83EA7-6B72-00FA-81FC-64B9AD06C72A}"/>
              </a:ext>
            </a:extLst>
          </p:cNvPr>
          <p:cNvSpPr txBox="1"/>
          <p:nvPr/>
        </p:nvSpPr>
        <p:spPr>
          <a:xfrm>
            <a:off x="4797284" y="6071223"/>
            <a:ext cx="7335098" cy="86177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農研機構</a:t>
            </a:r>
            <a:r>
              <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2017</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年研究成果情報「北海道を除く全国の水稲高温登熟性標準品種の選定</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(https://www.naro.affrc.go.jp/project/results/4th_laboratory/nics/2017/17_038.html)</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を農林水産省「農業生産における気候変動適応ガイド 水稲編」で改変</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(https://www.maff.go.jp/j/seisan/kankyo/ondanka/attach/pdf/index-102.pdf)</a:t>
            </a:r>
            <a:endPar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8" name="TextBox 17">
            <a:extLst>
              <a:ext uri="{FF2B5EF4-FFF2-40B4-BE49-F238E27FC236}">
                <a16:creationId xmlns:a16="http://schemas.microsoft.com/office/drawing/2014/main" id="{7CA33846-BC27-2B4B-FAF3-E8C0EB173B40}"/>
              </a:ext>
            </a:extLst>
          </p:cNvPr>
          <p:cNvSpPr txBox="1"/>
          <p:nvPr/>
        </p:nvSpPr>
        <p:spPr>
          <a:xfrm>
            <a:off x="290205" y="5208857"/>
            <a:ext cx="451753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高温耐性向上による白未熟抑制効果の定量化が必要</a:t>
            </a:r>
            <a:endParaRPr kumimoji="0" lang="en-GB" sz="18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936434A6-9C8F-D7D5-8320-9DA8B04F8C5B}"/>
              </a:ext>
            </a:extLst>
          </p:cNvPr>
          <p:cNvSpPr txBox="1"/>
          <p:nvPr/>
        </p:nvSpPr>
        <p:spPr>
          <a:xfrm>
            <a:off x="378772" y="5981062"/>
            <a:ext cx="4340401" cy="707886"/>
          </a:xfrm>
          <a:prstGeom prst="rect">
            <a:avLst/>
          </a:prstGeom>
          <a:solidFill>
            <a:srgbClr val="CEE6B0"/>
          </a:solidFill>
          <a:scene3d>
            <a:camera prst="orthographicFront"/>
            <a:lightRig rig="threePt" dir="t"/>
          </a:scene3d>
          <a:sp3d>
            <a:bevelT/>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高温耐性品種ランク別白未熟粒発生モデル構築</a:t>
            </a:r>
          </a:p>
        </p:txBody>
      </p:sp>
      <p:sp>
        <p:nvSpPr>
          <p:cNvPr id="6" name="矢印: 下 5">
            <a:extLst>
              <a:ext uri="{FF2B5EF4-FFF2-40B4-BE49-F238E27FC236}">
                <a16:creationId xmlns:a16="http://schemas.microsoft.com/office/drawing/2014/main" id="{31A8668D-3E21-3958-D50B-F08E82DF4308}"/>
              </a:ext>
            </a:extLst>
          </p:cNvPr>
          <p:cNvSpPr/>
          <p:nvPr/>
        </p:nvSpPr>
        <p:spPr>
          <a:xfrm>
            <a:off x="2258689" y="5539724"/>
            <a:ext cx="658678" cy="5056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TextBox 9">
            <a:extLst>
              <a:ext uri="{FF2B5EF4-FFF2-40B4-BE49-F238E27FC236}">
                <a16:creationId xmlns:a16="http://schemas.microsoft.com/office/drawing/2014/main" id="{84556589-94DE-4556-CF5B-4D4A6182A0BA}"/>
              </a:ext>
            </a:extLst>
          </p:cNvPr>
          <p:cNvSpPr txBox="1"/>
          <p:nvPr/>
        </p:nvSpPr>
        <p:spPr>
          <a:xfrm>
            <a:off x="191524" y="4636937"/>
            <a:ext cx="4767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464749"/>
                </a:solidFill>
                <a:effectLst/>
                <a:uLnTx/>
                <a:uFillTx/>
                <a:latin typeface="ＭＳ Ｐゴシック" panose="020B0600070205080204" pitchFamily="50" charset="-128"/>
                <a:ea typeface="ＭＳ Ｐゴシック" panose="020B0600070205080204" pitchFamily="50" charset="-128"/>
                <a:cs typeface="+mn-cs"/>
              </a:rPr>
              <a:t>農林水産省地球温暖化影響調査レポート</a:t>
            </a:r>
            <a:endParaRPr kumimoji="0" lang="en-GB" altLang="ja-JP" sz="1200" b="0" i="0" u="none" strike="noStrike" kern="1200" cap="none" spc="0" normalizeH="0" baseline="0" noProof="0">
              <a:ln>
                <a:noFill/>
              </a:ln>
              <a:solidFill>
                <a:srgbClr val="464749"/>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464749"/>
                </a:solidFill>
                <a:effectLst/>
                <a:uLnTx/>
                <a:uFillTx/>
                <a:latin typeface="ＭＳ Ｐゴシック" panose="020B0600070205080204" pitchFamily="50" charset="-128"/>
                <a:ea typeface="ＭＳ Ｐゴシック" panose="020B0600070205080204" pitchFamily="50" charset="-128"/>
                <a:cs typeface="+mn-cs"/>
              </a:rPr>
              <a:t>（</a:t>
            </a:r>
            <a:r>
              <a:rPr kumimoji="0" lang="en-GB" altLang="ja-JP" sz="1200" b="0" i="0" u="none" strike="noStrike" kern="1200" cap="none" spc="0" normalizeH="0" baseline="0" noProof="0">
                <a:ln>
                  <a:noFill/>
                </a:ln>
                <a:solidFill>
                  <a:srgbClr val="464749"/>
                </a:solidFill>
                <a:effectLst/>
                <a:uLnTx/>
                <a:uFillTx/>
                <a:latin typeface="ＭＳ Ｐゴシック" panose="020B0600070205080204" pitchFamily="50" charset="-128"/>
                <a:ea typeface="ＭＳ Ｐゴシック" panose="020B0600070205080204" pitchFamily="50" charset="-128"/>
                <a:cs typeface="+mn-cs"/>
              </a:rPr>
              <a:t>https://www.maff.go.jp/j/seisan/kankyo/ondanka/report.html</a:t>
            </a:r>
            <a:r>
              <a:rPr kumimoji="0" lang="ja-JP" altLang="en-US" sz="1200" b="0" i="0" u="none" strike="noStrike" kern="1200" cap="none" spc="0" normalizeH="0" baseline="0" noProof="0">
                <a:ln>
                  <a:noFill/>
                </a:ln>
                <a:solidFill>
                  <a:srgbClr val="464749"/>
                </a:solidFill>
                <a:effectLst/>
                <a:uLnTx/>
                <a:uFillTx/>
                <a:latin typeface="ＭＳ Ｐゴシック" panose="020B0600070205080204" pitchFamily="50" charset="-128"/>
                <a:ea typeface="ＭＳ Ｐゴシック" panose="020B0600070205080204" pitchFamily="50" charset="-128"/>
                <a:cs typeface="+mn-cs"/>
              </a:rPr>
              <a:t>）から</a:t>
            </a:r>
            <a:endParaRPr kumimoji="0" lang="en-GB" sz="1200" b="0" i="0" u="none" strike="noStrike" kern="1200" cap="none" spc="0" normalizeH="0" baseline="0" noProof="0">
              <a:ln>
                <a:noFill/>
              </a:ln>
              <a:solidFill>
                <a:srgbClr val="464749"/>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テキスト ボックス 26">
            <a:extLst>
              <a:ext uri="{FF2B5EF4-FFF2-40B4-BE49-F238E27FC236}">
                <a16:creationId xmlns:a16="http://schemas.microsoft.com/office/drawing/2014/main" id="{3B1E1D35-9D41-29B0-67C4-38886AA0DCC7}"/>
              </a:ext>
            </a:extLst>
          </p:cNvPr>
          <p:cNvSpPr txBox="1"/>
          <p:nvPr/>
        </p:nvSpPr>
        <p:spPr>
          <a:xfrm rot="16200000">
            <a:off x="-803619" y="2811316"/>
            <a:ext cx="236855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464749"/>
                </a:solidFill>
                <a:effectLst/>
                <a:uLnTx/>
                <a:uFillTx/>
                <a:latin typeface="ＭＳ Ｐゴシック" panose="020B0600070205080204" pitchFamily="50" charset="-128"/>
                <a:ea typeface="ＭＳ Ｐゴシック" panose="020B0600070205080204" pitchFamily="50" charset="-128"/>
                <a:cs typeface="+mn-cs"/>
              </a:rPr>
              <a:t>作付け面積割（％）</a:t>
            </a:r>
          </a:p>
        </p:txBody>
      </p:sp>
    </p:spTree>
    <p:extLst>
      <p:ext uri="{BB962C8B-B14F-4D97-AF65-F5344CB8AC3E}">
        <p14:creationId xmlns:p14="http://schemas.microsoft.com/office/powerpoint/2010/main" val="723744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9">
            <a:extLst>
              <a:ext uri="{FF2B5EF4-FFF2-40B4-BE49-F238E27FC236}">
                <a16:creationId xmlns:a16="http://schemas.microsoft.com/office/drawing/2014/main" id="{BF6BA97E-DAD5-C2D5-EB52-5AB11406C55E}"/>
              </a:ext>
            </a:extLst>
          </p:cNvPr>
          <p:cNvSpPr/>
          <p:nvPr/>
        </p:nvSpPr>
        <p:spPr>
          <a:xfrm>
            <a:off x="145548" y="172319"/>
            <a:ext cx="10054841" cy="480131"/>
          </a:xfrm>
          <a:prstGeom prst="rect">
            <a:avLst/>
          </a:prstGeom>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2800" b="1" dirty="0">
                <a:solidFill>
                  <a:prstClr val="black"/>
                </a:solidFill>
                <a:latin typeface="+mn-ea"/>
              </a:rPr>
              <a:t>高温耐性ランクと対象品種</a:t>
            </a:r>
          </a:p>
        </p:txBody>
      </p:sp>
      <p:pic>
        <p:nvPicPr>
          <p:cNvPr id="4" name="図 3">
            <a:extLst>
              <a:ext uri="{FF2B5EF4-FFF2-40B4-BE49-F238E27FC236}">
                <a16:creationId xmlns:a16="http://schemas.microsoft.com/office/drawing/2014/main" id="{F22B2A5C-8F48-1A49-57B4-41DD40E26C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14748" y="923875"/>
            <a:ext cx="7368076" cy="4555746"/>
          </a:xfrm>
          <a:prstGeom prst="rect">
            <a:avLst/>
          </a:prstGeom>
        </p:spPr>
      </p:pic>
      <p:grpSp>
        <p:nvGrpSpPr>
          <p:cNvPr id="5" name="グループ化 4">
            <a:extLst>
              <a:ext uri="{FF2B5EF4-FFF2-40B4-BE49-F238E27FC236}">
                <a16:creationId xmlns:a16="http://schemas.microsoft.com/office/drawing/2014/main" id="{48D7591E-7776-C8EA-C4A7-BD6A7D1B45CE}"/>
              </a:ext>
            </a:extLst>
          </p:cNvPr>
          <p:cNvGrpSpPr/>
          <p:nvPr/>
        </p:nvGrpSpPr>
        <p:grpSpPr>
          <a:xfrm>
            <a:off x="1488194" y="1547991"/>
            <a:ext cx="787397" cy="3291189"/>
            <a:chOff x="179510" y="1547991"/>
            <a:chExt cx="787397" cy="3291189"/>
          </a:xfrm>
        </p:grpSpPr>
        <p:sp>
          <p:nvSpPr>
            <p:cNvPr id="6" name="テキスト ボックス 5">
              <a:extLst>
                <a:ext uri="{FF2B5EF4-FFF2-40B4-BE49-F238E27FC236}">
                  <a16:creationId xmlns:a16="http://schemas.microsoft.com/office/drawing/2014/main" id="{635A735A-1354-28F9-8041-97F7C262AAFC}"/>
                </a:ext>
              </a:extLst>
            </p:cNvPr>
            <p:cNvSpPr txBox="1"/>
            <p:nvPr/>
          </p:nvSpPr>
          <p:spPr>
            <a:xfrm>
              <a:off x="179512" y="1547991"/>
              <a:ext cx="787395" cy="369332"/>
            </a:xfrm>
            <a:prstGeom prst="rect">
              <a:avLst/>
            </a:prstGeom>
            <a:noFill/>
          </p:spPr>
          <p:txBody>
            <a:bodyPr wrap="none" rtlCol="0">
              <a:spAutoFit/>
            </a:bodyPr>
            <a:lstStyle/>
            <a:p>
              <a:r>
                <a:rPr kumimoji="1" lang="en-US" altLang="ja-JP" b="1" dirty="0"/>
                <a:t>HTR3</a:t>
              </a:r>
              <a:endParaRPr kumimoji="1" lang="ja-JP" altLang="en-US" b="1" dirty="0"/>
            </a:p>
          </p:txBody>
        </p:sp>
        <p:sp>
          <p:nvSpPr>
            <p:cNvPr id="7" name="テキスト ボックス 6">
              <a:extLst>
                <a:ext uri="{FF2B5EF4-FFF2-40B4-BE49-F238E27FC236}">
                  <a16:creationId xmlns:a16="http://schemas.microsoft.com/office/drawing/2014/main" id="{4A732127-330F-A79E-B192-6B832029B088}"/>
                </a:ext>
              </a:extLst>
            </p:cNvPr>
            <p:cNvSpPr txBox="1"/>
            <p:nvPr/>
          </p:nvSpPr>
          <p:spPr>
            <a:xfrm>
              <a:off x="179511" y="2185485"/>
              <a:ext cx="787395" cy="369332"/>
            </a:xfrm>
            <a:prstGeom prst="rect">
              <a:avLst/>
            </a:prstGeom>
            <a:noFill/>
          </p:spPr>
          <p:txBody>
            <a:bodyPr wrap="none" rtlCol="0">
              <a:spAutoFit/>
            </a:bodyPr>
            <a:lstStyle/>
            <a:p>
              <a:r>
                <a:rPr kumimoji="1" lang="en-US" altLang="ja-JP" b="1" dirty="0"/>
                <a:t>HTR</a:t>
              </a:r>
              <a:r>
                <a:rPr lang="en-US" altLang="ja-JP" b="1" dirty="0"/>
                <a:t>4</a:t>
              </a:r>
              <a:endParaRPr kumimoji="1" lang="ja-JP" altLang="en-US" b="1" dirty="0"/>
            </a:p>
          </p:txBody>
        </p:sp>
        <p:sp>
          <p:nvSpPr>
            <p:cNvPr id="8" name="テキスト ボックス 7">
              <a:extLst>
                <a:ext uri="{FF2B5EF4-FFF2-40B4-BE49-F238E27FC236}">
                  <a16:creationId xmlns:a16="http://schemas.microsoft.com/office/drawing/2014/main" id="{14EC486C-DF06-4A18-CAE7-E98156F346C9}"/>
                </a:ext>
              </a:extLst>
            </p:cNvPr>
            <p:cNvSpPr txBox="1"/>
            <p:nvPr/>
          </p:nvSpPr>
          <p:spPr>
            <a:xfrm>
              <a:off x="179510" y="2804110"/>
              <a:ext cx="787395" cy="369332"/>
            </a:xfrm>
            <a:prstGeom prst="rect">
              <a:avLst/>
            </a:prstGeom>
            <a:noFill/>
          </p:spPr>
          <p:txBody>
            <a:bodyPr wrap="none" rtlCol="0">
              <a:spAutoFit/>
            </a:bodyPr>
            <a:lstStyle/>
            <a:p>
              <a:r>
                <a:rPr kumimoji="1" lang="en-US" altLang="ja-JP" b="1" dirty="0"/>
                <a:t>HTR5</a:t>
              </a:r>
              <a:endParaRPr kumimoji="1" lang="ja-JP" altLang="en-US" b="1" dirty="0"/>
            </a:p>
          </p:txBody>
        </p:sp>
        <p:sp>
          <p:nvSpPr>
            <p:cNvPr id="9" name="テキスト ボックス 8">
              <a:extLst>
                <a:ext uri="{FF2B5EF4-FFF2-40B4-BE49-F238E27FC236}">
                  <a16:creationId xmlns:a16="http://schemas.microsoft.com/office/drawing/2014/main" id="{CE417346-71A6-6E54-BD6F-D51BA20CB74D}"/>
                </a:ext>
              </a:extLst>
            </p:cNvPr>
            <p:cNvSpPr txBox="1"/>
            <p:nvPr/>
          </p:nvSpPr>
          <p:spPr>
            <a:xfrm>
              <a:off x="179510" y="3667225"/>
              <a:ext cx="787395" cy="369332"/>
            </a:xfrm>
            <a:prstGeom prst="rect">
              <a:avLst/>
            </a:prstGeom>
            <a:noFill/>
          </p:spPr>
          <p:txBody>
            <a:bodyPr wrap="none" rtlCol="0">
              <a:spAutoFit/>
            </a:bodyPr>
            <a:lstStyle/>
            <a:p>
              <a:r>
                <a:rPr kumimoji="1" lang="en-US" altLang="ja-JP" b="1" dirty="0"/>
                <a:t>HTR6</a:t>
              </a:r>
              <a:endParaRPr kumimoji="1" lang="ja-JP" altLang="en-US" b="1" dirty="0"/>
            </a:p>
          </p:txBody>
        </p:sp>
        <p:sp>
          <p:nvSpPr>
            <p:cNvPr id="10" name="テキスト ボックス 9">
              <a:extLst>
                <a:ext uri="{FF2B5EF4-FFF2-40B4-BE49-F238E27FC236}">
                  <a16:creationId xmlns:a16="http://schemas.microsoft.com/office/drawing/2014/main" id="{D5D16085-37BD-8DB9-8DFF-1A1C70A8FF70}"/>
                </a:ext>
              </a:extLst>
            </p:cNvPr>
            <p:cNvSpPr txBox="1"/>
            <p:nvPr/>
          </p:nvSpPr>
          <p:spPr>
            <a:xfrm>
              <a:off x="179510" y="4469848"/>
              <a:ext cx="787395" cy="369332"/>
            </a:xfrm>
            <a:prstGeom prst="rect">
              <a:avLst/>
            </a:prstGeom>
            <a:noFill/>
          </p:spPr>
          <p:txBody>
            <a:bodyPr wrap="none" rtlCol="0">
              <a:spAutoFit/>
            </a:bodyPr>
            <a:lstStyle/>
            <a:p>
              <a:r>
                <a:rPr kumimoji="1" lang="en-US" altLang="ja-JP" b="1" dirty="0"/>
                <a:t>HTR7</a:t>
              </a:r>
              <a:endParaRPr kumimoji="1" lang="ja-JP" altLang="en-US" b="1" dirty="0"/>
            </a:p>
          </p:txBody>
        </p:sp>
      </p:grpSp>
      <p:sp>
        <p:nvSpPr>
          <p:cNvPr id="11" name="テキスト ボックス 10">
            <a:extLst>
              <a:ext uri="{FF2B5EF4-FFF2-40B4-BE49-F238E27FC236}">
                <a16:creationId xmlns:a16="http://schemas.microsoft.com/office/drawing/2014/main" id="{F516CFD2-618B-CA2B-E270-226527351A96}"/>
              </a:ext>
            </a:extLst>
          </p:cNvPr>
          <p:cNvSpPr txBox="1"/>
          <p:nvPr/>
        </p:nvSpPr>
        <p:spPr>
          <a:xfrm>
            <a:off x="3877223" y="5498427"/>
            <a:ext cx="6323941" cy="646331"/>
          </a:xfrm>
          <a:prstGeom prst="rect">
            <a:avLst/>
          </a:prstGeom>
          <a:noFill/>
        </p:spPr>
        <p:txBody>
          <a:bodyPr wrap="square">
            <a:spAutoFit/>
          </a:bodyPr>
          <a:lstStyle/>
          <a:p>
            <a:r>
              <a:rPr lang="ja-JP" altLang="en-US" dirty="0"/>
              <a:t>出典： 北海道を除く全国の水稲高温登熟性標準品種の選定 （農研機構</a:t>
            </a:r>
            <a:r>
              <a:rPr lang="en-US" altLang="ja-JP" dirty="0"/>
              <a:t>,</a:t>
            </a:r>
            <a:r>
              <a:rPr lang="ja-JP" altLang="en-US" dirty="0"/>
              <a:t/>
            </a:r>
            <a:r>
              <a:rPr lang="en-US" altLang="ja-JP" dirty="0"/>
              <a:t>2017</a:t>
            </a:r>
            <a:r>
              <a:rPr lang="ja-JP" altLang="en-US" dirty="0"/>
              <a:t> 普及成果情報より）</a:t>
            </a:r>
          </a:p>
        </p:txBody>
      </p:sp>
      <p:sp>
        <p:nvSpPr>
          <p:cNvPr id="12" name="テキスト ボックス 11">
            <a:extLst>
              <a:ext uri="{FF2B5EF4-FFF2-40B4-BE49-F238E27FC236}">
                <a16:creationId xmlns:a16="http://schemas.microsoft.com/office/drawing/2014/main" id="{722C35C3-F728-97A3-7F00-587DB5B9118D}"/>
              </a:ext>
            </a:extLst>
          </p:cNvPr>
          <p:cNvSpPr txBox="1"/>
          <p:nvPr/>
        </p:nvSpPr>
        <p:spPr>
          <a:xfrm>
            <a:off x="1488194" y="6355991"/>
            <a:ext cx="8208914" cy="400110"/>
          </a:xfrm>
          <a:prstGeom prst="rect">
            <a:avLst/>
          </a:prstGeom>
          <a:noFill/>
        </p:spPr>
        <p:txBody>
          <a:bodyPr wrap="square">
            <a:spAutoFit/>
          </a:bodyPr>
          <a:lstStyle/>
          <a:p>
            <a:r>
              <a:rPr lang="ja-JP" altLang="en-US" sz="2000" b="1" dirty="0">
                <a:solidFill>
                  <a:srgbClr val="FF0000"/>
                </a:solidFill>
              </a:rPr>
              <a:t>高温登熟性：　</a:t>
            </a:r>
            <a:r>
              <a:rPr lang="ja-JP" altLang="en-US" sz="2000" b="1" i="0" dirty="0">
                <a:solidFill>
                  <a:srgbClr val="FF0000"/>
                </a:solidFill>
                <a:effectLst/>
                <a:latin typeface="Helvetica Neue"/>
              </a:rPr>
              <a:t>高温による白未熟粒発生に伴う玄米品質低下</a:t>
            </a:r>
            <a:r>
              <a:rPr lang="ja-JP" altLang="en-US" sz="2000" b="1" dirty="0">
                <a:solidFill>
                  <a:srgbClr val="FF0000"/>
                </a:solidFill>
              </a:rPr>
              <a:t>　</a:t>
            </a:r>
          </a:p>
        </p:txBody>
      </p:sp>
    </p:spTree>
    <p:extLst>
      <p:ext uri="{BB962C8B-B14F-4D97-AF65-F5344CB8AC3E}">
        <p14:creationId xmlns:p14="http://schemas.microsoft.com/office/powerpoint/2010/main" val="413168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9FBBF67-3B2F-960E-4DD7-55DCD6C8738D}"/>
              </a:ext>
            </a:extLst>
          </p:cNvPr>
          <p:cNvPicPr>
            <a:picLocks noChangeAspect="1"/>
          </p:cNvPicPr>
          <p:nvPr/>
        </p:nvPicPr>
        <p:blipFill>
          <a:blip r:embed="rId2"/>
          <a:srcRect t="30872"/>
          <a:stretch>
            <a:fillRect/>
          </a:stretch>
        </p:blipFill>
        <p:spPr>
          <a:xfrm>
            <a:off x="0" y="906011"/>
            <a:ext cx="12188670" cy="5951990"/>
          </a:xfrm>
          <a:prstGeom prst="rect">
            <a:avLst/>
          </a:prstGeom>
        </p:spPr>
      </p:pic>
      <p:sp>
        <p:nvSpPr>
          <p:cNvPr id="2" name="タイトル 1">
            <a:extLst>
              <a:ext uri="{FF2B5EF4-FFF2-40B4-BE49-F238E27FC236}">
                <a16:creationId xmlns:a16="http://schemas.microsoft.com/office/drawing/2014/main" id="{B38A6746-7F1F-D847-32A3-78A13303E0D7}"/>
              </a:ext>
            </a:extLst>
          </p:cNvPr>
          <p:cNvSpPr txBox="1">
            <a:spLocks/>
          </p:cNvSpPr>
          <p:nvPr/>
        </p:nvSpPr>
        <p:spPr>
          <a:xfrm>
            <a:off x="113659" y="127078"/>
            <a:ext cx="9983652"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r>
              <a:rPr lang="ja-JP" altLang="en-US" b="1" dirty="0">
                <a:latin typeface="+mn-ea"/>
                <a:ea typeface="+mn-ea"/>
              </a:rPr>
              <a:t>平均気温：茨城県（夏季：</a:t>
            </a:r>
            <a:r>
              <a:rPr lang="en-US" altLang="ja-JP" b="1" dirty="0">
                <a:latin typeface="+mn-ea"/>
                <a:ea typeface="+mn-ea"/>
              </a:rPr>
              <a:t>6</a:t>
            </a:r>
            <a:r>
              <a:rPr lang="ja-JP" altLang="en-US" b="1" dirty="0">
                <a:latin typeface="+mn-ea"/>
                <a:ea typeface="+mn-ea"/>
              </a:rPr>
              <a:t>～</a:t>
            </a:r>
            <a:r>
              <a:rPr lang="en-US" altLang="ja-JP" b="1" dirty="0">
                <a:latin typeface="+mn-ea"/>
                <a:ea typeface="+mn-ea"/>
              </a:rPr>
              <a:t>8</a:t>
            </a:r>
            <a:r>
              <a:rPr lang="ja-JP" altLang="en-US" b="1" dirty="0">
                <a:latin typeface="+mn-ea"/>
                <a:ea typeface="+mn-ea"/>
              </a:rPr>
              <a:t>月）</a:t>
            </a:r>
          </a:p>
        </p:txBody>
      </p:sp>
      <p:sp>
        <p:nvSpPr>
          <p:cNvPr id="3" name="テキスト ボックス 2">
            <a:extLst>
              <a:ext uri="{FF2B5EF4-FFF2-40B4-BE49-F238E27FC236}">
                <a16:creationId xmlns:a16="http://schemas.microsoft.com/office/drawing/2014/main" id="{372EA3C7-EAF1-ACAA-FFF9-03DB5F4B0B14}"/>
              </a:ext>
            </a:extLst>
          </p:cNvPr>
          <p:cNvSpPr txBox="1"/>
          <p:nvPr/>
        </p:nvSpPr>
        <p:spPr>
          <a:xfrm>
            <a:off x="3700732" y="6208510"/>
            <a:ext cx="4830793" cy="646331"/>
          </a:xfrm>
          <a:prstGeom prst="rect">
            <a:avLst/>
          </a:prstGeom>
          <a:noFill/>
        </p:spPr>
        <p:txBody>
          <a:bodyPr wrap="square">
            <a:spAutoFit/>
          </a:bodyPr>
          <a:lstStyle/>
          <a:p>
            <a:r>
              <a:rPr lang="ja-JP" altLang="en-US" b="1" dirty="0">
                <a:solidFill>
                  <a:srgbClr val="FF0000"/>
                </a:solidFill>
                <a:latin typeface="ＭＳ ゴシック" panose="020B0609070205080204" pitchFamily="49" charset="-128"/>
                <a:ea typeface="ＭＳ ゴシック" panose="020B0609070205080204" pitchFamily="49" charset="-128"/>
              </a:rPr>
              <a:t>夏季を通した平均気温は、</a:t>
            </a:r>
            <a:r>
              <a:rPr lang="en-US" altLang="ja-JP" b="1" dirty="0">
                <a:solidFill>
                  <a:srgbClr val="FF0000"/>
                </a:solidFill>
                <a:latin typeface="ＭＳ ゴシック" panose="020B0609070205080204" pitchFamily="49" charset="-128"/>
                <a:ea typeface="ＭＳ ゴシック" panose="020B0609070205080204" pitchFamily="49" charset="-128"/>
              </a:rPr>
              <a:t>2023</a:t>
            </a:r>
            <a:r>
              <a:rPr lang="ja-JP" altLang="en-US" b="1" dirty="0">
                <a:solidFill>
                  <a:srgbClr val="FF0000"/>
                </a:solidFill>
                <a:latin typeface="ＭＳ ゴシック" panose="020B0609070205080204" pitchFamily="49" charset="-128"/>
                <a:ea typeface="ＭＳ ゴシック" panose="020B0609070205080204" pitchFamily="49" charset="-128"/>
              </a:rPr>
              <a:t>年と</a:t>
            </a:r>
            <a:r>
              <a:rPr lang="en-US" altLang="ja-JP" b="1" dirty="0">
                <a:solidFill>
                  <a:srgbClr val="FF0000"/>
                </a:solidFill>
                <a:latin typeface="ＭＳ ゴシック" panose="020B0609070205080204" pitchFamily="49" charset="-128"/>
                <a:ea typeface="ＭＳ ゴシック" panose="020B0609070205080204" pitchFamily="49" charset="-128"/>
              </a:rPr>
              <a:t>2024</a:t>
            </a:r>
            <a:r>
              <a:rPr lang="ja-JP" altLang="en-US" b="1" dirty="0">
                <a:solidFill>
                  <a:srgbClr val="FF0000"/>
                </a:solidFill>
                <a:latin typeface="ＭＳ ゴシック" panose="020B0609070205080204" pitchFamily="49" charset="-128"/>
                <a:ea typeface="ＭＳ ゴシック" panose="020B0609070205080204" pitchFamily="49" charset="-128"/>
              </a:rPr>
              <a:t>年は同程度に高い。</a:t>
            </a:r>
            <a:endParaRPr lang="ja-JP" altLang="en-US" b="1" dirty="0">
              <a:solidFill>
                <a:srgbClr val="FF0000"/>
              </a:solidFill>
            </a:endParaRPr>
          </a:p>
        </p:txBody>
      </p:sp>
    </p:spTree>
    <p:extLst>
      <p:ext uri="{BB962C8B-B14F-4D97-AF65-F5344CB8AC3E}">
        <p14:creationId xmlns:p14="http://schemas.microsoft.com/office/powerpoint/2010/main" val="2135622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B519FB13-DFC3-0168-6DA7-700F5CFBB582}"/>
              </a:ext>
            </a:extLst>
          </p:cNvPr>
          <p:cNvSpPr/>
          <p:nvPr/>
        </p:nvSpPr>
        <p:spPr>
          <a:xfrm>
            <a:off x="4057721" y="1695538"/>
            <a:ext cx="8020562" cy="4998426"/>
          </a:xfrm>
          <a:prstGeom prst="rect">
            <a:avLst/>
          </a:prstGeom>
          <a:solidFill>
            <a:schemeClr val="accent4">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 name="正方形/長方形 2">
            <a:extLst>
              <a:ext uri="{FF2B5EF4-FFF2-40B4-BE49-F238E27FC236}">
                <a16:creationId xmlns:a16="http://schemas.microsoft.com/office/drawing/2014/main" id="{70D9C8D8-AD18-D8D7-ED68-2B17793804C3}"/>
              </a:ext>
            </a:extLst>
          </p:cNvPr>
          <p:cNvSpPr/>
          <p:nvPr/>
        </p:nvSpPr>
        <p:spPr>
          <a:xfrm>
            <a:off x="5968620" y="1001148"/>
            <a:ext cx="2290925" cy="1425304"/>
          </a:xfrm>
          <a:prstGeom prst="rect">
            <a:avLst/>
          </a:prstGeom>
          <a:gradFill flip="none" rotWithShape="1">
            <a:gsLst>
              <a:gs pos="0">
                <a:schemeClr val="tx2">
                  <a:lumMod val="90000"/>
                  <a:lumOff val="10000"/>
                </a:schemeClr>
              </a:gs>
              <a:gs pos="100000">
                <a:schemeClr val="tx2">
                  <a:lumMod val="50000"/>
                  <a:lumOff val="50000"/>
                </a:schemeClr>
              </a:gs>
            </a:gsLst>
            <a:lin ang="16200000" scaled="1"/>
            <a:tileRect/>
          </a:gradFill>
          <a:ln>
            <a:noFill/>
          </a:ln>
          <a:effectLst>
            <a:glow rad="139700">
              <a:schemeClr val="accent4">
                <a:satMod val="175000"/>
                <a:alpha val="40000"/>
              </a:schemeClr>
            </a:glo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400" b="1">
                <a:solidFill>
                  <a:prstClr val="white"/>
                </a:solidFill>
                <a:latin typeface="ＭＳ Ｐゴシック" panose="020B0600070205080204" pitchFamily="50" charset="-128"/>
                <a:ea typeface="ＭＳ Ｐゴシック" panose="020B0600070205080204" pitchFamily="50" charset="-128"/>
              </a:rPr>
              <a:t>メタ解析</a:t>
            </a:r>
          </a:p>
        </p:txBody>
      </p:sp>
      <p:sp>
        <p:nvSpPr>
          <p:cNvPr id="6" name="テキスト ボックス 5">
            <a:extLst>
              <a:ext uri="{FF2B5EF4-FFF2-40B4-BE49-F238E27FC236}">
                <a16:creationId xmlns:a16="http://schemas.microsoft.com/office/drawing/2014/main" id="{EA51C81B-BF02-D209-278F-A02A38D8644E}"/>
              </a:ext>
            </a:extLst>
          </p:cNvPr>
          <p:cNvSpPr txBox="1"/>
          <p:nvPr/>
        </p:nvSpPr>
        <p:spPr>
          <a:xfrm>
            <a:off x="184276" y="111958"/>
            <a:ext cx="880241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高温耐性品種ランク別白未熟発生率のモデル化</a:t>
            </a:r>
            <a:endParaRPr kumimoji="1" lang="ja-JP" altLang="en-US" sz="3200" b="0" i="0" u="none" strike="noStrike" kern="1200" cap="none" spc="0" normalizeH="0" baseline="0" noProof="0" dirty="0">
              <a:ln w="0"/>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8" name="グループ化 7">
            <a:extLst>
              <a:ext uri="{FF2B5EF4-FFF2-40B4-BE49-F238E27FC236}">
                <a16:creationId xmlns:a16="http://schemas.microsoft.com/office/drawing/2014/main" id="{E5322F11-8B2A-0BD6-19F8-FDF64DFE90E8}"/>
              </a:ext>
            </a:extLst>
          </p:cNvPr>
          <p:cNvGrpSpPr/>
          <p:nvPr/>
        </p:nvGrpSpPr>
        <p:grpSpPr>
          <a:xfrm>
            <a:off x="242768" y="982886"/>
            <a:ext cx="3951544" cy="5711078"/>
            <a:chOff x="242768" y="982886"/>
            <a:chExt cx="3951544" cy="5711078"/>
          </a:xfrm>
        </p:grpSpPr>
        <p:sp>
          <p:nvSpPr>
            <p:cNvPr id="15" name="正方形/長方形 14">
              <a:extLst>
                <a:ext uri="{FF2B5EF4-FFF2-40B4-BE49-F238E27FC236}">
                  <a16:creationId xmlns:a16="http://schemas.microsoft.com/office/drawing/2014/main" id="{B1C906A4-6CBD-91AE-1523-53436B9A9092}"/>
                </a:ext>
              </a:extLst>
            </p:cNvPr>
            <p:cNvSpPr/>
            <p:nvPr/>
          </p:nvSpPr>
          <p:spPr>
            <a:xfrm>
              <a:off x="242768" y="1695538"/>
              <a:ext cx="3642836" cy="4998426"/>
            </a:xfrm>
            <a:prstGeom prst="rect">
              <a:avLst/>
            </a:prstGeom>
            <a:solidFill>
              <a:schemeClr val="accent4">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 name="正方形/長方形 1">
              <a:extLst>
                <a:ext uri="{FF2B5EF4-FFF2-40B4-BE49-F238E27FC236}">
                  <a16:creationId xmlns:a16="http://schemas.microsoft.com/office/drawing/2014/main" id="{B05F659A-66D4-54B7-6549-C3F8EACE66DB}"/>
                </a:ext>
              </a:extLst>
            </p:cNvPr>
            <p:cNvSpPr/>
            <p:nvPr/>
          </p:nvSpPr>
          <p:spPr>
            <a:xfrm>
              <a:off x="668433" y="982886"/>
              <a:ext cx="2826289" cy="1443566"/>
            </a:xfrm>
            <a:prstGeom prst="rect">
              <a:avLst/>
            </a:prstGeom>
            <a:gradFill flip="none" rotWithShape="1">
              <a:gsLst>
                <a:gs pos="0">
                  <a:schemeClr val="tx2">
                    <a:lumMod val="90000"/>
                    <a:lumOff val="10000"/>
                  </a:schemeClr>
                </a:gs>
                <a:gs pos="100000">
                  <a:schemeClr val="tx2">
                    <a:lumMod val="50000"/>
                    <a:lumOff val="50000"/>
                  </a:schemeClr>
                </a:gs>
              </a:gsLst>
              <a:lin ang="16200000" scaled="1"/>
              <a:tileRect/>
            </a:gradFill>
            <a:ln>
              <a:noFill/>
            </a:ln>
            <a:effectLst>
              <a:glow rad="139700">
                <a:schemeClr val="accent4">
                  <a:satMod val="175000"/>
                  <a:alpha val="40000"/>
                </a:schemeClr>
              </a:glo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系統的レビューによるデータベース構築</a:t>
              </a:r>
            </a:p>
          </p:txBody>
        </p:sp>
        <p:pic>
          <p:nvPicPr>
            <p:cNvPr id="5" name="図 4">
              <a:extLst>
                <a:ext uri="{FF2B5EF4-FFF2-40B4-BE49-F238E27FC236}">
                  <a16:creationId xmlns:a16="http://schemas.microsoft.com/office/drawing/2014/main" id="{2A1FCB8E-8DF0-C16E-DD5B-0C6B8940AAB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978" b="89855" l="9690" r="89922">
                          <a14:foregroundMark x1="59496" y1="22464" x2="59302" y2="21014"/>
                          <a14:foregroundMark x1="59496" y1="23007" x2="59496" y2="22464"/>
                          <a14:foregroundMark x1="59496" y1="23732" x2="59496" y2="23007"/>
                          <a14:foregroundMark x1="59690" y1="25000" x2="59496" y2="23732"/>
                          <a14:foregroundMark x1="59690" y1="25543" x2="59690" y2="25000"/>
                          <a14:foregroundMark x1="59690" y1="26087" x2="59690" y2="25543"/>
                          <a14:foregroundMark x1="59884" y1="28261" x2="59690" y2="26268"/>
                          <a14:foregroundMark x1="60271" y1="20471" x2="64922" y2="18478"/>
                          <a14:foregroundMark x1="59302" y1="21014" x2="60078" y2="20652"/>
                          <a14:foregroundMark x1="67248" y1="12500" x2="67442" y2="11413"/>
                          <a14:foregroundMark x1="66667" y1="15580" x2="67054" y2="13406"/>
                          <a14:foregroundMark x1="66473" y1="17391" x2="66667" y2="15942"/>
                          <a14:foregroundMark x1="83915" y1="13768" x2="85853" y2="14855"/>
                          <a14:foregroundMark x1="62016" y1="23732" x2="61822" y2="24094"/>
                          <a14:foregroundMark x1="62209" y1="22826" x2="62016" y2="23732"/>
                          <a14:foregroundMark x1="68798" y1="6159" x2="68798" y2="6159"/>
                          <a14:foregroundMark x1="68798" y1="6159" x2="68798" y2="6159"/>
                          <a14:foregroundMark x1="69186" y1="12862" x2="69186" y2="12862"/>
                          <a14:foregroundMark x1="69380" y1="12138" x2="69380" y2="12138"/>
                          <a14:foregroundMark x1="68798" y1="12500" x2="68798" y2="12500"/>
                          <a14:foregroundMark x1="68798" y1="12500" x2="68798" y2="12500"/>
                          <a14:foregroundMark x1="69380" y1="12681" x2="69380" y2="14493"/>
                          <a14:foregroundMark x1="10271" y1="74819" x2="10271" y2="74819"/>
                          <a14:backgroundMark x1="68411" y1="27536" x2="68023" y2="26449"/>
                          <a14:backgroundMark x1="67829" y1="25725" x2="75388" y2="24638"/>
                          <a14:backgroundMark x1="75388" y1="24638" x2="75775" y2="25000"/>
                          <a14:backgroundMark x1="75388" y1="10326" x2="82946" y2="13406"/>
                          <a14:backgroundMark x1="82946" y1="13406" x2="84109" y2="13587"/>
                          <a14:backgroundMark x1="86628" y1="14130" x2="92248" y2="17572"/>
                          <a14:backgroundMark x1="86240" y1="14674" x2="87791" y2="15399"/>
                          <a14:backgroundMark x1="85659" y1="14493" x2="85659" y2="14493"/>
                          <a14:backgroundMark x1="76357" y1="10145" x2="76357" y2="10145"/>
                          <a14:backgroundMark x1="75969" y1="10145" x2="75969" y2="10145"/>
                          <a14:backgroundMark x1="75388" y1="9964" x2="75388" y2="9964"/>
                          <a14:backgroundMark x1="62984" y1="22464" x2="62984" y2="22464"/>
                          <a14:backgroundMark x1="62984" y1="22464" x2="70349" y2="22645"/>
                          <a14:backgroundMark x1="70349" y1="22645" x2="63372" y2="24275"/>
                          <a14:backgroundMark x1="63372" y1="24275" x2="63372" y2="22283"/>
                          <a14:backgroundMark x1="62403" y1="23551" x2="64341" y2="23188"/>
                          <a14:backgroundMark x1="62597" y1="22645" x2="62597" y2="22645"/>
                          <a14:backgroundMark x1="62209" y1="23007" x2="62209" y2="23007"/>
                          <a14:backgroundMark x1="62209" y1="23732" x2="62209" y2="23732"/>
                          <a14:backgroundMark x1="61822" y1="23188" x2="61822" y2="23188"/>
                          <a14:backgroundMark x1="62597" y1="23551" x2="62597" y2="23551"/>
                          <a14:backgroundMark x1="59884" y1="25543" x2="59884" y2="25543"/>
                          <a14:backgroundMark x1="59884" y1="25181" x2="59884" y2="25181"/>
                          <a14:backgroundMark x1="59884" y1="25543" x2="59884" y2="25543"/>
                          <a14:backgroundMark x1="59690" y1="25543" x2="59690" y2="25543"/>
                          <a14:backgroundMark x1="68023" y1="10688" x2="68023" y2="10688"/>
                          <a14:backgroundMark x1="66860" y1="12138" x2="68023" y2="10688"/>
                          <a14:backgroundMark x1="68605" y1="9783" x2="68605" y2="9783"/>
                          <a14:backgroundMark x1="68605" y1="10688" x2="68023" y2="11594"/>
                          <a14:backgroundMark x1="68798" y1="12500" x2="68992" y2="12500"/>
                          <a14:backgroundMark x1="60271" y1="25725" x2="60271" y2="25725"/>
                          <a14:backgroundMark x1="59690" y1="25000" x2="59690" y2="25000"/>
                          <a14:backgroundMark x1="59690" y1="26087" x2="59690" y2="26268"/>
                          <a14:backgroundMark x1="59302" y1="26268" x2="59302" y2="26268"/>
                        </a14:backgroundRemoval>
                      </a14:imgEffect>
                    </a14:imgLayer>
                  </a14:imgProps>
                </a:ext>
                <a:ext uri="{28A0092B-C50C-407E-A947-70E740481C1C}">
                  <a14:useLocalDpi xmlns:a14="http://schemas.microsoft.com/office/drawing/2010/main"/>
                </a:ext>
              </a:extLst>
            </a:blip>
            <a:srcRect/>
            <a:stretch/>
          </p:blipFill>
          <p:spPr>
            <a:xfrm>
              <a:off x="422674" y="2426452"/>
              <a:ext cx="3771638" cy="4039956"/>
            </a:xfrm>
            <a:prstGeom prst="rect">
              <a:avLst/>
            </a:prstGeom>
            <a:ln>
              <a:noFill/>
            </a:ln>
            <a:effectLst>
              <a:outerShdw blurRad="190500" algn="tl" rotWithShape="0">
                <a:srgbClr val="000000">
                  <a:alpha val="70000"/>
                </a:srgbClr>
              </a:outerShdw>
            </a:effectLst>
          </p:spPr>
        </p:pic>
        <p:sp>
          <p:nvSpPr>
            <p:cNvPr id="7" name="テキスト ボックス 6">
              <a:extLst>
                <a:ext uri="{FF2B5EF4-FFF2-40B4-BE49-F238E27FC236}">
                  <a16:creationId xmlns:a16="http://schemas.microsoft.com/office/drawing/2014/main" id="{D08AC265-C6DF-FC66-DFB6-393CDE0CB1AB}"/>
                </a:ext>
              </a:extLst>
            </p:cNvPr>
            <p:cNvSpPr txBox="1"/>
            <p:nvPr/>
          </p:nvSpPr>
          <p:spPr>
            <a:xfrm>
              <a:off x="543450" y="2844707"/>
              <a:ext cx="2422578"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44 </a:t>
              </a:r>
              <a:r>
                <a:rPr kumimoji="1" lang="ja-JP" altLang="en-US"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試験地</a:t>
              </a:r>
              <a:endParaRPr kumimoji="1" lang="en-US" altLang="ja-JP"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33 </a:t>
              </a:r>
              <a:r>
                <a:rPr kumimoji="1" lang="ja-JP" altLang="en-US"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県</a:t>
              </a:r>
              <a:endParaRPr kumimoji="1" lang="en-US" altLang="ja-JP"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n = 1302</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48</a:t>
              </a:r>
              <a:r>
                <a:rPr kumimoji="1" lang="ja-JP" altLang="en-US"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品種</a:t>
              </a:r>
            </a:p>
          </p:txBody>
        </p:sp>
      </p:grpSp>
      <p:sp>
        <p:nvSpPr>
          <p:cNvPr id="10" name="正方形/長方形 9">
            <a:extLst>
              <a:ext uri="{FF2B5EF4-FFF2-40B4-BE49-F238E27FC236}">
                <a16:creationId xmlns:a16="http://schemas.microsoft.com/office/drawing/2014/main" id="{A72081E5-0C93-80D2-9097-5C2E577A5EF1}"/>
              </a:ext>
            </a:extLst>
          </p:cNvPr>
          <p:cNvSpPr/>
          <p:nvPr/>
        </p:nvSpPr>
        <p:spPr>
          <a:xfrm>
            <a:off x="8576227" y="982886"/>
            <a:ext cx="2290925" cy="1425304"/>
          </a:xfrm>
          <a:prstGeom prst="rect">
            <a:avLst/>
          </a:prstGeom>
          <a:gradFill flip="none" rotWithShape="1">
            <a:gsLst>
              <a:gs pos="0">
                <a:schemeClr val="tx2">
                  <a:lumMod val="90000"/>
                  <a:lumOff val="10000"/>
                </a:schemeClr>
              </a:gs>
              <a:gs pos="100000">
                <a:schemeClr val="tx2">
                  <a:lumMod val="50000"/>
                  <a:lumOff val="50000"/>
                </a:schemeClr>
              </a:gs>
            </a:gsLst>
            <a:lin ang="16200000" scaled="1"/>
            <a:tileRect/>
          </a:gradFill>
          <a:ln>
            <a:noFill/>
          </a:ln>
          <a:effectLst>
            <a:glow rad="139700">
              <a:schemeClr val="accent4">
                <a:satMod val="175000"/>
                <a:alpha val="40000"/>
              </a:schemeClr>
            </a:glo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400" b="1">
                <a:solidFill>
                  <a:prstClr val="white"/>
                </a:solidFill>
                <a:latin typeface="ＭＳ Ｐゴシック" panose="020B0600070205080204" pitchFamily="50" charset="-128"/>
                <a:ea typeface="ＭＳ Ｐゴシック" panose="020B0600070205080204" pitchFamily="50" charset="-128"/>
              </a:rPr>
              <a:t>モデル構築</a:t>
            </a:r>
          </a:p>
        </p:txBody>
      </p:sp>
      <p:sp>
        <p:nvSpPr>
          <p:cNvPr id="14" name="矢印: 右 13">
            <a:extLst>
              <a:ext uri="{FF2B5EF4-FFF2-40B4-BE49-F238E27FC236}">
                <a16:creationId xmlns:a16="http://schemas.microsoft.com/office/drawing/2014/main" id="{664586E3-ABE0-DA71-C552-4753B4225A88}"/>
              </a:ext>
            </a:extLst>
          </p:cNvPr>
          <p:cNvSpPr/>
          <p:nvPr/>
        </p:nvSpPr>
        <p:spPr>
          <a:xfrm>
            <a:off x="4194312" y="1197443"/>
            <a:ext cx="1504122" cy="1032714"/>
          </a:xfrm>
          <a:prstGeom prst="rightArrow">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54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2" name="テキスト ボックス 21">
            <a:extLst>
              <a:ext uri="{FF2B5EF4-FFF2-40B4-BE49-F238E27FC236}">
                <a16:creationId xmlns:a16="http://schemas.microsoft.com/office/drawing/2014/main" id="{D5CE59AF-FA07-B44A-C7EE-585680C4997A}"/>
              </a:ext>
            </a:extLst>
          </p:cNvPr>
          <p:cNvSpPr txBox="1"/>
          <p:nvPr/>
        </p:nvSpPr>
        <p:spPr>
          <a:xfrm>
            <a:off x="4374218" y="5332363"/>
            <a:ext cx="771064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Logit(</a:t>
            </a:r>
            <a:r>
              <a:rPr kumimoji="1" lang="en-US" altLang="ja-JP" sz="2000" b="0" i="0" u="none" strike="noStrike" kern="1200" cap="none" spc="0" normalizeH="0" baseline="0" noProof="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CG</a:t>
            </a:r>
            <a:r>
              <a:rPr kumimoji="1" lang="en-US" altLang="ja-JP" sz="2000" b="0" i="0" u="none" strike="noStrike" kern="1200" cap="none" spc="0" normalizeH="0" baseline="-25000" noProof="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ijk</a:t>
            </a:r>
            <a:r>
              <a:rPr kumimoji="1" lang="en-US" altLang="ja-JP"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a:t>
            </a:r>
            <a:r>
              <a:rPr kumimoji="1" lang="en-US" altLang="ja-JP" sz="2000" b="0" i="1"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B</a:t>
            </a:r>
            <a:r>
              <a:rPr kumimoji="1" lang="en-US" altLang="ja-JP" sz="2000" b="0" i="1" u="none" strike="noStrike" kern="1200" cap="none" spc="0" normalizeH="0" baseline="-2500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a:t>
            </a:r>
            <a:r>
              <a:rPr kumimoji="1" lang="en-US" altLang="ja-JP"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x </a:t>
            </a:r>
            <a:r>
              <a:rPr kumimoji="1" lang="en-US" altLang="ja-JP" sz="2000" b="0" i="0" u="none" strike="noStrike" kern="1200" cap="none" spc="0" normalizeH="0" baseline="0" noProof="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HTR</a:t>
            </a:r>
            <a:r>
              <a:rPr kumimoji="1" lang="en-US" altLang="ja-JP" sz="2000" b="0" i="0" u="none" strike="noStrike" kern="1200" cap="none" spc="0" normalizeH="0" baseline="-25000" noProof="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a:t>
            </a:r>
            <a:r>
              <a:rPr kumimoji="1" lang="en-US" altLang="ja-JP"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a:t>
            </a:r>
            <a:r>
              <a:rPr kumimoji="1" lang="en-US" altLang="ja-JP" sz="2000" b="0" i="1"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B</a:t>
            </a:r>
            <a:r>
              <a:rPr kumimoji="1" lang="en-US" altLang="ja-JP" sz="2000" b="0" i="1" u="none" strike="noStrike" kern="1200" cap="none" spc="0" normalizeH="0" baseline="-2500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a:t>
            </a:r>
            <a:r>
              <a:rPr kumimoji="1" lang="en-US" altLang="ja-JP"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x MET26</a:t>
            </a:r>
            <a:r>
              <a:rPr kumimoji="1" lang="en-US" altLang="ja-JP" sz="2000" b="0" i="0" u="none" strike="noStrike" kern="1200" cap="none" spc="0" normalizeH="0" baseline="-2500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a:t>
            </a:r>
            <a:r>
              <a:rPr kumimoji="1" lang="en-US" altLang="ja-JP"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x </a:t>
            </a:r>
            <a:r>
              <a:rPr kumimoji="1" lang="en-US" altLang="ja-JP" sz="2000" b="0" i="0" u="none" strike="noStrike" kern="1200" cap="none" spc="0" normalizeH="0" baseline="0" noProof="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HTR</a:t>
            </a:r>
            <a:r>
              <a:rPr kumimoji="1" lang="en-US" altLang="ja-JP" sz="2000" b="0" i="0" u="none" strike="noStrike" kern="1200" cap="none" spc="0" normalizeH="0" baseline="-25000" noProof="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a:t>
            </a:r>
            <a:r>
              <a:rPr kumimoji="1" lang="en-US" altLang="ja-JP"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2000" b="0" i="1"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B</a:t>
            </a:r>
            <a:r>
              <a:rPr kumimoji="1" lang="en-US" altLang="ja-JP" sz="2000" b="0" i="1" u="none" strike="noStrike" kern="1200" cap="none" spc="0" normalizeH="0" baseline="-2500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en-US" altLang="ja-JP"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SR + </a:t>
            </a:r>
            <a:r>
              <a:rPr kumimoji="1" lang="en-US" altLang="ja-JP" sz="2000" b="0" i="1"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B</a:t>
            </a:r>
            <a:r>
              <a:rPr kumimoji="1" lang="en-US" altLang="ja-JP" sz="2000" b="0" i="1" u="none" strike="noStrike" kern="1200" cap="none" spc="0" normalizeH="0" baseline="-2500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a:t>
            </a:r>
            <a:r>
              <a:rPr kumimoji="1" lang="en-US" altLang="ja-JP"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RH +v</a:t>
            </a:r>
            <a:r>
              <a:rPr kumimoji="1" lang="en-US" altLang="ja-JP" sz="2000" b="0" i="0" u="none" strike="noStrike" kern="1200" cap="none" spc="0" normalizeH="0" baseline="-2500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 </a:t>
            </a:r>
            <a:r>
              <a:rPr kumimoji="1" lang="en-US" altLang="ja-JP"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2000" b="0" i="0" u="none" strike="noStrike" kern="1200" cap="none" spc="0" normalizeH="0" baseline="0" noProof="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a:t>
            </a:r>
            <a:r>
              <a:rPr kumimoji="1" lang="en-US" altLang="ja-JP" sz="2000" b="0" i="0" u="none" strike="noStrike" kern="1200" cap="none" spc="0" normalizeH="0" baseline="-25000" noProof="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ijk</a:t>
            </a:r>
            <a:r>
              <a:rPr kumimoji="1" lang="en-US" altLang="ja-JP"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r>
            <a:endParaRPr kumimoji="1" lang="ja-JP" altLang="en-US" sz="2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7" name="テキスト ボックス 26">
            <a:extLst>
              <a:ext uri="{FF2B5EF4-FFF2-40B4-BE49-F238E27FC236}">
                <a16:creationId xmlns:a16="http://schemas.microsoft.com/office/drawing/2014/main" id="{78233F61-EB63-FF19-CFAC-9D259693B5A4}"/>
              </a:ext>
            </a:extLst>
          </p:cNvPr>
          <p:cNvSpPr txBox="1"/>
          <p:nvPr/>
        </p:nvSpPr>
        <p:spPr>
          <a:xfrm>
            <a:off x="4086848" y="5792639"/>
            <a:ext cx="3876382" cy="646331"/>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B1 ~ B4 are fixed parameters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v</a:t>
            </a:r>
            <a:r>
              <a:rPr kumimoji="1" lang="en-US" altLang="ja-JP" sz="1800" b="0" i="0" u="none" strike="noStrike" kern="1200" cap="none" spc="0" normalizeH="0" baseline="-2500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 </a:t>
            </a:r>
            <a:r>
              <a:rPr kumimoji="1" lang="en-US" altLang="ja-JP"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800" b="0" i="0" u="none" strike="noStrike" kern="1200" cap="none" spc="0" normalizeH="0" baseline="0" noProof="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a:t>
            </a:r>
            <a:r>
              <a:rPr kumimoji="1" lang="en-US" altLang="ja-JP" sz="1800" b="0" i="0" u="none" strike="noStrike" kern="1200" cap="none" spc="0" normalizeH="0" baseline="-25000" noProof="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ijk</a:t>
            </a:r>
            <a:r>
              <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r>
            <a:r>
              <a:rPr kumimoji="1" lang="en-US" altLang="ja-JP"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are</a:t>
            </a:r>
            <a:r>
              <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r>
            <a:r>
              <a:rPr kumimoji="1" lang="en-US" altLang="ja-JP"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errors (random</a:t>
            </a:r>
            <a:r>
              <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r>
            <a:r>
              <a:rPr kumimoji="1" lang="en-US" altLang="ja-JP"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effects)</a:t>
            </a:r>
            <a:r>
              <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r>
          </a:p>
        </p:txBody>
      </p:sp>
      <p:sp>
        <p:nvSpPr>
          <p:cNvPr id="28" name="テキスト ボックス 27">
            <a:extLst>
              <a:ext uri="{FF2B5EF4-FFF2-40B4-BE49-F238E27FC236}">
                <a16:creationId xmlns:a16="http://schemas.microsoft.com/office/drawing/2014/main" id="{60882DCA-54F6-5A8C-CE12-F5E5327C6727}"/>
              </a:ext>
            </a:extLst>
          </p:cNvPr>
          <p:cNvSpPr txBox="1"/>
          <p:nvPr/>
        </p:nvSpPr>
        <p:spPr>
          <a:xfrm>
            <a:off x="4117728" y="5008838"/>
            <a:ext cx="76415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800" b="0" i="0" u="none" strike="noStrike" kern="1200" cap="none" spc="0" normalizeH="0" baseline="0" noProof="0">
                <a:ln w="0"/>
                <a:solidFill>
                  <a:srgbClr val="FF0000"/>
                </a:solidFill>
                <a:effectLst/>
                <a:uLnTx/>
                <a:uFillTx/>
                <a:latin typeface="ＭＳ Ｐゴシック" panose="020B0600070205080204" pitchFamily="50" charset="-128"/>
                <a:ea typeface="ＭＳ Ｐゴシック" panose="020B0600070205080204" pitchFamily="50" charset="-128"/>
                <a:cs typeface="+mn-cs"/>
              </a:rPr>
              <a:t>高温耐性品種ランク別に温度・日射・湿度による品質低下をモデル化</a:t>
            </a:r>
            <a:endParaRPr kumimoji="1" lang="ja-JP" altLang="en-US" sz="2400" b="0" i="0" u="none" strike="noStrike" kern="1200" cap="none" spc="0" normalizeH="0" baseline="0" noProof="0">
              <a:ln w="0"/>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34" name="グループ化 33">
            <a:extLst>
              <a:ext uri="{FF2B5EF4-FFF2-40B4-BE49-F238E27FC236}">
                <a16:creationId xmlns:a16="http://schemas.microsoft.com/office/drawing/2014/main" id="{CD12B2E0-24C6-FE29-4DD8-F70A943870B5}"/>
              </a:ext>
            </a:extLst>
          </p:cNvPr>
          <p:cNvGrpSpPr/>
          <p:nvPr/>
        </p:nvGrpSpPr>
        <p:grpSpPr>
          <a:xfrm>
            <a:off x="4218456" y="2572029"/>
            <a:ext cx="7773395" cy="2353231"/>
            <a:chOff x="4181304" y="2478464"/>
            <a:chExt cx="7773395" cy="2353231"/>
          </a:xfrm>
        </p:grpSpPr>
        <p:grpSp>
          <p:nvGrpSpPr>
            <p:cNvPr id="19" name="グループ化 18">
              <a:extLst>
                <a:ext uri="{FF2B5EF4-FFF2-40B4-BE49-F238E27FC236}">
                  <a16:creationId xmlns:a16="http://schemas.microsoft.com/office/drawing/2014/main" id="{9811EE8F-C4D9-91CB-21A3-E6F40573710F}"/>
                </a:ext>
              </a:extLst>
            </p:cNvPr>
            <p:cNvGrpSpPr/>
            <p:nvPr/>
          </p:nvGrpSpPr>
          <p:grpSpPr>
            <a:xfrm>
              <a:off x="4181304" y="2559293"/>
              <a:ext cx="7773395" cy="2272402"/>
              <a:chOff x="4148562" y="2508264"/>
              <a:chExt cx="7929720" cy="2437447"/>
            </a:xfrm>
          </p:grpSpPr>
          <p:pic>
            <p:nvPicPr>
              <p:cNvPr id="17" name="図 16">
                <a:extLst>
                  <a:ext uri="{FF2B5EF4-FFF2-40B4-BE49-F238E27FC236}">
                    <a16:creationId xmlns:a16="http://schemas.microsoft.com/office/drawing/2014/main" id="{3C4404C1-5081-5A26-A152-EAD0834FEC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48562" y="2508264"/>
                <a:ext cx="7929720" cy="2437447"/>
              </a:xfrm>
              <a:prstGeom prst="rect">
                <a:avLst/>
              </a:prstGeom>
            </p:spPr>
          </p:pic>
          <p:sp>
            <p:nvSpPr>
              <p:cNvPr id="18" name="テキスト ボックス 17">
                <a:extLst>
                  <a:ext uri="{FF2B5EF4-FFF2-40B4-BE49-F238E27FC236}">
                    <a16:creationId xmlns:a16="http://schemas.microsoft.com/office/drawing/2014/main" id="{8E59F292-9F29-9775-D2CE-5BEEB3D2F3AA}"/>
                  </a:ext>
                </a:extLst>
              </p:cNvPr>
              <p:cNvSpPr txBox="1"/>
              <p:nvPr/>
            </p:nvSpPr>
            <p:spPr>
              <a:xfrm>
                <a:off x="7560069" y="4457245"/>
                <a:ext cx="2735260" cy="39615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GB" altLang="ja-JP"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MET26 </a:t>
                </a:r>
                <a:r>
                  <a:rPr kumimoji="1" lang="en-US" altLang="ja-JP"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29" name="テキスト ボックス 28">
              <a:extLst>
                <a:ext uri="{FF2B5EF4-FFF2-40B4-BE49-F238E27FC236}">
                  <a16:creationId xmlns:a16="http://schemas.microsoft.com/office/drawing/2014/main" id="{49AB7100-4464-FB86-800B-0B8833F22CFD}"/>
                </a:ext>
              </a:extLst>
            </p:cNvPr>
            <p:cNvSpPr txBox="1"/>
            <p:nvPr/>
          </p:nvSpPr>
          <p:spPr>
            <a:xfrm>
              <a:off x="5069074" y="2506454"/>
              <a:ext cx="1353868" cy="338554"/>
            </a:xfrm>
            <a:prstGeom prst="rect">
              <a:avLst/>
            </a:prstGeom>
            <a:solidFill>
              <a:schemeClr val="accent6"/>
            </a:solidFill>
            <a:scene3d>
              <a:camera prst="orthographicFront"/>
              <a:lightRig rig="threePt" dir="t"/>
            </a:scene3d>
            <a:sp3d>
              <a:bevelT prst="convex"/>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HTR3 </a:t>
              </a:r>
              <a:r>
                <a:rPr kumimoji="1" lang="en-US" altLang="ja-JP"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弱</a:t>
              </a:r>
              <a:r>
                <a:rPr kumimoji="1" lang="en-US" altLang="ja-JP"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0" name="テキスト ボックス 29">
              <a:extLst>
                <a:ext uri="{FF2B5EF4-FFF2-40B4-BE49-F238E27FC236}">
                  <a16:creationId xmlns:a16="http://schemas.microsoft.com/office/drawing/2014/main" id="{9EF84E51-2B4F-DDB7-AC79-4D4B38B650C8}"/>
                </a:ext>
              </a:extLst>
            </p:cNvPr>
            <p:cNvSpPr txBox="1"/>
            <p:nvPr/>
          </p:nvSpPr>
          <p:spPr>
            <a:xfrm>
              <a:off x="6460396" y="2501517"/>
              <a:ext cx="1353868" cy="338554"/>
            </a:xfrm>
            <a:prstGeom prst="rect">
              <a:avLst/>
            </a:prstGeom>
            <a:solidFill>
              <a:schemeClr val="accent6"/>
            </a:solidFill>
            <a:scene3d>
              <a:camera prst="orthographicFront"/>
              <a:lightRig rig="threePt" dir="t"/>
            </a:scene3d>
            <a:sp3d>
              <a:bevelT prst="convex"/>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HTR4 </a:t>
              </a:r>
              <a:r>
                <a:rPr kumimoji="1" lang="en-US" altLang="ja-JP" sz="11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やや弱</a:t>
              </a:r>
              <a:r>
                <a:rPr kumimoji="1" lang="en-US" altLang="ja-JP" sz="11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1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1" name="テキスト ボックス 30">
              <a:extLst>
                <a:ext uri="{FF2B5EF4-FFF2-40B4-BE49-F238E27FC236}">
                  <a16:creationId xmlns:a16="http://schemas.microsoft.com/office/drawing/2014/main" id="{7507163F-AC5E-A0FF-B83E-1BE6322C6D5D}"/>
                </a:ext>
              </a:extLst>
            </p:cNvPr>
            <p:cNvSpPr txBox="1"/>
            <p:nvPr/>
          </p:nvSpPr>
          <p:spPr>
            <a:xfrm>
              <a:off x="7834952" y="2500673"/>
              <a:ext cx="1353868" cy="338554"/>
            </a:xfrm>
            <a:prstGeom prst="rect">
              <a:avLst/>
            </a:prstGeom>
            <a:solidFill>
              <a:schemeClr val="accent6"/>
            </a:solidFill>
            <a:scene3d>
              <a:camera prst="orthographicFront"/>
              <a:lightRig rig="threePt" dir="t"/>
            </a:scene3d>
            <a:sp3d>
              <a:bevelT prst="convex"/>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HTR5 </a:t>
              </a:r>
              <a:r>
                <a:rPr kumimoji="1" lang="en-US" altLang="ja-JP"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中</a:t>
              </a:r>
              <a:r>
                <a:rPr kumimoji="1" lang="en-US" altLang="ja-JP"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2" name="テキスト ボックス 31">
              <a:extLst>
                <a:ext uri="{FF2B5EF4-FFF2-40B4-BE49-F238E27FC236}">
                  <a16:creationId xmlns:a16="http://schemas.microsoft.com/office/drawing/2014/main" id="{2DBEBC43-DEEE-2F5F-D4E2-1F6B85DEACC8}"/>
                </a:ext>
              </a:extLst>
            </p:cNvPr>
            <p:cNvSpPr txBox="1"/>
            <p:nvPr/>
          </p:nvSpPr>
          <p:spPr>
            <a:xfrm>
              <a:off x="9158743" y="2478464"/>
              <a:ext cx="1451476" cy="338554"/>
            </a:xfrm>
            <a:prstGeom prst="rect">
              <a:avLst/>
            </a:prstGeom>
            <a:solidFill>
              <a:schemeClr val="accent6"/>
            </a:solidFill>
            <a:scene3d>
              <a:camera prst="orthographicFront"/>
              <a:lightRig rig="threePt" dir="t"/>
            </a:scene3d>
            <a:sp3d>
              <a:bevelT prst="convex"/>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HTR6 </a:t>
              </a:r>
              <a:r>
                <a:rPr kumimoji="1" lang="en-US" altLang="ja-JP"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やや強</a:t>
              </a:r>
              <a:r>
                <a:rPr kumimoji="1" lang="en-US" altLang="ja-JP"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3" name="テキスト ボックス 32">
              <a:extLst>
                <a:ext uri="{FF2B5EF4-FFF2-40B4-BE49-F238E27FC236}">
                  <a16:creationId xmlns:a16="http://schemas.microsoft.com/office/drawing/2014/main" id="{6EA16FA2-ACBC-F9CF-5201-909C3A69C630}"/>
                </a:ext>
              </a:extLst>
            </p:cNvPr>
            <p:cNvSpPr txBox="1"/>
            <p:nvPr/>
          </p:nvSpPr>
          <p:spPr>
            <a:xfrm>
              <a:off x="10558212" y="2482684"/>
              <a:ext cx="1353868" cy="338554"/>
            </a:xfrm>
            <a:prstGeom prst="rect">
              <a:avLst/>
            </a:prstGeom>
            <a:solidFill>
              <a:schemeClr val="accent6"/>
            </a:solidFill>
            <a:scene3d>
              <a:camera prst="orthographicFront"/>
              <a:lightRig rig="threePt" dir="t"/>
            </a:scene3d>
            <a:sp3d>
              <a:bevelT prst="convex"/>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HTR7</a:t>
              </a:r>
              <a:r>
                <a:rPr kumimoji="1" lang="en-US" altLang="ja-JP"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強</a:t>
              </a:r>
              <a:r>
                <a:rPr kumimoji="1" lang="en-US" altLang="ja-JP"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4" name="テキスト ボックス 3">
            <a:extLst>
              <a:ext uri="{FF2B5EF4-FFF2-40B4-BE49-F238E27FC236}">
                <a16:creationId xmlns:a16="http://schemas.microsoft.com/office/drawing/2014/main" id="{B2E3044E-62D8-5864-1473-B2B134F1A54A}"/>
              </a:ext>
            </a:extLst>
          </p:cNvPr>
          <p:cNvSpPr txBox="1"/>
          <p:nvPr/>
        </p:nvSpPr>
        <p:spPr>
          <a:xfrm>
            <a:off x="7885696" y="6313081"/>
            <a:ext cx="4118522"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(Wakatsuki et al. 2024, </a:t>
            </a:r>
            <a:r>
              <a:rPr kumimoji="1" lang="en-GB"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Field Crops Research</a:t>
            </a:r>
            <a:r>
              <a:rPr kumimoji="0" lang="en-GB" sz="1600" b="0" i="0" u="none" strike="noStrike" kern="1200" cap="none" spc="0" normalizeH="0" baseline="0" noProof="0" dirty="0">
                <a:ln>
                  <a:noFill/>
                </a:ln>
                <a:solidFill>
                  <a:srgbClr val="333333"/>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33FDFFEC-EF12-D8F6-BE43-F2C4E966D14C}"/>
              </a:ext>
            </a:extLst>
          </p:cNvPr>
          <p:cNvSpPr txBox="1"/>
          <p:nvPr/>
        </p:nvSpPr>
        <p:spPr>
          <a:xfrm>
            <a:off x="10227845" y="5768178"/>
            <a:ext cx="646331" cy="369332"/>
          </a:xfrm>
          <a:prstGeom prst="rect">
            <a:avLst/>
          </a:prstGeom>
          <a:solidFill>
            <a:srgbClr val="4B858E"/>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湿度</a:t>
            </a:r>
          </a:p>
        </p:txBody>
      </p:sp>
      <p:sp>
        <p:nvSpPr>
          <p:cNvPr id="11" name="テキスト ボックス 10">
            <a:extLst>
              <a:ext uri="{FF2B5EF4-FFF2-40B4-BE49-F238E27FC236}">
                <a16:creationId xmlns:a16="http://schemas.microsoft.com/office/drawing/2014/main" id="{074E2E3E-1A0D-D053-AE66-50D1DCD8B73A}"/>
              </a:ext>
            </a:extLst>
          </p:cNvPr>
          <p:cNvSpPr txBox="1"/>
          <p:nvPr/>
        </p:nvSpPr>
        <p:spPr>
          <a:xfrm>
            <a:off x="9398523" y="5774661"/>
            <a:ext cx="646331" cy="369332"/>
          </a:xfrm>
          <a:prstGeom prst="rect">
            <a:avLst/>
          </a:prstGeom>
          <a:solidFill>
            <a:srgbClr val="4B858E"/>
          </a:solidFill>
          <a:ln>
            <a:solidFill>
              <a:schemeClr val="accent6">
                <a:lumMod val="7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日射</a:t>
            </a:r>
          </a:p>
        </p:txBody>
      </p:sp>
      <p:sp>
        <p:nvSpPr>
          <p:cNvPr id="12" name="テキスト ボックス 11">
            <a:extLst>
              <a:ext uri="{FF2B5EF4-FFF2-40B4-BE49-F238E27FC236}">
                <a16:creationId xmlns:a16="http://schemas.microsoft.com/office/drawing/2014/main" id="{1E13B036-8B81-2925-4C0D-7949F38113E7}"/>
              </a:ext>
            </a:extLst>
          </p:cNvPr>
          <p:cNvSpPr txBox="1"/>
          <p:nvPr/>
        </p:nvSpPr>
        <p:spPr>
          <a:xfrm>
            <a:off x="8105153" y="5774661"/>
            <a:ext cx="1107996" cy="369332"/>
          </a:xfrm>
          <a:prstGeom prst="rect">
            <a:avLst/>
          </a:prstGeom>
          <a:solidFill>
            <a:srgbClr val="4B858E"/>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温度指標</a:t>
            </a:r>
          </a:p>
        </p:txBody>
      </p:sp>
      <p:sp>
        <p:nvSpPr>
          <p:cNvPr id="20" name="矢印: 右 19">
            <a:extLst>
              <a:ext uri="{FF2B5EF4-FFF2-40B4-BE49-F238E27FC236}">
                <a16:creationId xmlns:a16="http://schemas.microsoft.com/office/drawing/2014/main" id="{117C3164-E23A-5EE1-592A-BC234AFF160F}"/>
              </a:ext>
            </a:extLst>
          </p:cNvPr>
          <p:cNvSpPr/>
          <p:nvPr/>
        </p:nvSpPr>
        <p:spPr>
          <a:xfrm>
            <a:off x="3854063" y="5390941"/>
            <a:ext cx="407316" cy="367047"/>
          </a:xfrm>
          <a:prstGeom prst="rightArrow">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2C826476-F4C3-4465-B629-5282D63D76DE}"/>
              </a:ext>
            </a:extLst>
          </p:cNvPr>
          <p:cNvSpPr txBox="1"/>
          <p:nvPr/>
        </p:nvSpPr>
        <p:spPr>
          <a:xfrm rot="16200000">
            <a:off x="3533644" y="3383359"/>
            <a:ext cx="1765119"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白未熟粒率</a:t>
            </a:r>
            <a:r>
              <a:rPr kumimoji="1" lang="en-US" altLang="ja-JP"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3" name="TextBox 22">
            <a:extLst>
              <a:ext uri="{FF2B5EF4-FFF2-40B4-BE49-F238E27FC236}">
                <a16:creationId xmlns:a16="http://schemas.microsoft.com/office/drawing/2014/main" id="{C1BF54AF-FB5B-5219-054A-CBF676CEA7A4}"/>
              </a:ext>
            </a:extLst>
          </p:cNvPr>
          <p:cNvSpPr txBox="1"/>
          <p:nvPr/>
        </p:nvSpPr>
        <p:spPr>
          <a:xfrm>
            <a:off x="5085116" y="4197647"/>
            <a:ext cx="694995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64749"/>
                </a:solidFill>
                <a:effectLst/>
                <a:uLnTx/>
                <a:uFillTx/>
                <a:latin typeface="Arial" panose="020B0604020202020204"/>
                <a:ea typeface="+mn-ea"/>
                <a:cs typeface="+mn-cs"/>
              </a:rPr>
              <a:t>0     1      2       3      4   0      1       2      3      4    0      1      2      3       4   0      1       2      3      4   0      1       2     3      4</a:t>
            </a:r>
            <a:endParaRPr kumimoji="0" lang="en-GB" sz="1600" b="0" i="0" u="none" strike="noStrike" kern="1200" cap="none" spc="0" normalizeH="0" baseline="0" noProof="0">
              <a:ln>
                <a:noFill/>
              </a:ln>
              <a:solidFill>
                <a:srgbClr val="4647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51222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A6A9BA-0B2A-85D8-E89A-BDAAD0FC5DF5}"/>
              </a:ext>
            </a:extLst>
          </p:cNvPr>
          <p:cNvSpPr txBox="1">
            <a:spLocks/>
          </p:cNvSpPr>
          <p:nvPr/>
        </p:nvSpPr>
        <p:spPr>
          <a:xfrm>
            <a:off x="113659" y="127078"/>
            <a:ext cx="8369085"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b="1" dirty="0">
                <a:solidFill>
                  <a:prstClr val="black"/>
                </a:solidFill>
                <a:latin typeface="游ゴシック" panose="020B0400000000000000" pitchFamily="50" charset="-128"/>
                <a:ea typeface="游ゴシック" panose="020B0400000000000000" pitchFamily="50" charset="-128"/>
              </a:rPr>
              <a:t>高温耐性ランク毎の白未熟粒率算定例</a:t>
            </a:r>
          </a:p>
          <a:p>
            <a:pPr eaLnBrk="1" hangingPunct="1">
              <a:buNone/>
            </a:pPr>
            <a:endParaRPr lang="ja-JP" altLang="en-US" b="1" dirty="0">
              <a:solidFill>
                <a:srgbClr val="000000"/>
              </a:solidFill>
              <a:latin typeface="游ゴシック" panose="020B0400000000000000" pitchFamily="50" charset="-128"/>
              <a:ea typeface="游ゴシック" panose="020B0400000000000000" pitchFamily="50" charset="-128"/>
            </a:endParaRPr>
          </a:p>
        </p:txBody>
      </p:sp>
      <p:grpSp>
        <p:nvGrpSpPr>
          <p:cNvPr id="11" name="グループ化 10">
            <a:extLst>
              <a:ext uri="{FF2B5EF4-FFF2-40B4-BE49-F238E27FC236}">
                <a16:creationId xmlns:a16="http://schemas.microsoft.com/office/drawing/2014/main" id="{1842063E-2F56-FE1E-8279-C42FBAB34590}"/>
              </a:ext>
            </a:extLst>
          </p:cNvPr>
          <p:cNvGrpSpPr>
            <a:grpSpLocks noChangeAspect="1"/>
          </p:cNvGrpSpPr>
          <p:nvPr/>
        </p:nvGrpSpPr>
        <p:grpSpPr>
          <a:xfrm>
            <a:off x="1042869" y="1557338"/>
            <a:ext cx="9469766" cy="5260472"/>
            <a:chOff x="995244" y="925920"/>
            <a:chExt cx="9778580" cy="5432019"/>
          </a:xfrm>
        </p:grpSpPr>
        <p:sp>
          <p:nvSpPr>
            <p:cNvPr id="12" name="テキスト ボックス 11">
              <a:extLst>
                <a:ext uri="{FF2B5EF4-FFF2-40B4-BE49-F238E27FC236}">
                  <a16:creationId xmlns:a16="http://schemas.microsoft.com/office/drawing/2014/main" id="{9894C9AC-68B1-548B-C0A3-9EDF1F6648A5}"/>
                </a:ext>
              </a:extLst>
            </p:cNvPr>
            <p:cNvSpPr txBox="1"/>
            <p:nvPr/>
          </p:nvSpPr>
          <p:spPr>
            <a:xfrm>
              <a:off x="7589015" y="4230997"/>
              <a:ext cx="1045360" cy="523220"/>
            </a:xfrm>
            <a:prstGeom prst="rect">
              <a:avLst/>
            </a:prstGeom>
            <a:solidFill>
              <a:sysClr val="window" lastClr="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従来</a:t>
              </a:r>
            </a:p>
          </p:txBody>
        </p:sp>
        <p:pic>
          <p:nvPicPr>
            <p:cNvPr id="13" name="図 12">
              <a:extLst>
                <a:ext uri="{FF2B5EF4-FFF2-40B4-BE49-F238E27FC236}">
                  <a16:creationId xmlns:a16="http://schemas.microsoft.com/office/drawing/2014/main" id="{E8D1606D-7D57-7091-00BB-6209681B80E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95244" y="925920"/>
              <a:ext cx="8866527" cy="5318772"/>
            </a:xfrm>
            <a:prstGeom prst="rect">
              <a:avLst/>
            </a:prstGeom>
          </p:spPr>
        </p:pic>
        <p:sp>
          <p:nvSpPr>
            <p:cNvPr id="14" name="テキスト ボックス 13">
              <a:extLst>
                <a:ext uri="{FF2B5EF4-FFF2-40B4-BE49-F238E27FC236}">
                  <a16:creationId xmlns:a16="http://schemas.microsoft.com/office/drawing/2014/main" id="{CBDEEB79-2DDD-7285-C5F9-1B0483AB6B0D}"/>
                </a:ext>
              </a:extLst>
            </p:cNvPr>
            <p:cNvSpPr txBox="1"/>
            <p:nvPr/>
          </p:nvSpPr>
          <p:spPr>
            <a:xfrm>
              <a:off x="1534098" y="1269206"/>
              <a:ext cx="939591" cy="470281"/>
            </a:xfrm>
            <a:prstGeom prst="rect">
              <a:avLst/>
            </a:prstGeom>
            <a:solidFill>
              <a:sysClr val="window" lastClr="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弱</a:t>
              </a:r>
            </a:p>
          </p:txBody>
        </p:sp>
        <p:sp>
          <p:nvSpPr>
            <p:cNvPr id="15" name="テキスト ボックス 14">
              <a:extLst>
                <a:ext uri="{FF2B5EF4-FFF2-40B4-BE49-F238E27FC236}">
                  <a16:creationId xmlns:a16="http://schemas.microsoft.com/office/drawing/2014/main" id="{5F298466-1773-7DF7-CE2F-A0DFB947B0BB}"/>
                </a:ext>
              </a:extLst>
            </p:cNvPr>
            <p:cNvSpPr txBox="1"/>
            <p:nvPr/>
          </p:nvSpPr>
          <p:spPr>
            <a:xfrm>
              <a:off x="4527580" y="1272902"/>
              <a:ext cx="1139807" cy="470281"/>
            </a:xfrm>
            <a:prstGeom prst="rect">
              <a:avLst/>
            </a:prstGeom>
            <a:solidFill>
              <a:sysClr val="window" lastClr="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やや弱</a:t>
              </a:r>
            </a:p>
          </p:txBody>
        </p:sp>
        <p:sp>
          <p:nvSpPr>
            <p:cNvPr id="16" name="テキスト ボックス 15">
              <a:extLst>
                <a:ext uri="{FF2B5EF4-FFF2-40B4-BE49-F238E27FC236}">
                  <a16:creationId xmlns:a16="http://schemas.microsoft.com/office/drawing/2014/main" id="{E20EC26E-5871-A5F6-44B8-570E2B6DA64E}"/>
                </a:ext>
              </a:extLst>
            </p:cNvPr>
            <p:cNvSpPr txBox="1"/>
            <p:nvPr/>
          </p:nvSpPr>
          <p:spPr>
            <a:xfrm>
              <a:off x="7521594" y="1269206"/>
              <a:ext cx="939591" cy="470281"/>
            </a:xfrm>
            <a:prstGeom prst="rect">
              <a:avLst/>
            </a:prstGeom>
            <a:solidFill>
              <a:sysClr val="window" lastClr="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中</a:t>
              </a:r>
            </a:p>
          </p:txBody>
        </p:sp>
        <p:sp>
          <p:nvSpPr>
            <p:cNvPr id="17" name="テキスト ボックス 16">
              <a:extLst>
                <a:ext uri="{FF2B5EF4-FFF2-40B4-BE49-F238E27FC236}">
                  <a16:creationId xmlns:a16="http://schemas.microsoft.com/office/drawing/2014/main" id="{4028E33E-0102-8B98-4C06-DBB2DEA1DDDC}"/>
                </a:ext>
              </a:extLst>
            </p:cNvPr>
            <p:cNvSpPr txBox="1"/>
            <p:nvPr/>
          </p:nvSpPr>
          <p:spPr>
            <a:xfrm>
              <a:off x="1534098" y="3997709"/>
              <a:ext cx="1180321" cy="470281"/>
            </a:xfrm>
            <a:prstGeom prst="rect">
              <a:avLst/>
            </a:prstGeom>
            <a:solidFill>
              <a:sysClr val="window" lastClr="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やや強</a:t>
              </a:r>
            </a:p>
          </p:txBody>
        </p:sp>
        <p:sp>
          <p:nvSpPr>
            <p:cNvPr id="18" name="テキスト ボックス 17">
              <a:extLst>
                <a:ext uri="{FF2B5EF4-FFF2-40B4-BE49-F238E27FC236}">
                  <a16:creationId xmlns:a16="http://schemas.microsoft.com/office/drawing/2014/main" id="{7AA46E10-2A12-F111-046E-71A4F6F04B1C}"/>
                </a:ext>
              </a:extLst>
            </p:cNvPr>
            <p:cNvSpPr txBox="1"/>
            <p:nvPr/>
          </p:nvSpPr>
          <p:spPr>
            <a:xfrm>
              <a:off x="4563742" y="3997709"/>
              <a:ext cx="939591" cy="470281"/>
            </a:xfrm>
            <a:prstGeom prst="rect">
              <a:avLst/>
            </a:prstGeom>
            <a:solidFill>
              <a:sysClr val="window" lastClr="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強</a:t>
              </a:r>
            </a:p>
          </p:txBody>
        </p:sp>
        <p:pic>
          <p:nvPicPr>
            <p:cNvPr id="19" name="図 18">
              <a:extLst>
                <a:ext uri="{FF2B5EF4-FFF2-40B4-BE49-F238E27FC236}">
                  <a16:creationId xmlns:a16="http://schemas.microsoft.com/office/drawing/2014/main" id="{0319F385-1BD7-429B-FFF7-32E7BE9464D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79838" y="3116239"/>
              <a:ext cx="4564452" cy="423520"/>
            </a:xfrm>
            <a:prstGeom prst="rect">
              <a:avLst/>
            </a:prstGeom>
          </p:spPr>
        </p:pic>
        <p:sp>
          <p:nvSpPr>
            <p:cNvPr id="20" name="正方形/長方形 19">
              <a:extLst>
                <a:ext uri="{FF2B5EF4-FFF2-40B4-BE49-F238E27FC236}">
                  <a16:creationId xmlns:a16="http://schemas.microsoft.com/office/drawing/2014/main" id="{016E4BA4-6969-058F-5DB7-A86D4696349B}"/>
                </a:ext>
              </a:extLst>
            </p:cNvPr>
            <p:cNvSpPr/>
            <p:nvPr/>
          </p:nvSpPr>
          <p:spPr>
            <a:xfrm>
              <a:off x="6924310" y="3595689"/>
              <a:ext cx="3268314" cy="276225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27BB1FB8-EB30-C9D3-BF5E-696D4714A24F}"/>
                </a:ext>
              </a:extLst>
            </p:cNvPr>
            <p:cNvSpPr txBox="1"/>
            <p:nvPr/>
          </p:nvSpPr>
          <p:spPr>
            <a:xfrm>
              <a:off x="6999274" y="4041609"/>
              <a:ext cx="3106764" cy="1015663"/>
            </a:xfrm>
            <a:prstGeom prst="rect">
              <a:avLst/>
            </a:prstGeom>
            <a:noFill/>
          </p:spPr>
          <p:txBody>
            <a:bodyPr wrap="square">
              <a:spAutoFit/>
            </a:bodyPr>
            <a:lstStyle/>
            <a:p>
              <a:pPr fontAlgn="base">
                <a:spcBef>
                  <a:spcPct val="0"/>
                </a:spcBef>
                <a:spcAft>
                  <a:spcPct val="0"/>
                </a:spcAft>
              </a:pPr>
              <a:r>
                <a:rPr lang="ja-JP" altLang="en-US" sz="2000" b="1" dirty="0">
                  <a:solidFill>
                    <a:srgbClr val="FF0000"/>
                  </a:solidFill>
                  <a:latin typeface="Arial" pitchFamily="34" charset="0"/>
                  <a:ea typeface="ＭＳ Ｐゴシック" pitchFamily="50" charset="-128"/>
                </a:rPr>
                <a:t>同一気候条件においても、高温耐性ランク毎に算定される白未熟粒率は異なる</a:t>
              </a:r>
            </a:p>
          </p:txBody>
        </p:sp>
      </p:grpSp>
      <p:sp>
        <p:nvSpPr>
          <p:cNvPr id="23" name="テキスト ボックス 22">
            <a:extLst>
              <a:ext uri="{FF2B5EF4-FFF2-40B4-BE49-F238E27FC236}">
                <a16:creationId xmlns:a16="http://schemas.microsoft.com/office/drawing/2014/main" id="{FF8ABEA0-8211-3391-7910-578E84886F8C}"/>
              </a:ext>
            </a:extLst>
          </p:cNvPr>
          <p:cNvSpPr txBox="1"/>
          <p:nvPr/>
        </p:nvSpPr>
        <p:spPr>
          <a:xfrm>
            <a:off x="992541" y="814536"/>
            <a:ext cx="9901355" cy="461665"/>
          </a:xfrm>
          <a:prstGeom prst="rect">
            <a:avLst/>
          </a:prstGeom>
          <a:noFill/>
        </p:spPr>
        <p:txBody>
          <a:bodyPr wrap="square">
            <a:spAutoFit/>
          </a:bodyPr>
          <a:lstStyle/>
          <a:p>
            <a:pPr fontAlgn="base">
              <a:spcBef>
                <a:spcPct val="0"/>
              </a:spcBef>
              <a:spcAft>
                <a:spcPct val="0"/>
              </a:spcAft>
            </a:pPr>
            <a:r>
              <a:rPr lang="en-US" altLang="ja-JP" sz="2400" b="1" dirty="0">
                <a:solidFill>
                  <a:srgbClr val="0000FF"/>
                </a:solidFill>
                <a:latin typeface="Arial" pitchFamily="34" charset="0"/>
                <a:ea typeface="ＭＳ Ｐゴシック" pitchFamily="50" charset="-128"/>
              </a:rPr>
              <a:t>MIROC6_SSP5_8.5</a:t>
            </a:r>
            <a:r>
              <a:rPr lang="ja-JP" altLang="en-US" sz="2400" b="1" dirty="0">
                <a:solidFill>
                  <a:srgbClr val="FF0000"/>
                </a:solidFill>
                <a:latin typeface="Arial" pitchFamily="34" charset="0"/>
                <a:ea typeface="ＭＳ Ｐゴシック" pitchFamily="50" charset="-128"/>
              </a:rPr>
              <a:t>（</a:t>
            </a:r>
            <a:r>
              <a:rPr lang="en-US" altLang="ja-JP" sz="2400" b="1" dirty="0">
                <a:solidFill>
                  <a:srgbClr val="FF0000"/>
                </a:solidFill>
                <a:latin typeface="Arial" pitchFamily="34" charset="0"/>
                <a:ea typeface="ＭＳ Ｐゴシック" pitchFamily="50" charset="-128"/>
              </a:rPr>
              <a:t>※</a:t>
            </a:r>
            <a:r>
              <a:rPr lang="ja-JP" altLang="en-US" sz="2400" b="1" dirty="0">
                <a:solidFill>
                  <a:srgbClr val="FF0000"/>
                </a:solidFill>
                <a:latin typeface="Arial" pitchFamily="34" charset="0"/>
                <a:ea typeface="ＭＳ Ｐゴシック" pitchFamily="50" charset="-128"/>
              </a:rPr>
              <a:t>）</a:t>
            </a:r>
            <a:r>
              <a:rPr lang="ja-JP" altLang="en-US" sz="2400" b="1" dirty="0">
                <a:solidFill>
                  <a:srgbClr val="0000FF"/>
                </a:solidFill>
                <a:latin typeface="Arial" pitchFamily="34" charset="0"/>
                <a:ea typeface="ＭＳ Ｐゴシック" pitchFamily="50" charset="-128"/>
              </a:rPr>
              <a:t>による、今世紀中盤（</a:t>
            </a:r>
            <a:r>
              <a:rPr lang="en-US" altLang="ja-JP" sz="2400" b="1" dirty="0">
                <a:solidFill>
                  <a:srgbClr val="0000FF"/>
                </a:solidFill>
                <a:latin typeface="Arial" pitchFamily="34" charset="0"/>
                <a:ea typeface="ＭＳ Ｐゴシック" pitchFamily="50" charset="-128"/>
              </a:rPr>
              <a:t>2041-2060</a:t>
            </a:r>
            <a:r>
              <a:rPr lang="ja-JP" altLang="en-US" sz="2400" b="1" dirty="0">
                <a:solidFill>
                  <a:srgbClr val="0000FF"/>
                </a:solidFill>
                <a:latin typeface="Arial" pitchFamily="34" charset="0"/>
                <a:ea typeface="ＭＳ Ｐゴシック" pitchFamily="50" charset="-128"/>
              </a:rPr>
              <a:t>）における算定例</a:t>
            </a:r>
            <a:endParaRPr lang="en-US" altLang="ja-JP" sz="2400" b="1" dirty="0">
              <a:solidFill>
                <a:srgbClr val="0000FF"/>
              </a:solidFill>
              <a:latin typeface="Arial" pitchFamily="34" charset="0"/>
              <a:ea typeface="ＭＳ Ｐゴシック" pitchFamily="50" charset="-128"/>
            </a:endParaRPr>
          </a:p>
        </p:txBody>
      </p:sp>
      <p:sp>
        <p:nvSpPr>
          <p:cNvPr id="24" name="テキスト ボックス 23">
            <a:extLst>
              <a:ext uri="{FF2B5EF4-FFF2-40B4-BE49-F238E27FC236}">
                <a16:creationId xmlns:a16="http://schemas.microsoft.com/office/drawing/2014/main" id="{DE0E0066-00A6-5B5C-6030-6049B0349E02}"/>
              </a:ext>
            </a:extLst>
          </p:cNvPr>
          <p:cNvSpPr txBox="1"/>
          <p:nvPr/>
        </p:nvSpPr>
        <p:spPr>
          <a:xfrm>
            <a:off x="992541" y="1201293"/>
            <a:ext cx="7141128" cy="307777"/>
          </a:xfrm>
          <a:prstGeom prst="rect">
            <a:avLst/>
          </a:prstGeom>
          <a:noFill/>
        </p:spPr>
        <p:txBody>
          <a:bodyPr wrap="square">
            <a:spAutoFit/>
          </a:bodyPr>
          <a:lstStyle/>
          <a:p>
            <a:pPr fontAlgn="base">
              <a:spcBef>
                <a:spcPct val="0"/>
              </a:spcBef>
              <a:spcAft>
                <a:spcPct val="0"/>
              </a:spcAft>
            </a:pPr>
            <a:r>
              <a:rPr lang="en-US" altLang="ja-JP" sz="1400" b="1" dirty="0">
                <a:solidFill>
                  <a:srgbClr val="FF0000"/>
                </a:solidFill>
                <a:latin typeface="Arial" pitchFamily="34" charset="0"/>
                <a:ea typeface="ＭＳ Ｐゴシック" pitchFamily="50" charset="-128"/>
              </a:rPr>
              <a:t>※SSP5_8.5</a:t>
            </a:r>
            <a:r>
              <a:rPr lang="ja-JP" altLang="en-US" sz="1400" b="1" dirty="0">
                <a:solidFill>
                  <a:srgbClr val="FF0000"/>
                </a:solidFill>
                <a:latin typeface="Arial" pitchFamily="34" charset="0"/>
                <a:ea typeface="ＭＳ Ｐゴシック" pitchFamily="50" charset="-128"/>
              </a:rPr>
              <a:t>（気候政策を導入しない最大排出シナリオ）によるシミュレーション結果</a:t>
            </a:r>
          </a:p>
        </p:txBody>
      </p:sp>
    </p:spTree>
    <p:extLst>
      <p:ext uri="{BB962C8B-B14F-4D97-AF65-F5344CB8AC3E}">
        <p14:creationId xmlns:p14="http://schemas.microsoft.com/office/powerpoint/2010/main" val="2865978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77FF848-EB4A-89DA-CA5B-3CBAF520CE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6728" y="1454224"/>
            <a:ext cx="5718544" cy="4724809"/>
          </a:xfrm>
          <a:prstGeom prst="rect">
            <a:avLst/>
          </a:prstGeom>
        </p:spPr>
      </p:pic>
    </p:spTree>
    <p:extLst>
      <p:ext uri="{BB962C8B-B14F-4D97-AF65-F5344CB8AC3E}">
        <p14:creationId xmlns:p14="http://schemas.microsoft.com/office/powerpoint/2010/main" val="2990112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E488AE7-5A87-BD73-E902-740C836AF97A}"/>
              </a:ext>
            </a:extLst>
          </p:cNvPr>
          <p:cNvSpPr txBox="1"/>
          <p:nvPr/>
        </p:nvSpPr>
        <p:spPr>
          <a:xfrm>
            <a:off x="1585463" y="5842977"/>
            <a:ext cx="9021074" cy="646331"/>
          </a:xfrm>
          <a:prstGeom prst="rect">
            <a:avLst/>
          </a:prstGeom>
          <a:noFill/>
        </p:spPr>
        <p:txBody>
          <a:bodyPr wrap="square">
            <a:spAutoFit/>
          </a:bodyPr>
          <a:lstStyle/>
          <a:p>
            <a:pPr algn="ctr"/>
            <a:r>
              <a:rPr lang="ja-JP" altLang="en-US" dirty="0">
                <a:latin typeface="+mj-ea"/>
                <a:ea typeface="+mj-ea"/>
              </a:rPr>
              <a:t>棒グラフ：各年の降水量の基準値からの偏差、折れ線（青）：偏差の</a:t>
            </a:r>
            <a:r>
              <a:rPr lang="en-US" altLang="ja-JP" dirty="0">
                <a:latin typeface="+mj-ea"/>
                <a:ea typeface="+mj-ea"/>
              </a:rPr>
              <a:t>5</a:t>
            </a:r>
            <a:r>
              <a:rPr lang="ja-JP" altLang="en-US" dirty="0">
                <a:latin typeface="+mj-ea"/>
                <a:ea typeface="+mj-ea"/>
              </a:rPr>
              <a:t>年移動平均値。</a:t>
            </a:r>
          </a:p>
          <a:p>
            <a:pPr algn="ctr"/>
            <a:r>
              <a:rPr lang="ja-JP" altLang="en-US" dirty="0">
                <a:latin typeface="+mj-ea"/>
                <a:ea typeface="+mj-ea"/>
              </a:rPr>
              <a:t>基準値は</a:t>
            </a:r>
            <a:r>
              <a:rPr lang="en-US" altLang="ja-JP" dirty="0">
                <a:latin typeface="+mj-ea"/>
                <a:ea typeface="+mj-ea"/>
              </a:rPr>
              <a:t>1991〜2020</a:t>
            </a:r>
            <a:r>
              <a:rPr lang="ja-JP" altLang="en-US" dirty="0">
                <a:latin typeface="+mj-ea"/>
                <a:ea typeface="+mj-ea"/>
              </a:rPr>
              <a:t>年の</a:t>
            </a:r>
            <a:r>
              <a:rPr lang="en-US" altLang="ja-JP" dirty="0">
                <a:latin typeface="+mj-ea"/>
                <a:ea typeface="+mj-ea"/>
              </a:rPr>
              <a:t>30</a:t>
            </a:r>
            <a:r>
              <a:rPr lang="ja-JP" altLang="en-US" dirty="0">
                <a:latin typeface="+mj-ea"/>
                <a:ea typeface="+mj-ea"/>
              </a:rPr>
              <a:t>年平均値。</a:t>
            </a:r>
          </a:p>
        </p:txBody>
      </p:sp>
      <p:sp>
        <p:nvSpPr>
          <p:cNvPr id="6" name="タイトル 1">
            <a:extLst>
              <a:ext uri="{FF2B5EF4-FFF2-40B4-BE49-F238E27FC236}">
                <a16:creationId xmlns:a16="http://schemas.microsoft.com/office/drawing/2014/main" id="{82E7B0BE-7121-33EC-50DB-A48A170E617B}"/>
              </a:ext>
            </a:extLst>
          </p:cNvPr>
          <p:cNvSpPr txBox="1">
            <a:spLocks/>
          </p:cNvSpPr>
          <p:nvPr/>
        </p:nvSpPr>
        <p:spPr>
          <a:xfrm>
            <a:off x="6285" y="142578"/>
            <a:ext cx="7888224" cy="503600"/>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r>
              <a:rPr lang="ja-JP" altLang="en-US" dirty="0">
                <a:latin typeface="ＭＳ ゴシック" panose="020B0609070205080204" pitchFamily="49" charset="-128"/>
                <a:ea typeface="ＭＳ ゴシック" panose="020B0609070205080204" pitchFamily="49" charset="-128"/>
              </a:rPr>
              <a:t>日本全国の降水量変動（年）</a:t>
            </a:r>
          </a:p>
        </p:txBody>
      </p:sp>
      <p:pic>
        <p:nvPicPr>
          <p:cNvPr id="2" name="図 1">
            <a:extLst>
              <a:ext uri="{FF2B5EF4-FFF2-40B4-BE49-F238E27FC236}">
                <a16:creationId xmlns:a16="http://schemas.microsoft.com/office/drawing/2014/main" id="{F91D33C3-0B82-AB36-8EE2-0465BF805C6A}"/>
              </a:ext>
            </a:extLst>
          </p:cNvPr>
          <p:cNvPicPr>
            <a:picLocks noChangeAspect="1"/>
          </p:cNvPicPr>
          <p:nvPr/>
        </p:nvPicPr>
        <p:blipFill>
          <a:blip r:embed="rId2"/>
          <a:stretch>
            <a:fillRect/>
          </a:stretch>
        </p:blipFill>
        <p:spPr>
          <a:xfrm>
            <a:off x="2128837" y="1057275"/>
            <a:ext cx="7934325" cy="4743450"/>
          </a:xfrm>
          <a:prstGeom prst="rect">
            <a:avLst/>
          </a:prstGeom>
        </p:spPr>
      </p:pic>
      <p:sp>
        <p:nvSpPr>
          <p:cNvPr id="5" name="テキスト ボックス 4">
            <a:extLst>
              <a:ext uri="{FF2B5EF4-FFF2-40B4-BE49-F238E27FC236}">
                <a16:creationId xmlns:a16="http://schemas.microsoft.com/office/drawing/2014/main" id="{67C295F2-1584-C43C-73C7-862351308B15}"/>
              </a:ext>
            </a:extLst>
          </p:cNvPr>
          <p:cNvSpPr txBox="1"/>
          <p:nvPr/>
        </p:nvSpPr>
        <p:spPr>
          <a:xfrm>
            <a:off x="10169334" y="6488668"/>
            <a:ext cx="1569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出典：気象庁</a:t>
            </a:r>
          </a:p>
        </p:txBody>
      </p:sp>
    </p:spTree>
    <p:extLst>
      <p:ext uri="{BB962C8B-B14F-4D97-AF65-F5344CB8AC3E}">
        <p14:creationId xmlns:p14="http://schemas.microsoft.com/office/powerpoint/2010/main" val="3578665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E488AE7-5A87-BD73-E902-740C836AF97A}"/>
              </a:ext>
            </a:extLst>
          </p:cNvPr>
          <p:cNvSpPr txBox="1"/>
          <p:nvPr/>
        </p:nvSpPr>
        <p:spPr>
          <a:xfrm>
            <a:off x="1979802" y="4454554"/>
            <a:ext cx="9001388" cy="523220"/>
          </a:xfrm>
          <a:prstGeom prst="rect">
            <a:avLst/>
          </a:prstGeom>
          <a:noFill/>
        </p:spPr>
        <p:txBody>
          <a:bodyPr wrap="square">
            <a:spAutoFit/>
          </a:bodyPr>
          <a:lstStyle/>
          <a:p>
            <a:r>
              <a:rPr lang="ja-JP" altLang="en-US" sz="1400" dirty="0">
                <a:latin typeface="+mj-ea"/>
                <a:ea typeface="+mj-ea"/>
              </a:rPr>
              <a:t>棒グラフ（緑）は各年の年間日数を示す（全国</a:t>
            </a:r>
            <a:r>
              <a:rPr lang="en-US" altLang="ja-JP" sz="1400" dirty="0">
                <a:latin typeface="+mj-ea"/>
                <a:ea typeface="+mj-ea"/>
              </a:rPr>
              <a:t>51</a:t>
            </a:r>
            <a:r>
              <a:rPr lang="ja-JP" altLang="en-US" sz="1400" dirty="0">
                <a:latin typeface="+mj-ea"/>
                <a:ea typeface="+mj-ea"/>
              </a:rPr>
              <a:t>地点における平均で</a:t>
            </a:r>
            <a:r>
              <a:rPr lang="en-US" altLang="ja-JP" sz="1400" dirty="0">
                <a:latin typeface="+mj-ea"/>
                <a:ea typeface="+mj-ea"/>
              </a:rPr>
              <a:t>1</a:t>
            </a:r>
            <a:r>
              <a:rPr lang="ja-JP" altLang="en-US" sz="1400" dirty="0">
                <a:latin typeface="+mj-ea"/>
                <a:ea typeface="+mj-ea"/>
              </a:rPr>
              <a:t>地点あたりの値）。折れ線（青）は</a:t>
            </a:r>
            <a:r>
              <a:rPr lang="en-US" altLang="ja-JP" sz="1400" dirty="0">
                <a:latin typeface="+mj-ea"/>
                <a:ea typeface="+mj-ea"/>
              </a:rPr>
              <a:t>5</a:t>
            </a:r>
            <a:r>
              <a:rPr lang="ja-JP" altLang="en-US" sz="1400" dirty="0">
                <a:latin typeface="+mj-ea"/>
                <a:ea typeface="+mj-ea"/>
              </a:rPr>
              <a:t>年移動平均値、直線（赤）は長期変化傾向（この期間の平均的な変化傾向）を示す。</a:t>
            </a:r>
          </a:p>
        </p:txBody>
      </p:sp>
      <p:sp>
        <p:nvSpPr>
          <p:cNvPr id="6" name="タイトル 1">
            <a:extLst>
              <a:ext uri="{FF2B5EF4-FFF2-40B4-BE49-F238E27FC236}">
                <a16:creationId xmlns:a16="http://schemas.microsoft.com/office/drawing/2014/main" id="{82E7B0BE-7121-33EC-50DB-A48A170E617B}"/>
              </a:ext>
            </a:extLst>
          </p:cNvPr>
          <p:cNvSpPr txBox="1">
            <a:spLocks/>
          </p:cNvSpPr>
          <p:nvPr/>
        </p:nvSpPr>
        <p:spPr>
          <a:xfrm>
            <a:off x="6284" y="142578"/>
            <a:ext cx="9456497" cy="503600"/>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r>
              <a:rPr lang="ja-JP" altLang="en-US" dirty="0">
                <a:latin typeface="ＭＳ ゴシック" panose="020B0609070205080204" pitchFamily="49" charset="-128"/>
                <a:ea typeface="ＭＳ ゴシック" panose="020B0609070205080204" pitchFamily="49" charset="-128"/>
              </a:rPr>
              <a:t>日本全国の大雨の発生頻度と降水日数（年）</a:t>
            </a:r>
          </a:p>
        </p:txBody>
      </p:sp>
      <p:pic>
        <p:nvPicPr>
          <p:cNvPr id="4" name="図 3">
            <a:extLst>
              <a:ext uri="{FF2B5EF4-FFF2-40B4-BE49-F238E27FC236}">
                <a16:creationId xmlns:a16="http://schemas.microsoft.com/office/drawing/2014/main" id="{E91577D1-2E66-92D1-F00B-D4E9074877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002" y="881106"/>
            <a:ext cx="6075499" cy="3632171"/>
          </a:xfrm>
          <a:prstGeom prst="rect">
            <a:avLst/>
          </a:prstGeom>
        </p:spPr>
      </p:pic>
      <p:pic>
        <p:nvPicPr>
          <p:cNvPr id="5" name="図 4">
            <a:extLst>
              <a:ext uri="{FF2B5EF4-FFF2-40B4-BE49-F238E27FC236}">
                <a16:creationId xmlns:a16="http://schemas.microsoft.com/office/drawing/2014/main" id="{12CD3247-D193-360D-A2FE-9BF953048F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6501" y="881106"/>
            <a:ext cx="6075499" cy="3632171"/>
          </a:xfrm>
          <a:prstGeom prst="rect">
            <a:avLst/>
          </a:prstGeom>
        </p:spPr>
      </p:pic>
      <p:sp>
        <p:nvSpPr>
          <p:cNvPr id="7" name="テキスト ボックス 6">
            <a:extLst>
              <a:ext uri="{FF2B5EF4-FFF2-40B4-BE49-F238E27FC236}">
                <a16:creationId xmlns:a16="http://schemas.microsoft.com/office/drawing/2014/main" id="{72B922F1-1030-B257-B440-BFB9E4238AA8}"/>
              </a:ext>
            </a:extLst>
          </p:cNvPr>
          <p:cNvSpPr txBox="1"/>
          <p:nvPr/>
        </p:nvSpPr>
        <p:spPr>
          <a:xfrm>
            <a:off x="10169334" y="6488668"/>
            <a:ext cx="1569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出典：気象庁</a:t>
            </a:r>
          </a:p>
        </p:txBody>
      </p:sp>
      <p:sp>
        <p:nvSpPr>
          <p:cNvPr id="9" name="テキスト ボックス 8">
            <a:extLst>
              <a:ext uri="{FF2B5EF4-FFF2-40B4-BE49-F238E27FC236}">
                <a16:creationId xmlns:a16="http://schemas.microsoft.com/office/drawing/2014/main" id="{9172E2A1-AC28-D51D-E4E4-9088C5E51581}"/>
              </a:ext>
            </a:extLst>
          </p:cNvPr>
          <p:cNvSpPr txBox="1"/>
          <p:nvPr/>
        </p:nvSpPr>
        <p:spPr>
          <a:xfrm>
            <a:off x="349070" y="4961096"/>
            <a:ext cx="11534861" cy="1754326"/>
          </a:xfrm>
          <a:prstGeom prst="rect">
            <a:avLst/>
          </a:prstGeom>
          <a:noFill/>
        </p:spPr>
        <p:txBody>
          <a:bodyPr wrap="square">
            <a:spAutoFit/>
          </a:bodyPr>
          <a:lstStyle/>
          <a:p>
            <a:pPr marL="285750" indent="-285750">
              <a:buFont typeface="Wingdings" panose="05000000000000000000" pitchFamily="2" charset="2"/>
              <a:buChar char="l"/>
            </a:pPr>
            <a:r>
              <a:rPr lang="ja-JP" altLang="en-US" dirty="0">
                <a:latin typeface="+mj-ea"/>
                <a:ea typeface="+mj-ea"/>
              </a:rPr>
              <a:t>全国の</a:t>
            </a:r>
            <a:r>
              <a:rPr lang="ja-JP" altLang="en-US" dirty="0">
                <a:solidFill>
                  <a:srgbClr val="FF0000"/>
                </a:solidFill>
                <a:latin typeface="+mj-ea"/>
                <a:ea typeface="+mj-ea"/>
              </a:rPr>
              <a:t>日降水量</a:t>
            </a:r>
            <a:r>
              <a:rPr lang="en-US" altLang="ja-JP" dirty="0">
                <a:solidFill>
                  <a:srgbClr val="FF0000"/>
                </a:solidFill>
                <a:latin typeface="+mj-ea"/>
                <a:ea typeface="+mj-ea"/>
              </a:rPr>
              <a:t>100mm</a:t>
            </a:r>
            <a:r>
              <a:rPr lang="ja-JP" altLang="en-US" dirty="0">
                <a:solidFill>
                  <a:srgbClr val="FF0000"/>
                </a:solidFill>
                <a:latin typeface="+mj-ea"/>
                <a:ea typeface="+mj-ea"/>
              </a:rPr>
              <a:t>以上の年間日数は増加</a:t>
            </a:r>
            <a:r>
              <a:rPr lang="ja-JP" altLang="en-US" dirty="0">
                <a:latin typeface="+mj-ea"/>
                <a:ea typeface="+mj-ea"/>
              </a:rPr>
              <a:t>している。統計期間</a:t>
            </a:r>
            <a:r>
              <a:rPr lang="en-US" altLang="ja-JP" dirty="0">
                <a:latin typeface="+mj-ea"/>
                <a:ea typeface="+mj-ea"/>
              </a:rPr>
              <a:t>1901</a:t>
            </a:r>
            <a:r>
              <a:rPr lang="ja-JP" altLang="en-US" dirty="0">
                <a:latin typeface="+mj-ea"/>
                <a:ea typeface="+mj-ea"/>
              </a:rPr>
              <a:t>～</a:t>
            </a:r>
            <a:r>
              <a:rPr lang="en-US" altLang="ja-JP" dirty="0">
                <a:latin typeface="+mj-ea"/>
                <a:ea typeface="+mj-ea"/>
              </a:rPr>
              <a:t>2024</a:t>
            </a:r>
            <a:r>
              <a:rPr lang="ja-JP" altLang="en-US" dirty="0">
                <a:latin typeface="+mj-ea"/>
                <a:ea typeface="+mj-ea"/>
              </a:rPr>
              <a:t>年で</a:t>
            </a:r>
            <a:r>
              <a:rPr lang="en-US" altLang="ja-JP" dirty="0">
                <a:latin typeface="+mj-ea"/>
                <a:ea typeface="+mj-ea"/>
              </a:rPr>
              <a:t>100</a:t>
            </a:r>
            <a:r>
              <a:rPr lang="ja-JP" altLang="en-US" dirty="0">
                <a:latin typeface="+mj-ea"/>
                <a:ea typeface="+mj-ea"/>
              </a:rPr>
              <a:t>年あたり</a:t>
            </a:r>
            <a:r>
              <a:rPr lang="en-US" altLang="ja-JP" dirty="0">
                <a:latin typeface="+mj-ea"/>
                <a:ea typeface="+mj-ea"/>
              </a:rPr>
              <a:t>0.33</a:t>
            </a:r>
            <a:r>
              <a:rPr lang="ja-JP" altLang="en-US" dirty="0">
                <a:latin typeface="+mj-ea"/>
                <a:ea typeface="+mj-ea"/>
              </a:rPr>
              <a:t>日の増加、信頼水準</a:t>
            </a:r>
            <a:r>
              <a:rPr lang="en-US" altLang="ja-JP" dirty="0">
                <a:latin typeface="+mj-ea"/>
                <a:ea typeface="+mj-ea"/>
              </a:rPr>
              <a:t>99</a:t>
            </a:r>
            <a:r>
              <a:rPr lang="ja-JP" altLang="en-US" dirty="0">
                <a:latin typeface="+mj-ea"/>
                <a:ea typeface="+mj-ea"/>
              </a:rPr>
              <a:t>％で統計的に有意。最近</a:t>
            </a:r>
            <a:r>
              <a:rPr lang="en-US" altLang="ja-JP" dirty="0">
                <a:latin typeface="+mj-ea"/>
                <a:ea typeface="+mj-ea"/>
              </a:rPr>
              <a:t>30</a:t>
            </a:r>
            <a:r>
              <a:rPr lang="ja-JP" altLang="en-US" dirty="0">
                <a:latin typeface="+mj-ea"/>
                <a:ea typeface="+mj-ea"/>
              </a:rPr>
              <a:t>年間（</a:t>
            </a:r>
            <a:r>
              <a:rPr lang="en-US" altLang="ja-JP" dirty="0">
                <a:latin typeface="+mj-ea"/>
                <a:ea typeface="+mj-ea"/>
              </a:rPr>
              <a:t>1995</a:t>
            </a:r>
            <a:r>
              <a:rPr lang="ja-JP" altLang="en-US" dirty="0">
                <a:latin typeface="+mj-ea"/>
                <a:ea typeface="+mj-ea"/>
              </a:rPr>
              <a:t>～</a:t>
            </a:r>
            <a:r>
              <a:rPr lang="en-US" altLang="ja-JP" dirty="0">
                <a:latin typeface="+mj-ea"/>
                <a:ea typeface="+mj-ea"/>
              </a:rPr>
              <a:t>2024</a:t>
            </a:r>
            <a:r>
              <a:rPr lang="ja-JP" altLang="en-US" dirty="0">
                <a:latin typeface="+mj-ea"/>
                <a:ea typeface="+mj-ea"/>
              </a:rPr>
              <a:t>年）の平均年間日数（約</a:t>
            </a:r>
            <a:r>
              <a:rPr lang="en-US" altLang="ja-JP" dirty="0">
                <a:latin typeface="+mj-ea"/>
                <a:ea typeface="+mj-ea"/>
              </a:rPr>
              <a:t>1.18</a:t>
            </a:r>
            <a:r>
              <a:rPr lang="ja-JP" altLang="en-US" dirty="0">
                <a:latin typeface="+mj-ea"/>
                <a:ea typeface="+mj-ea"/>
              </a:rPr>
              <a:t>日）は、統計期間の最初の</a:t>
            </a:r>
            <a:r>
              <a:rPr lang="en-US" altLang="ja-JP" dirty="0">
                <a:latin typeface="+mj-ea"/>
                <a:ea typeface="+mj-ea"/>
              </a:rPr>
              <a:t>30</a:t>
            </a:r>
            <a:r>
              <a:rPr lang="ja-JP" altLang="en-US" dirty="0">
                <a:latin typeface="+mj-ea"/>
                <a:ea typeface="+mj-ea"/>
              </a:rPr>
              <a:t>年間（</a:t>
            </a:r>
            <a:r>
              <a:rPr lang="en-US" altLang="ja-JP" dirty="0">
                <a:latin typeface="+mj-ea"/>
                <a:ea typeface="+mj-ea"/>
              </a:rPr>
              <a:t>1901</a:t>
            </a:r>
            <a:r>
              <a:rPr lang="ja-JP" altLang="en-US" dirty="0">
                <a:latin typeface="+mj-ea"/>
                <a:ea typeface="+mj-ea"/>
              </a:rPr>
              <a:t>～</a:t>
            </a:r>
            <a:r>
              <a:rPr lang="en-US" altLang="ja-JP" dirty="0">
                <a:latin typeface="+mj-ea"/>
                <a:ea typeface="+mj-ea"/>
              </a:rPr>
              <a:t>1930</a:t>
            </a:r>
            <a:r>
              <a:rPr lang="ja-JP" altLang="en-US" dirty="0">
                <a:latin typeface="+mj-ea"/>
                <a:ea typeface="+mj-ea"/>
              </a:rPr>
              <a:t>年）の平均年間日数（約</a:t>
            </a:r>
            <a:r>
              <a:rPr lang="en-US" altLang="ja-JP" dirty="0">
                <a:latin typeface="+mj-ea"/>
                <a:ea typeface="+mj-ea"/>
              </a:rPr>
              <a:t>0.84</a:t>
            </a:r>
            <a:r>
              <a:rPr lang="ja-JP" altLang="en-US" dirty="0">
                <a:latin typeface="+mj-ea"/>
                <a:ea typeface="+mj-ea"/>
              </a:rPr>
              <a:t>日）と比べて約</a:t>
            </a:r>
            <a:r>
              <a:rPr lang="en-US" altLang="ja-JP" dirty="0">
                <a:latin typeface="+mj-ea"/>
                <a:ea typeface="+mj-ea"/>
              </a:rPr>
              <a:t>1.4</a:t>
            </a:r>
            <a:r>
              <a:rPr lang="ja-JP" altLang="en-US" dirty="0">
                <a:latin typeface="+mj-ea"/>
                <a:ea typeface="+mj-ea"/>
              </a:rPr>
              <a:t>倍に増加。</a:t>
            </a:r>
            <a:endParaRPr lang="en-US" altLang="ja-JP" dirty="0">
              <a:latin typeface="+mj-ea"/>
              <a:ea typeface="+mj-ea"/>
            </a:endParaRPr>
          </a:p>
          <a:p>
            <a:pPr marL="285750" indent="-285750">
              <a:buFont typeface="Wingdings" panose="05000000000000000000" pitchFamily="2" charset="2"/>
              <a:buChar char="l"/>
            </a:pPr>
            <a:r>
              <a:rPr lang="ja-JP" altLang="en-US" dirty="0">
                <a:latin typeface="+mj-ea"/>
                <a:ea typeface="+mj-ea"/>
              </a:rPr>
              <a:t>全国の</a:t>
            </a:r>
            <a:r>
              <a:rPr lang="ja-JP" altLang="en-US" dirty="0">
                <a:solidFill>
                  <a:srgbClr val="FF0000"/>
                </a:solidFill>
                <a:latin typeface="+mj-ea"/>
                <a:ea typeface="+mj-ea"/>
              </a:rPr>
              <a:t>日降水量</a:t>
            </a:r>
            <a:r>
              <a:rPr lang="en-US" altLang="ja-JP" dirty="0">
                <a:solidFill>
                  <a:srgbClr val="FF0000"/>
                </a:solidFill>
                <a:latin typeface="+mj-ea"/>
                <a:ea typeface="+mj-ea"/>
              </a:rPr>
              <a:t>1.0mm</a:t>
            </a:r>
            <a:r>
              <a:rPr lang="ja-JP" altLang="en-US" dirty="0">
                <a:solidFill>
                  <a:srgbClr val="FF0000"/>
                </a:solidFill>
                <a:latin typeface="+mj-ea"/>
                <a:ea typeface="+mj-ea"/>
              </a:rPr>
              <a:t>以上の年間日数は減少</a:t>
            </a:r>
            <a:r>
              <a:rPr lang="ja-JP" altLang="en-US" dirty="0">
                <a:latin typeface="+mj-ea"/>
                <a:ea typeface="+mj-ea"/>
              </a:rPr>
              <a:t>している。統計期間</a:t>
            </a:r>
            <a:r>
              <a:rPr lang="en-US" altLang="ja-JP" dirty="0">
                <a:latin typeface="+mj-ea"/>
                <a:ea typeface="+mj-ea"/>
              </a:rPr>
              <a:t>1901</a:t>
            </a:r>
            <a:r>
              <a:rPr lang="ja-JP" altLang="en-US" dirty="0">
                <a:latin typeface="+mj-ea"/>
                <a:ea typeface="+mj-ea"/>
              </a:rPr>
              <a:t>～</a:t>
            </a:r>
            <a:r>
              <a:rPr lang="en-US" altLang="ja-JP" dirty="0">
                <a:latin typeface="+mj-ea"/>
                <a:ea typeface="+mj-ea"/>
              </a:rPr>
              <a:t>2024</a:t>
            </a:r>
            <a:r>
              <a:rPr lang="ja-JP" altLang="en-US" dirty="0">
                <a:latin typeface="+mj-ea"/>
                <a:ea typeface="+mj-ea"/>
              </a:rPr>
              <a:t>年で</a:t>
            </a:r>
            <a:r>
              <a:rPr lang="en-US" altLang="ja-JP" dirty="0">
                <a:latin typeface="+mj-ea"/>
                <a:ea typeface="+mj-ea"/>
              </a:rPr>
              <a:t>100</a:t>
            </a:r>
            <a:r>
              <a:rPr lang="ja-JP" altLang="en-US" dirty="0">
                <a:latin typeface="+mj-ea"/>
                <a:ea typeface="+mj-ea"/>
              </a:rPr>
              <a:t>年あたり</a:t>
            </a:r>
            <a:r>
              <a:rPr lang="en-US" altLang="ja-JP" dirty="0">
                <a:latin typeface="+mj-ea"/>
                <a:ea typeface="+mj-ea"/>
              </a:rPr>
              <a:t>9.2</a:t>
            </a:r>
            <a:r>
              <a:rPr lang="ja-JP" altLang="en-US" dirty="0">
                <a:latin typeface="+mj-ea"/>
                <a:ea typeface="+mj-ea"/>
              </a:rPr>
              <a:t>日の減少、信頼水準</a:t>
            </a:r>
            <a:r>
              <a:rPr lang="en-US" altLang="ja-JP" dirty="0">
                <a:latin typeface="+mj-ea"/>
                <a:ea typeface="+mj-ea"/>
              </a:rPr>
              <a:t>99</a:t>
            </a:r>
            <a:r>
              <a:rPr lang="ja-JP" altLang="en-US" dirty="0">
                <a:latin typeface="+mj-ea"/>
                <a:ea typeface="+mj-ea"/>
              </a:rPr>
              <a:t>％で統計的に有意。最近</a:t>
            </a:r>
            <a:r>
              <a:rPr lang="en-US" altLang="ja-JP" dirty="0">
                <a:latin typeface="+mj-ea"/>
                <a:ea typeface="+mj-ea"/>
              </a:rPr>
              <a:t>30</a:t>
            </a:r>
            <a:r>
              <a:rPr lang="ja-JP" altLang="en-US" dirty="0">
                <a:latin typeface="+mj-ea"/>
                <a:ea typeface="+mj-ea"/>
              </a:rPr>
              <a:t>年間（</a:t>
            </a:r>
            <a:r>
              <a:rPr lang="en-US" altLang="ja-JP" dirty="0">
                <a:latin typeface="+mj-ea"/>
                <a:ea typeface="+mj-ea"/>
              </a:rPr>
              <a:t>1995</a:t>
            </a:r>
            <a:r>
              <a:rPr lang="ja-JP" altLang="en-US" dirty="0">
                <a:latin typeface="+mj-ea"/>
                <a:ea typeface="+mj-ea"/>
              </a:rPr>
              <a:t>～</a:t>
            </a:r>
            <a:r>
              <a:rPr lang="en-US" altLang="ja-JP" dirty="0">
                <a:latin typeface="+mj-ea"/>
                <a:ea typeface="+mj-ea"/>
              </a:rPr>
              <a:t>2024</a:t>
            </a:r>
            <a:r>
              <a:rPr lang="ja-JP" altLang="en-US" dirty="0">
                <a:latin typeface="+mj-ea"/>
                <a:ea typeface="+mj-ea"/>
              </a:rPr>
              <a:t>年）の平均年間日数（約</a:t>
            </a:r>
            <a:r>
              <a:rPr lang="en-US" altLang="ja-JP" dirty="0">
                <a:latin typeface="+mj-ea"/>
                <a:ea typeface="+mj-ea"/>
              </a:rPr>
              <a:t>117</a:t>
            </a:r>
            <a:r>
              <a:rPr lang="ja-JP" altLang="en-US" dirty="0">
                <a:latin typeface="+mj-ea"/>
                <a:ea typeface="+mj-ea"/>
              </a:rPr>
              <a:t>日）は、統計期間の最初の</a:t>
            </a:r>
            <a:r>
              <a:rPr lang="en-US" altLang="ja-JP" dirty="0">
                <a:latin typeface="+mj-ea"/>
                <a:ea typeface="+mj-ea"/>
              </a:rPr>
              <a:t>30</a:t>
            </a:r>
            <a:r>
              <a:rPr lang="ja-JP" altLang="en-US" dirty="0">
                <a:latin typeface="+mj-ea"/>
                <a:ea typeface="+mj-ea"/>
              </a:rPr>
              <a:t>年間（</a:t>
            </a:r>
            <a:r>
              <a:rPr lang="en-US" altLang="ja-JP" dirty="0">
                <a:latin typeface="+mj-ea"/>
                <a:ea typeface="+mj-ea"/>
              </a:rPr>
              <a:t>1901</a:t>
            </a:r>
            <a:r>
              <a:rPr lang="ja-JP" altLang="en-US" dirty="0">
                <a:latin typeface="+mj-ea"/>
                <a:ea typeface="+mj-ea"/>
              </a:rPr>
              <a:t>～</a:t>
            </a:r>
            <a:r>
              <a:rPr lang="en-US" altLang="ja-JP" dirty="0">
                <a:latin typeface="+mj-ea"/>
                <a:ea typeface="+mj-ea"/>
              </a:rPr>
              <a:t>1930</a:t>
            </a:r>
            <a:r>
              <a:rPr lang="ja-JP" altLang="en-US" dirty="0">
                <a:latin typeface="+mj-ea"/>
                <a:ea typeface="+mj-ea"/>
              </a:rPr>
              <a:t>年）の平均年間日数（約</a:t>
            </a:r>
            <a:r>
              <a:rPr lang="en-US" altLang="ja-JP" dirty="0">
                <a:latin typeface="+mj-ea"/>
                <a:ea typeface="+mj-ea"/>
              </a:rPr>
              <a:t>125</a:t>
            </a:r>
            <a:r>
              <a:rPr lang="ja-JP" altLang="en-US" dirty="0">
                <a:latin typeface="+mj-ea"/>
                <a:ea typeface="+mj-ea"/>
              </a:rPr>
              <a:t>日）と比べて約</a:t>
            </a:r>
            <a:r>
              <a:rPr lang="en-US" altLang="ja-JP" dirty="0">
                <a:latin typeface="+mj-ea"/>
                <a:ea typeface="+mj-ea"/>
              </a:rPr>
              <a:t>0.9</a:t>
            </a:r>
            <a:r>
              <a:rPr lang="ja-JP" altLang="en-US" dirty="0">
                <a:latin typeface="+mj-ea"/>
                <a:ea typeface="+mj-ea"/>
              </a:rPr>
              <a:t>倍に減少。</a:t>
            </a:r>
          </a:p>
        </p:txBody>
      </p:sp>
    </p:spTree>
    <p:extLst>
      <p:ext uri="{BB962C8B-B14F-4D97-AF65-F5344CB8AC3E}">
        <p14:creationId xmlns:p14="http://schemas.microsoft.com/office/powerpoint/2010/main" val="2640643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68A4A04-20BF-C65F-6597-65A8E0091545}"/>
              </a:ext>
            </a:extLst>
          </p:cNvPr>
          <p:cNvPicPr>
            <a:picLocks noChangeAspect="1"/>
          </p:cNvPicPr>
          <p:nvPr/>
        </p:nvPicPr>
        <p:blipFill>
          <a:blip r:embed="rId2"/>
          <a:srcRect t="30620"/>
          <a:stretch>
            <a:fillRect/>
          </a:stretch>
        </p:blipFill>
        <p:spPr>
          <a:xfrm>
            <a:off x="0" y="880843"/>
            <a:ext cx="12195612" cy="5977157"/>
          </a:xfrm>
          <a:prstGeom prst="rect">
            <a:avLst/>
          </a:prstGeom>
        </p:spPr>
      </p:pic>
      <p:sp>
        <p:nvSpPr>
          <p:cNvPr id="2" name="タイトル 1">
            <a:extLst>
              <a:ext uri="{FF2B5EF4-FFF2-40B4-BE49-F238E27FC236}">
                <a16:creationId xmlns:a16="http://schemas.microsoft.com/office/drawing/2014/main" id="{7A7A9B3E-751A-4E99-925A-27677E2644CE}"/>
              </a:ext>
            </a:extLst>
          </p:cNvPr>
          <p:cNvSpPr txBox="1">
            <a:spLocks/>
          </p:cNvSpPr>
          <p:nvPr/>
        </p:nvSpPr>
        <p:spPr>
          <a:xfrm>
            <a:off x="113659" y="127078"/>
            <a:ext cx="9983652"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r>
              <a:rPr lang="ja-JP" altLang="en-US" b="1" dirty="0">
                <a:latin typeface="+mn-ea"/>
                <a:ea typeface="+mn-ea"/>
              </a:rPr>
              <a:t>降水量：茨城県</a:t>
            </a:r>
            <a:r>
              <a:rPr lang="ja-JP" altLang="en-US" sz="3200" b="1" dirty="0">
                <a:latin typeface="+mn-ea"/>
                <a:ea typeface="+mn-ea"/>
              </a:rPr>
              <a:t>（夏季：</a:t>
            </a:r>
            <a:r>
              <a:rPr lang="en-US" altLang="ja-JP" sz="3200" b="1" dirty="0">
                <a:latin typeface="+mn-ea"/>
                <a:ea typeface="+mn-ea"/>
              </a:rPr>
              <a:t>6</a:t>
            </a:r>
            <a:r>
              <a:rPr lang="ja-JP" altLang="en-US" sz="3200" b="1" dirty="0">
                <a:latin typeface="+mn-ea"/>
                <a:ea typeface="+mn-ea"/>
              </a:rPr>
              <a:t>～</a:t>
            </a:r>
            <a:r>
              <a:rPr lang="en-US" altLang="ja-JP" sz="3200" b="1" dirty="0">
                <a:latin typeface="+mn-ea"/>
                <a:ea typeface="+mn-ea"/>
              </a:rPr>
              <a:t>8</a:t>
            </a:r>
            <a:r>
              <a:rPr lang="ja-JP" altLang="en-US" sz="3200" b="1" dirty="0">
                <a:latin typeface="+mn-ea"/>
                <a:ea typeface="+mn-ea"/>
              </a:rPr>
              <a:t>月）</a:t>
            </a:r>
          </a:p>
        </p:txBody>
      </p:sp>
    </p:spTree>
    <p:extLst>
      <p:ext uri="{BB962C8B-B14F-4D97-AF65-F5344CB8AC3E}">
        <p14:creationId xmlns:p14="http://schemas.microsoft.com/office/powerpoint/2010/main" val="4267103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B4102DF-D8E1-3C8E-6987-61DA01272CCB}"/>
              </a:ext>
            </a:extLst>
          </p:cNvPr>
          <p:cNvPicPr>
            <a:picLocks noChangeAspect="1"/>
          </p:cNvPicPr>
          <p:nvPr/>
        </p:nvPicPr>
        <p:blipFill>
          <a:blip r:embed="rId2"/>
          <a:srcRect t="30526"/>
          <a:stretch>
            <a:fillRect/>
          </a:stretch>
        </p:blipFill>
        <p:spPr>
          <a:xfrm>
            <a:off x="-4272" y="872455"/>
            <a:ext cx="12196272" cy="5985546"/>
          </a:xfrm>
          <a:prstGeom prst="rect">
            <a:avLst/>
          </a:prstGeom>
        </p:spPr>
      </p:pic>
      <p:sp>
        <p:nvSpPr>
          <p:cNvPr id="2" name="タイトル 1">
            <a:extLst>
              <a:ext uri="{FF2B5EF4-FFF2-40B4-BE49-F238E27FC236}">
                <a16:creationId xmlns:a16="http://schemas.microsoft.com/office/drawing/2014/main" id="{7A7A9B3E-751A-4E99-925A-27677E2644CE}"/>
              </a:ext>
            </a:extLst>
          </p:cNvPr>
          <p:cNvSpPr txBox="1">
            <a:spLocks/>
          </p:cNvSpPr>
          <p:nvPr/>
        </p:nvSpPr>
        <p:spPr>
          <a:xfrm>
            <a:off x="113659" y="127078"/>
            <a:ext cx="9983652" cy="522151"/>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r>
              <a:rPr lang="ja-JP" altLang="en-US" b="1" dirty="0">
                <a:latin typeface="+mn-ea"/>
                <a:ea typeface="+mn-ea"/>
              </a:rPr>
              <a:t>日射量：茨城県</a:t>
            </a:r>
            <a:r>
              <a:rPr lang="ja-JP" altLang="en-US" sz="3200" b="1" dirty="0">
                <a:latin typeface="+mn-ea"/>
                <a:ea typeface="+mn-ea"/>
              </a:rPr>
              <a:t>（夏季：</a:t>
            </a:r>
            <a:r>
              <a:rPr lang="en-US" altLang="ja-JP" sz="3200" b="1" dirty="0">
                <a:latin typeface="+mn-ea"/>
                <a:ea typeface="+mn-ea"/>
              </a:rPr>
              <a:t>6</a:t>
            </a:r>
            <a:r>
              <a:rPr lang="ja-JP" altLang="en-US" sz="3200" b="1" dirty="0">
                <a:latin typeface="+mn-ea"/>
                <a:ea typeface="+mn-ea"/>
              </a:rPr>
              <a:t>～</a:t>
            </a:r>
            <a:r>
              <a:rPr lang="en-US" altLang="ja-JP" sz="3200" b="1" dirty="0">
                <a:latin typeface="+mn-ea"/>
                <a:ea typeface="+mn-ea"/>
              </a:rPr>
              <a:t>8</a:t>
            </a:r>
            <a:r>
              <a:rPr lang="ja-JP" altLang="en-US" sz="3200" b="1" dirty="0">
                <a:latin typeface="+mn-ea"/>
                <a:ea typeface="+mn-ea"/>
              </a:rPr>
              <a:t>月）</a:t>
            </a:r>
          </a:p>
        </p:txBody>
      </p:sp>
    </p:spTree>
    <p:extLst>
      <p:ext uri="{BB962C8B-B14F-4D97-AF65-F5344CB8AC3E}">
        <p14:creationId xmlns:p14="http://schemas.microsoft.com/office/powerpoint/2010/main" val="717690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D77F8AD-95EC-CDF4-8B02-AAE25E927A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7209" y="3887801"/>
            <a:ext cx="4225676" cy="2937970"/>
          </a:xfrm>
          <a:prstGeom prst="rect">
            <a:avLst/>
          </a:prstGeom>
        </p:spPr>
      </p:pic>
      <p:pic>
        <p:nvPicPr>
          <p:cNvPr id="5" name="図 4">
            <a:extLst>
              <a:ext uri="{FF2B5EF4-FFF2-40B4-BE49-F238E27FC236}">
                <a16:creationId xmlns:a16="http://schemas.microsoft.com/office/drawing/2014/main" id="{49BF4D7A-9370-92A9-8C4D-C122358DD2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7209" y="919392"/>
            <a:ext cx="4225676" cy="2889067"/>
          </a:xfrm>
          <a:prstGeom prst="rect">
            <a:avLst/>
          </a:prstGeom>
        </p:spPr>
      </p:pic>
      <p:sp>
        <p:nvSpPr>
          <p:cNvPr id="7" name="テキスト ボックス 6">
            <a:extLst>
              <a:ext uri="{FF2B5EF4-FFF2-40B4-BE49-F238E27FC236}">
                <a16:creationId xmlns:a16="http://schemas.microsoft.com/office/drawing/2014/main" id="{03604069-B71D-6894-7927-7C52570FD34D}"/>
              </a:ext>
            </a:extLst>
          </p:cNvPr>
          <p:cNvSpPr txBox="1"/>
          <p:nvPr/>
        </p:nvSpPr>
        <p:spPr>
          <a:xfrm>
            <a:off x="5960853" y="931868"/>
            <a:ext cx="10813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black"/>
                </a:solidFill>
                <a:latin typeface="游ゴシック" panose="020F0502020204030204"/>
                <a:ea typeface="游ゴシック" panose="020B0400000000000000" pitchFamily="50" charset="-128"/>
              </a:rPr>
              <a:t>勝浦</a:t>
            </a:r>
            <a:endPar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5F52DFB2-234E-6C23-E573-9B4B4CCEDCF1}"/>
              </a:ext>
            </a:extLst>
          </p:cNvPr>
          <p:cNvSpPr txBox="1"/>
          <p:nvPr/>
        </p:nvSpPr>
        <p:spPr>
          <a:xfrm rot="16200000">
            <a:off x="6278545" y="2118184"/>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30A0"/>
                </a:solidFill>
                <a:effectLst/>
                <a:uLnTx/>
                <a:uFillTx/>
                <a:latin typeface="游ゴシック" panose="020F0502020204030204"/>
                <a:ea typeface="游ゴシック" panose="020B0400000000000000" pitchFamily="50" charset="-128"/>
                <a:cs typeface="+mn-cs"/>
              </a:rPr>
              <a:t>相対湿度</a:t>
            </a:r>
          </a:p>
        </p:txBody>
      </p:sp>
      <p:sp>
        <p:nvSpPr>
          <p:cNvPr id="11" name="テキスト ボックス 10">
            <a:extLst>
              <a:ext uri="{FF2B5EF4-FFF2-40B4-BE49-F238E27FC236}">
                <a16:creationId xmlns:a16="http://schemas.microsoft.com/office/drawing/2014/main" id="{25D55116-7344-EACC-F15B-284FBF4708F9}"/>
              </a:ext>
            </a:extLst>
          </p:cNvPr>
          <p:cNvSpPr txBox="1"/>
          <p:nvPr/>
        </p:nvSpPr>
        <p:spPr>
          <a:xfrm rot="16200000">
            <a:off x="6278545" y="4987905"/>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72C4"/>
                </a:solidFill>
                <a:effectLst/>
                <a:uLnTx/>
                <a:uFillTx/>
                <a:latin typeface="游ゴシック" panose="020F0502020204030204"/>
                <a:ea typeface="游ゴシック" panose="020B0400000000000000" pitchFamily="50" charset="-128"/>
                <a:cs typeface="+mn-cs"/>
              </a:rPr>
              <a:t>水蒸気圧</a:t>
            </a:r>
          </a:p>
        </p:txBody>
      </p:sp>
      <p:sp>
        <p:nvSpPr>
          <p:cNvPr id="12" name="タイトル 1">
            <a:extLst>
              <a:ext uri="{FF2B5EF4-FFF2-40B4-BE49-F238E27FC236}">
                <a16:creationId xmlns:a16="http://schemas.microsoft.com/office/drawing/2014/main" id="{BEE6BBA5-FD0D-A7EC-D97F-F04088DFD058}"/>
              </a:ext>
            </a:extLst>
          </p:cNvPr>
          <p:cNvSpPr txBox="1">
            <a:spLocks/>
          </p:cNvSpPr>
          <p:nvPr/>
        </p:nvSpPr>
        <p:spPr>
          <a:xfrm>
            <a:off x="6284" y="142578"/>
            <a:ext cx="9629421" cy="503600"/>
          </a:xfrm>
          <a:prstGeom prst="rect">
            <a:avLst/>
          </a:prstGeom>
        </p:spPr>
        <p:txBody>
          <a:bodyPr/>
          <a:lstStyle>
            <a:lvl1pPr algn="l" defTabSz="914400" rtl="0" eaLnBrk="1" latinLnBrk="0" hangingPunct="1">
              <a:lnSpc>
                <a:spcPct val="90000"/>
              </a:lnSpc>
              <a:spcBef>
                <a:spcPct val="0"/>
              </a:spcBef>
              <a:buNone/>
              <a:defRPr kumimoji="1" sz="32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8967788" algn="l"/>
              </a:tabLst>
              <a:defRPr/>
            </a:pPr>
            <a:r>
              <a:rPr kumimoji="1" lang="ja-JP" altLang="en-US"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Segoe UI" panose="020B0502040204020203" pitchFamily="34" charset="0"/>
              </a:rPr>
              <a:t>相対湿度と水蒸気圧の変動（夏季：福井・勝浦）</a:t>
            </a:r>
          </a:p>
        </p:txBody>
      </p:sp>
      <p:pic>
        <p:nvPicPr>
          <p:cNvPr id="3" name="図 2">
            <a:extLst>
              <a:ext uri="{FF2B5EF4-FFF2-40B4-BE49-F238E27FC236}">
                <a16:creationId xmlns:a16="http://schemas.microsoft.com/office/drawing/2014/main" id="{99B0F863-5788-3505-AE95-21A9D131F1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1537" y="3886694"/>
            <a:ext cx="4187236" cy="2911244"/>
          </a:xfrm>
          <a:prstGeom prst="rect">
            <a:avLst/>
          </a:prstGeom>
        </p:spPr>
      </p:pic>
      <p:pic>
        <p:nvPicPr>
          <p:cNvPr id="4" name="図 3">
            <a:extLst>
              <a:ext uri="{FF2B5EF4-FFF2-40B4-BE49-F238E27FC236}">
                <a16:creationId xmlns:a16="http://schemas.microsoft.com/office/drawing/2014/main" id="{4CD9035C-8627-1F15-BB17-26A53A7045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1537" y="941218"/>
            <a:ext cx="4187236" cy="2915373"/>
          </a:xfrm>
          <a:prstGeom prst="rect">
            <a:avLst/>
          </a:prstGeom>
        </p:spPr>
      </p:pic>
      <p:sp>
        <p:nvSpPr>
          <p:cNvPr id="13" name="テキスト ボックス 12">
            <a:extLst>
              <a:ext uri="{FF2B5EF4-FFF2-40B4-BE49-F238E27FC236}">
                <a16:creationId xmlns:a16="http://schemas.microsoft.com/office/drawing/2014/main" id="{CDE84255-81E3-6AA4-B799-75BBBE926458}"/>
              </a:ext>
            </a:extLst>
          </p:cNvPr>
          <p:cNvSpPr txBox="1"/>
          <p:nvPr/>
        </p:nvSpPr>
        <p:spPr>
          <a:xfrm>
            <a:off x="250170" y="931868"/>
            <a:ext cx="10813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福井</a:t>
            </a:r>
          </a:p>
        </p:txBody>
      </p:sp>
      <p:sp>
        <p:nvSpPr>
          <p:cNvPr id="14" name="テキスト ボックス 13">
            <a:extLst>
              <a:ext uri="{FF2B5EF4-FFF2-40B4-BE49-F238E27FC236}">
                <a16:creationId xmlns:a16="http://schemas.microsoft.com/office/drawing/2014/main" id="{F258AA37-E909-8D45-6D98-D769EB0A0548}"/>
              </a:ext>
            </a:extLst>
          </p:cNvPr>
          <p:cNvSpPr txBox="1"/>
          <p:nvPr/>
        </p:nvSpPr>
        <p:spPr>
          <a:xfrm rot="16200000">
            <a:off x="539511" y="2118184"/>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30A0"/>
                </a:solidFill>
                <a:effectLst/>
                <a:uLnTx/>
                <a:uFillTx/>
                <a:latin typeface="游ゴシック" panose="020F0502020204030204"/>
                <a:ea typeface="游ゴシック" panose="020B0400000000000000" pitchFamily="50" charset="-128"/>
                <a:cs typeface="+mn-cs"/>
              </a:rPr>
              <a:t>相対湿度</a:t>
            </a:r>
          </a:p>
        </p:txBody>
      </p:sp>
      <p:sp>
        <p:nvSpPr>
          <p:cNvPr id="15" name="テキスト ボックス 14">
            <a:extLst>
              <a:ext uri="{FF2B5EF4-FFF2-40B4-BE49-F238E27FC236}">
                <a16:creationId xmlns:a16="http://schemas.microsoft.com/office/drawing/2014/main" id="{7AFCF689-3267-A017-FABF-038C03CE0E9A}"/>
              </a:ext>
            </a:extLst>
          </p:cNvPr>
          <p:cNvSpPr txBox="1"/>
          <p:nvPr/>
        </p:nvSpPr>
        <p:spPr>
          <a:xfrm rot="16200000">
            <a:off x="539511" y="4987905"/>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72C4"/>
                </a:solidFill>
                <a:effectLst/>
                <a:uLnTx/>
                <a:uFillTx/>
                <a:latin typeface="游ゴシック" panose="020F0502020204030204"/>
                <a:ea typeface="游ゴシック" panose="020B0400000000000000" pitchFamily="50" charset="-128"/>
                <a:cs typeface="+mn-cs"/>
              </a:rPr>
              <a:t>水蒸気圧</a:t>
            </a:r>
          </a:p>
        </p:txBody>
      </p:sp>
    </p:spTree>
    <p:extLst>
      <p:ext uri="{BB962C8B-B14F-4D97-AF65-F5344CB8AC3E}">
        <p14:creationId xmlns:p14="http://schemas.microsoft.com/office/powerpoint/2010/main" val="206024161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ユーザー定義 1">
      <a:majorFont>
        <a:latin typeface="ＭＳ 明朝"/>
        <a:ea typeface="ＭＳ Ｐゴシック"/>
        <a:cs typeface=""/>
      </a:majorFont>
      <a:minorFont>
        <a:latin typeface="ＭＳ 明朝"/>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1_Content Slides">
  <a:themeElements>
    <a:clrScheme name="IDDP AR6">
      <a:dk1>
        <a:srgbClr val="464749"/>
      </a:dk1>
      <a:lt1>
        <a:srgbClr val="FFFFFF"/>
      </a:lt1>
      <a:dk2>
        <a:srgbClr val="101D3A"/>
      </a:dk2>
      <a:lt2>
        <a:srgbClr val="FFFFFF"/>
      </a:lt2>
      <a:accent1>
        <a:srgbClr val="5391CC"/>
      </a:accent1>
      <a:accent2>
        <a:srgbClr val="990002"/>
      </a:accent2>
      <a:accent3>
        <a:srgbClr val="003366"/>
      </a:accent3>
      <a:accent4>
        <a:srgbClr val="B4B5BD"/>
      </a:accent4>
      <a:accent5>
        <a:srgbClr val="00C5D6"/>
      </a:accent5>
      <a:accent6>
        <a:srgbClr val="0190DB"/>
      </a:accent6>
      <a:hlink>
        <a:srgbClr val="006995"/>
      </a:hlink>
      <a:folHlink>
        <a:srgbClr val="00C5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Health-16x9" id="{6D9D32FB-35C8-1345-8EFA-FDD3A2A06C29}" vid="{D1FA57BC-5BD4-D841-879B-304073B8C059}"/>
    </a:ext>
  </a:ext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4DDC9E7125EE51428C501D186E5F2FE8" ma:contentTypeVersion="15" ma:contentTypeDescription="新しいドキュメントを作成します。" ma:contentTypeScope="" ma:versionID="5ed6b98b135c822e73ef157a9c534b54">
  <xsd:schema xmlns:xsd="http://www.w3.org/2001/XMLSchema" xmlns:xs="http://www.w3.org/2001/XMLSchema" xmlns:p="http://schemas.microsoft.com/office/2006/metadata/properties" xmlns:ns2="da9aa24e-1c65-43ae-9535-a381b5e1e06c" xmlns:ns3="b48a161a-8d25-46af-bba3-0c2121077690" targetNamespace="http://schemas.microsoft.com/office/2006/metadata/properties" ma:root="true" ma:fieldsID="73a636355889e14ed728b00a7685a7de" ns2:_="" ns3:_="">
    <xsd:import namespace="da9aa24e-1c65-43ae-9535-a381b5e1e06c"/>
    <xsd:import namespace="b48a161a-8d25-46af-bba3-0c212107769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9aa24e-1c65-43ae-9535-a381b5e1e0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be3e9e43-6b99-440d-90dc-b7946a8fd6d1"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descriptio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8a161a-8d25-46af-bba3-0c212107769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1c4075b-6bbb-41b8-bd50-d4f496537a19}" ma:internalName="TaxCatchAll" ma:showField="CatchAllData" ma:web="b48a161a-8d25-46af-bba3-0c2121077690">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a9aa24e-1c65-43ae-9535-a381b5e1e06c">
      <Terms xmlns="http://schemas.microsoft.com/office/infopath/2007/PartnerControls"/>
    </lcf76f155ced4ddcb4097134ff3c332f>
    <TaxCatchAll xmlns="b48a161a-8d25-46af-bba3-0c2121077690" xsi:nil="true"/>
  </documentManagement>
</p:properties>
</file>

<file path=customXml/itemProps1.xml><?xml version="1.0" encoding="utf-8"?>
<ds:datastoreItem xmlns:ds="http://schemas.openxmlformats.org/officeDocument/2006/customXml" ds:itemID="{CEB0470E-5264-4C04-9727-CFE32F5C0E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9aa24e-1c65-43ae-9535-a381b5e1e06c"/>
    <ds:schemaRef ds:uri="b48a161a-8d25-46af-bba3-0c21210776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28D8C1-A0B6-4487-8833-AD0E4C1DE8A5}">
  <ds:schemaRefs>
    <ds:schemaRef ds:uri="http://schemas.microsoft.com/sharepoint/v3/contenttype/forms"/>
  </ds:schemaRefs>
</ds:datastoreItem>
</file>

<file path=customXml/itemProps3.xml><?xml version="1.0" encoding="utf-8"?>
<ds:datastoreItem xmlns:ds="http://schemas.openxmlformats.org/officeDocument/2006/customXml" ds:itemID="{72D028D9-127B-48B3-8B12-BF061A14E459}">
  <ds:schemaRefs>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http://purl.org/dc/dcmitype/"/>
    <ds:schemaRef ds:uri="http://purl.org/dc/terms/"/>
    <ds:schemaRef ds:uri="da9aa24e-1c65-43ae-9535-a381b5e1e06c"/>
    <ds:schemaRef ds:uri="http://www.w3.org/XML/1998/namespace"/>
    <ds:schemaRef ds:uri="http://schemas.microsoft.com/office/infopath/2007/PartnerControls"/>
    <ds:schemaRef ds:uri="b48a161a-8d25-46af-bba3-0c2121077690"/>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3193</TotalTime>
  <Words>3754</Words>
  <Application>Microsoft Office PowerPoint</Application>
  <PresentationFormat>ワイド画面</PresentationFormat>
  <Paragraphs>412</Paragraphs>
  <Slides>42</Slides>
  <Notes>5</Notes>
  <HiddenSlides>0</HiddenSlides>
  <MMClips>0</MMClips>
  <ScaleCrop>false</ScaleCrop>
  <HeadingPairs>
    <vt:vector size="6" baseType="variant">
      <vt:variant>
        <vt:lpstr>使用されているフォント</vt:lpstr>
      </vt:variant>
      <vt:variant>
        <vt:i4>21</vt:i4>
      </vt:variant>
      <vt:variant>
        <vt:lpstr>テーマ</vt:lpstr>
      </vt:variant>
      <vt:variant>
        <vt:i4>4</vt:i4>
      </vt:variant>
      <vt:variant>
        <vt:lpstr>スライド タイトル</vt:lpstr>
      </vt:variant>
      <vt:variant>
        <vt:i4>42</vt:i4>
      </vt:variant>
    </vt:vector>
  </HeadingPairs>
  <TitlesOfParts>
    <vt:vector size="67" baseType="lpstr">
      <vt:lpstr>ＤＦＰ特太ゴシック体</vt:lpstr>
      <vt:lpstr>Helvetica Neue</vt:lpstr>
      <vt:lpstr>HGPｺﾞｼｯｸE</vt:lpstr>
      <vt:lpstr>HGｺﾞｼｯｸM</vt:lpstr>
      <vt:lpstr>HG丸ｺﾞｼｯｸM-PRO</vt:lpstr>
      <vt:lpstr>Meiryo UI</vt:lpstr>
      <vt:lpstr>ＭＳ Ｐゴシック</vt:lpstr>
      <vt:lpstr>ＭＳ Ｐ明朝</vt:lpstr>
      <vt:lpstr>ＭＳ ゴシック</vt:lpstr>
      <vt:lpstr>ＭＳ 明朝</vt:lpstr>
      <vt:lpstr>メイリオ</vt:lpstr>
      <vt:lpstr>メイリオ</vt:lpstr>
      <vt:lpstr>游ゴシック</vt:lpstr>
      <vt:lpstr>游ゴシック Light</vt:lpstr>
      <vt:lpstr>Arial</vt:lpstr>
      <vt:lpstr>Arial Narrow</vt:lpstr>
      <vt:lpstr>Calibri</vt:lpstr>
      <vt:lpstr>Cambria Math</vt:lpstr>
      <vt:lpstr>Segoe UI</vt:lpstr>
      <vt:lpstr>Times New Roman</vt:lpstr>
      <vt:lpstr>Wingdings</vt:lpstr>
      <vt:lpstr>Office テーマ</vt:lpstr>
      <vt:lpstr>1_Content Slides</vt:lpstr>
      <vt:lpstr>1_Office テーマ</vt:lpstr>
      <vt:lpstr>3_Office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農研機構本部広報課</dc:creator>
  <cp:lastModifiedBy>深谷　奈津希</cp:lastModifiedBy>
  <cp:revision>43</cp:revision>
  <cp:lastPrinted>2019-11-07T09:33:41Z</cp:lastPrinted>
  <dcterms:created xsi:type="dcterms:W3CDTF">2019-11-07T01:37:04Z</dcterms:created>
  <dcterms:modified xsi:type="dcterms:W3CDTF">2025-08-11T23:57:43Z</dcterms:modified>
</cp:coreProperties>
</file>