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4" r:id="rId4"/>
    <p:sldId id="263" r:id="rId5"/>
    <p:sldId id="269" r:id="rId6"/>
    <p:sldId id="267" r:id="rId7"/>
    <p:sldId id="276" r:id="rId8"/>
    <p:sldId id="283" r:id="rId9"/>
    <p:sldId id="272" r:id="rId10"/>
    <p:sldId id="268"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BF9000"/>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3" d="2"/>
        <a:sy n="3" d="2"/>
      </p:scale>
      <p:origin x="0" y="0"/>
    </p:cViewPr>
  </p:notesTextViewPr>
  <p:notesViewPr>
    <p:cSldViewPr snapToGrid="0">
      <p:cViewPr varScale="1">
        <p:scale>
          <a:sx n="51" d="100"/>
          <a:sy n="51" d="100"/>
        </p:scale>
        <p:origin x="2976" y="96"/>
      </p:cViewPr>
      <p:guideLst/>
    </p:cSldViewPr>
  </p:notesViewPr>
  <p:gridSpacing cx="72008" cy="72008"/>
</p:viewPr>
</file>

<file path=ppt/_rels/presentation.xml.rels>&#65279;<?xml version="1.0" encoding="UTF-8" standalone="yes"?><Relationships xmlns="http://schemas.openxmlformats.org/package/2006/relationships"><Relationship Id="rId8" Type="http://schemas.openxmlformats.org/officeDocument/2006/relationships/slide" Target="slides/slide6.xml" /><Relationship Id="rId13" Type="http://schemas.openxmlformats.org/officeDocument/2006/relationships/handoutMaster" Target="handoutMasters/handoutMaster1.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viewProps" Target="viewProps.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endParaRPr kumimoji="1" lang="ja-JP" altLang="en-US" dirty="0"/>
          </a:p>
        </p:txBody>
      </p:sp>
    </p:spTree>
    <p:extLst>
      <p:ext uri="{BB962C8B-B14F-4D97-AF65-F5344CB8AC3E}">
        <p14:creationId xmlns:p14="http://schemas.microsoft.com/office/powerpoint/2010/main" val="33772429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1389E206-635F-436A-926D-419F7051703C}"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B2443557-37D5-4B4C-A92E-74E568108DB3}" type="slidenum">
              <a:rPr kumimoji="1" lang="ja-JP" altLang="en-US" smtClean="0"/>
              <a:t>‹#›</a:t>
            </a:fld>
            <a:endParaRPr kumimoji="1" lang="ja-JP" altLang="en-US"/>
          </a:p>
        </p:txBody>
      </p:sp>
    </p:spTree>
    <p:extLst>
      <p:ext uri="{BB962C8B-B14F-4D97-AF65-F5344CB8AC3E}">
        <p14:creationId xmlns:p14="http://schemas.microsoft.com/office/powerpoint/2010/main" val="12822731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障害者に配慮された職場環境の中で、個々人の能力を発揮する機会が確保される。</a:t>
            </a:r>
          </a:p>
        </p:txBody>
      </p:sp>
    </p:spTree>
    <p:extLst>
      <p:ext uri="{BB962C8B-B14F-4D97-AF65-F5344CB8AC3E}">
        <p14:creationId xmlns:p14="http://schemas.microsoft.com/office/powerpoint/2010/main" val="19371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315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（・農業者側→何を福祉事業所に頼めば良いか分からない。</a:t>
            </a:r>
            <a:endParaRPr lang="en-US" altLang="ja-JP" dirty="0"/>
          </a:p>
          <a:p>
            <a:r>
              <a:rPr lang="ja-JP" altLang="en-US" dirty="0"/>
              <a:t>・福祉事業所→どんな農作業ができるか分からない。）</a:t>
            </a:r>
            <a:endParaRPr kumimoji="1" lang="en-US" altLang="ja-JP" dirty="0"/>
          </a:p>
          <a:p>
            <a:r>
              <a:rPr kumimoji="1" lang="ja-JP" altLang="en-US" dirty="0"/>
              <a:t>という声にお応えできるよう支援しています。</a:t>
            </a:r>
            <a:endParaRPr lang="en-US" altLang="ja-JP" dirty="0"/>
          </a:p>
        </p:txBody>
      </p:sp>
    </p:spTree>
    <p:extLst>
      <p:ext uri="{BB962C8B-B14F-4D97-AF65-F5344CB8AC3E}">
        <p14:creationId xmlns:p14="http://schemas.microsoft.com/office/powerpoint/2010/main" val="62185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endParaRPr lang="en-US" altLang="ja-JP" dirty="0"/>
          </a:p>
        </p:txBody>
      </p:sp>
    </p:spTree>
    <p:extLst>
      <p:ext uri="{BB962C8B-B14F-4D97-AF65-F5344CB8AC3E}">
        <p14:creationId xmlns:p14="http://schemas.microsoft.com/office/powerpoint/2010/main" val="63575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endParaRPr lang="en-US" altLang="ja-JP" dirty="0"/>
          </a:p>
        </p:txBody>
      </p:sp>
      <p:sp>
        <p:nvSpPr>
          <p:cNvPr id="4" name="スライド番号プレースホルダー 3"/>
          <p:cNvSpPr>
            <a:spLocks noGrp="1"/>
          </p:cNvSpPr>
          <p:nvPr>
            <p:ph type="sldNum" sz="quarter" idx="10"/>
          </p:nvPr>
        </p:nvSpPr>
        <p:spPr/>
        <p:txBody>
          <a:bodyPr/>
          <a:lstStyle/>
          <a:p>
            <a:fld id="{B2443557-37D5-4B4C-A92E-74E568108DB3}" type="slidenum">
              <a:rPr kumimoji="1" lang="ja-JP" altLang="en-US" smtClean="0"/>
              <a:t>6</a:t>
            </a:fld>
            <a:endParaRPr kumimoji="1" lang="ja-JP" altLang="en-US"/>
          </a:p>
        </p:txBody>
      </p:sp>
    </p:spTree>
    <p:extLst>
      <p:ext uri="{BB962C8B-B14F-4D97-AF65-F5344CB8AC3E}">
        <p14:creationId xmlns:p14="http://schemas.microsoft.com/office/powerpoint/2010/main" val="303401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「農福連携相談カード」には、どういった作業をいつ、何人くらいの労力で依頼したいかなどを記入していただいております。</a:t>
            </a:r>
            <a:endParaRPr kumimoji="1" lang="ja-JP" altLang="en-US" dirty="0"/>
          </a:p>
        </p:txBody>
      </p:sp>
    </p:spTree>
    <p:extLst>
      <p:ext uri="{BB962C8B-B14F-4D97-AF65-F5344CB8AC3E}">
        <p14:creationId xmlns:p14="http://schemas.microsoft.com/office/powerpoint/2010/main" val="99188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39370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E8091E-924C-4DC0-9D5F-300627BDFBF4}"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53707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6D2284-2071-4948-8D49-2F1D1685F6C7}"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17943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EFB2F0-BDEF-4FA6-960C-EC4070753CED}"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20983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DE3226-34DF-4E7D-AF45-CEF27E91AC3C}"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356419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A296780-538B-4C30-AF3C-6F9245E8D010}"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316252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A06412-4DDF-439F-B706-01F024A77DA9}"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213181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A8C77E-9719-41EE-BA5B-3226CCDAFE9F}" type="datetime1">
              <a:rPr kumimoji="1" lang="ja-JP" altLang="en-US" smtClean="0"/>
              <a:t>2025/2/27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4018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7FF1609-8239-404D-954F-12073B01A3A6}"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1948761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68AFE-DCCB-4DF7-BB71-614A9E3C22D8}" type="datetime1">
              <a:rPr kumimoji="1" lang="ja-JP" altLang="en-US" smtClean="0"/>
              <a:t>2025/2/27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696357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1196C9-E114-4899-A5AE-8929067F9B48}"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215143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2D4C2B-97CC-4C12-B6E5-590D3B088A34}"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57574" y="6459382"/>
            <a:ext cx="2743200" cy="365125"/>
          </a:xfrm>
        </p:spPr>
        <p:txBody>
          <a:bodyPr/>
          <a:lstStyle/>
          <a:p>
            <a:fld id="{A13A4A68-75FE-42D8-8F07-AEB18AE4DE4E}" type="slidenum">
              <a:rPr lang="ja-JP" altLang="en-US" smtClean="0"/>
              <a:pPr/>
              <a:t>‹#›</a:t>
            </a:fld>
            <a:endParaRPr lang="ja-JP" altLang="en-US" dirty="0"/>
          </a:p>
        </p:txBody>
      </p:sp>
    </p:spTree>
    <p:extLst>
      <p:ext uri="{BB962C8B-B14F-4D97-AF65-F5344CB8AC3E}">
        <p14:creationId xmlns:p14="http://schemas.microsoft.com/office/powerpoint/2010/main" val="3831224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AA40F1-CE34-455D-AACF-2D34D19C68A4}"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1160799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F911F3-4353-4C49-A282-6AA4302533B2}"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53914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777777-D000-493D-94CA-A3322534FEB1}"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854963-A234-4C6E-B7AC-B20C7613B1BA}" type="slidenum">
              <a:rPr kumimoji="1" lang="ja-JP" altLang="en-US" smtClean="0"/>
              <a:t>‹#›</a:t>
            </a:fld>
            <a:endParaRPr kumimoji="1" lang="ja-JP" altLang="en-US"/>
          </a:p>
        </p:txBody>
      </p:sp>
    </p:spTree>
    <p:extLst>
      <p:ext uri="{BB962C8B-B14F-4D97-AF65-F5344CB8AC3E}">
        <p14:creationId xmlns:p14="http://schemas.microsoft.com/office/powerpoint/2010/main" val="78699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B5EAA5-E9E5-4626-AD5D-40B58D5447D3}" type="datetime1">
              <a:rPr kumimoji="1" lang="ja-JP" altLang="en-US" smtClean="0"/>
              <a:t>2025/2/27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70453" y="6420745"/>
            <a:ext cx="2743200" cy="365125"/>
          </a:xfrm>
        </p:spPr>
        <p:txBody>
          <a:bodyPr/>
          <a:lstStyle/>
          <a:p>
            <a:fld id="{A13A4A68-75FE-42D8-8F07-AEB18AE4DE4E}" type="slidenum">
              <a:rPr lang="ja-JP" altLang="en-US" smtClean="0"/>
              <a:pPr/>
              <a:t>‹#›</a:t>
            </a:fld>
            <a:endParaRPr lang="ja-JP" altLang="en-US" dirty="0"/>
          </a:p>
        </p:txBody>
      </p:sp>
    </p:spTree>
    <p:extLst>
      <p:ext uri="{BB962C8B-B14F-4D97-AF65-F5344CB8AC3E}">
        <p14:creationId xmlns:p14="http://schemas.microsoft.com/office/powerpoint/2010/main" val="19207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733429A-F15F-41B3-9BB4-FD1C70B31918}"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3A4A68-75FE-42D8-8F07-AEB18AE4DE4E}" type="slidenum">
              <a:rPr lang="ja-JP" altLang="en-US" smtClean="0"/>
              <a:pPr/>
              <a:t>‹#›</a:t>
            </a:fld>
            <a:endParaRPr lang="ja-JP" altLang="en-US" dirty="0"/>
          </a:p>
        </p:txBody>
      </p:sp>
    </p:spTree>
    <p:extLst>
      <p:ext uri="{BB962C8B-B14F-4D97-AF65-F5344CB8AC3E}">
        <p14:creationId xmlns:p14="http://schemas.microsoft.com/office/powerpoint/2010/main" val="258413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81DC0F6-7FB0-49BF-98D5-E53897CB56C5}" type="datetime1">
              <a:rPr kumimoji="1" lang="ja-JP" altLang="en-US" smtClean="0"/>
              <a:t>2025/2/27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13A4A68-75FE-42D8-8F07-AEB18AE4DE4E}" type="slidenum">
              <a:rPr kumimoji="1" lang="ja-JP" altLang="en-US" smtClean="0"/>
              <a:t>‹#›</a:t>
            </a:fld>
            <a:endParaRPr kumimoji="1" lang="ja-JP" altLang="en-US" dirty="0"/>
          </a:p>
        </p:txBody>
      </p:sp>
    </p:spTree>
    <p:extLst>
      <p:ext uri="{BB962C8B-B14F-4D97-AF65-F5344CB8AC3E}">
        <p14:creationId xmlns:p14="http://schemas.microsoft.com/office/powerpoint/2010/main" val="17717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9A7C66-2185-4A43-A788-5B5BC2DEC4AD}" type="datetime1">
              <a:rPr kumimoji="1" lang="ja-JP" altLang="en-US" smtClean="0"/>
              <a:t>2025/2/27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400365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26813B-5A55-4029-8849-F97589D5F98F}" type="datetime1">
              <a:rPr kumimoji="1" lang="ja-JP" altLang="en-US" smtClean="0"/>
              <a:t>2025/2/27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203346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CA9C5F-4094-469F-A0F8-6C4D2EE0CF89}"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271673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5A8B267-314B-4153-A7DB-509E6647FB27}" type="datetime1">
              <a:rPr kumimoji="1" lang="ja-JP" altLang="en-US" smtClean="0"/>
              <a:t>2025/2/27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3A4A68-75FE-42D8-8F07-AEB18AE4DE4E}" type="slidenum">
              <a:rPr kumimoji="1" lang="ja-JP" altLang="en-US" smtClean="0"/>
              <a:t>‹#›</a:t>
            </a:fld>
            <a:endParaRPr kumimoji="1" lang="ja-JP" altLang="en-US"/>
          </a:p>
        </p:txBody>
      </p:sp>
    </p:spTree>
    <p:extLst>
      <p:ext uri="{BB962C8B-B14F-4D97-AF65-F5344CB8AC3E}">
        <p14:creationId xmlns:p14="http://schemas.microsoft.com/office/powerpoint/2010/main" val="379963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B8AC2-F81B-4464-9463-E54577B15A26}" type="datetime1">
              <a:rPr kumimoji="1" lang="ja-JP" altLang="en-US" smtClean="0"/>
              <a:t>2025/2/27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kumimoji="1" lang="ja-JP" altLang="en-US" dirty="0"/>
              <a:t>１</a:t>
            </a:r>
          </a:p>
        </p:txBody>
      </p:sp>
    </p:spTree>
    <p:extLst>
      <p:ext uri="{BB962C8B-B14F-4D97-AF65-F5344CB8AC3E}">
        <p14:creationId xmlns:p14="http://schemas.microsoft.com/office/powerpoint/2010/main" val="180532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9F461-D4F8-47BC-AF7B-094162EAE58D}" type="datetime1">
              <a:rPr kumimoji="1" lang="ja-JP" altLang="en-US" smtClean="0"/>
              <a:t>2025/2/27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2512625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&#65279;<?xml version="1.0" encoding="UTF-8" standalone="yes"?><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メイリオ" panose="020B0604030504040204" pitchFamily="50" charset="-128"/>
                <a:ea typeface="メイリオ" panose="020B0604030504040204" pitchFamily="50" charset="-128"/>
              </a:rPr>
              <a:t>農福連携について</a:t>
            </a:r>
          </a:p>
        </p:txBody>
      </p:sp>
      <p:sp>
        <p:nvSpPr>
          <p:cNvPr id="3" name="サブタイトル 2"/>
          <p:cNvSpPr>
            <a:spLocks noGrp="1"/>
          </p:cNvSpPr>
          <p:nvPr>
            <p:ph type="subTitle" idx="1"/>
          </p:nvPr>
        </p:nvSpPr>
        <p:spPr>
          <a:xfrm>
            <a:off x="1524000" y="4289436"/>
            <a:ext cx="9144000" cy="1335510"/>
          </a:xfrm>
        </p:spPr>
        <p:txBody>
          <a:bodyPr>
            <a:normAutofit/>
          </a:bodyPr>
          <a:lstStyle/>
          <a:p>
            <a:r>
              <a:rPr kumimoji="1" lang="ja-JP" altLang="en-US" dirty="0">
                <a:latin typeface="メイリオ" panose="020B0604030504040204" pitchFamily="50" charset="-128"/>
                <a:ea typeface="メイリオ" panose="020B0604030504040204" pitchFamily="50" charset="-128"/>
              </a:rPr>
              <a:t>　　茨城県農林水産部農地局農村計画課</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福祉部障害福祉課</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茨城県共同受発注センター</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231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097" y="2780049"/>
            <a:ext cx="4257675" cy="2857500"/>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06" y="2780049"/>
            <a:ext cx="4257675" cy="2857500"/>
          </a:xfrm>
          <a:prstGeom prst="rect">
            <a:avLst/>
          </a:prstGeom>
        </p:spPr>
      </p:pic>
      <p:sp>
        <p:nvSpPr>
          <p:cNvPr id="2" name="タイトル 1"/>
          <p:cNvSpPr>
            <a:spLocks noGrp="1"/>
          </p:cNvSpPr>
          <p:nvPr>
            <p:ph type="title"/>
          </p:nvPr>
        </p:nvSpPr>
        <p:spPr>
          <a:xfrm>
            <a:off x="644233" y="212722"/>
            <a:ext cx="10515600" cy="1041291"/>
          </a:xfrm>
        </p:spPr>
        <p:txBody>
          <a:bodyPr/>
          <a:lstStyle/>
          <a:p>
            <a:r>
              <a:rPr kumimoji="1" lang="ja-JP" altLang="en-US" dirty="0">
                <a:latin typeface="メイリオ" panose="020B0604030504040204" pitchFamily="50" charset="-128"/>
                <a:ea typeface="メイリオ" panose="020B0604030504040204" pitchFamily="50" charset="-128"/>
              </a:rPr>
              <a:t>農福連携とは</a:t>
            </a:r>
          </a:p>
        </p:txBody>
      </p:sp>
      <p:sp>
        <p:nvSpPr>
          <p:cNvPr id="3" name="コンテンツ プレースホルダー 2"/>
          <p:cNvSpPr>
            <a:spLocks noGrp="1"/>
          </p:cNvSpPr>
          <p:nvPr>
            <p:ph idx="1"/>
          </p:nvPr>
        </p:nvSpPr>
        <p:spPr>
          <a:xfrm>
            <a:off x="903749" y="1357752"/>
            <a:ext cx="10332292" cy="1418014"/>
          </a:xfrm>
        </p:spPr>
        <p:txBody>
          <a:bodyPr>
            <a:normAutofit/>
          </a:bodyPr>
          <a:lstStyle/>
          <a:p>
            <a:r>
              <a:rPr lang="ja-JP" altLang="en-US" dirty="0">
                <a:latin typeface="メイリオ" panose="020B0604030504040204" pitchFamily="50" charset="-128"/>
                <a:ea typeface="メイリオ" panose="020B0604030504040204" pitchFamily="50" charset="-128"/>
              </a:rPr>
              <a:t>農業と福祉が連携し、障害者の農業分野での活躍を通じて、農業経営の発展とともに、障害者の自信や生きがいを創出し、社会参画を実現する取組</a:t>
            </a:r>
            <a:endParaRPr kumimoji="1" lang="ja-JP" altLang="en-US" dirty="0">
              <a:latin typeface="メイリオ" panose="020B0604030504040204" pitchFamily="50" charset="-128"/>
              <a:ea typeface="メイリオ" panose="020B0604030504040204" pitchFamily="50" charset="-128"/>
            </a:endParaRPr>
          </a:p>
        </p:txBody>
      </p:sp>
      <p:sp>
        <p:nvSpPr>
          <p:cNvPr id="5" name="角丸四角形 4"/>
          <p:cNvSpPr/>
          <p:nvPr/>
        </p:nvSpPr>
        <p:spPr>
          <a:xfrm>
            <a:off x="1028437" y="4146070"/>
            <a:ext cx="3960000" cy="254172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・労働力の確保</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・社会福祉へ貢献</a:t>
            </a:r>
          </a:p>
        </p:txBody>
      </p:sp>
      <p:sp>
        <p:nvSpPr>
          <p:cNvPr id="7" name="角丸四角形 6"/>
          <p:cNvSpPr/>
          <p:nvPr/>
        </p:nvSpPr>
        <p:spPr>
          <a:xfrm>
            <a:off x="7241868" y="4146070"/>
            <a:ext cx="3960000" cy="254172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・障害者等の就労先の確保</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・賃金（工賃）向上</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・生きがい、リハビリ</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527503" y="3203049"/>
            <a:ext cx="877163" cy="369332"/>
          </a:xfrm>
          <a:prstGeom prst="rect">
            <a:avLst/>
          </a:prstGeom>
          <a:noFill/>
        </p:spPr>
        <p:txBody>
          <a:bodyPr wrap="none" rtlCol="0">
            <a:spAutoFit/>
          </a:bodyPr>
          <a:lstStyle/>
          <a:p>
            <a:r>
              <a:rPr kumimoji="1" lang="ja-JP" altLang="en-US" dirty="0">
                <a:solidFill>
                  <a:schemeClr val="bg1">
                    <a:lumMod val="95000"/>
                  </a:schemeClr>
                </a:solidFill>
                <a:latin typeface="メイリオ" panose="020B0604030504040204" pitchFamily="50" charset="-128"/>
                <a:ea typeface="メイリオ" panose="020B0604030504040204" pitchFamily="50" charset="-128"/>
              </a:rPr>
              <a:t>農業者</a:t>
            </a:r>
          </a:p>
        </p:txBody>
      </p:sp>
      <p:sp>
        <p:nvSpPr>
          <p:cNvPr id="10" name="テキスト ボックス 9"/>
          <p:cNvSpPr txBox="1"/>
          <p:nvPr/>
        </p:nvSpPr>
        <p:spPr>
          <a:xfrm>
            <a:off x="8766705" y="3056053"/>
            <a:ext cx="800219" cy="584775"/>
          </a:xfrm>
          <a:prstGeom prst="rect">
            <a:avLst/>
          </a:prstGeom>
          <a:noFill/>
        </p:spPr>
        <p:txBody>
          <a:bodyPr wrap="none" rtlCol="0">
            <a:spAutoFit/>
          </a:bodyPr>
          <a:lstStyle/>
          <a:p>
            <a:pPr algn="ctr"/>
            <a:r>
              <a:rPr lang="ja-JP" altLang="en-US" sz="1600" dirty="0">
                <a:solidFill>
                  <a:schemeClr val="bg1">
                    <a:lumMod val="95000"/>
                  </a:schemeClr>
                </a:solidFill>
                <a:latin typeface="メイリオ" panose="020B0604030504040204" pitchFamily="50" charset="-128"/>
                <a:ea typeface="メイリオ" panose="020B0604030504040204" pitchFamily="50" charset="-128"/>
              </a:rPr>
              <a:t>福祉</a:t>
            </a:r>
            <a:endParaRPr lang="en-US" altLang="ja-JP" sz="1600" dirty="0">
              <a:solidFill>
                <a:schemeClr val="bg1">
                  <a:lumMod val="9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bg1">
                    <a:lumMod val="95000"/>
                  </a:schemeClr>
                </a:solidFill>
                <a:latin typeface="メイリオ" panose="020B0604030504040204" pitchFamily="50" charset="-128"/>
                <a:ea typeface="メイリオ" panose="020B0604030504040204" pitchFamily="50" charset="-128"/>
              </a:rPr>
              <a:t>事業所</a:t>
            </a:r>
            <a:endParaRPr kumimoji="1" lang="ja-JP" altLang="en-US" sz="1600" dirty="0">
              <a:solidFill>
                <a:schemeClr val="bg1">
                  <a:lumMod val="95000"/>
                </a:schemeClr>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4626886" y="4146069"/>
            <a:ext cx="2839914" cy="25417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農業分野、福祉分野</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2000" dirty="0">
                <a:solidFill>
                  <a:sysClr val="windowText" lastClr="000000"/>
                </a:solidFill>
                <a:latin typeface="メイリオ" panose="020B0604030504040204" pitchFamily="50" charset="-128"/>
                <a:ea typeface="メイリオ" panose="020B0604030504040204" pitchFamily="50" charset="-128"/>
              </a:rPr>
              <a:t>双方の</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gn="ctr"/>
            <a:r>
              <a:rPr lang="en-US" altLang="ja-JP" sz="2000" dirty="0">
                <a:solidFill>
                  <a:sysClr val="windowText" lastClr="000000"/>
                </a:solidFill>
                <a:latin typeface="メイリオ" panose="020B0604030504040204" pitchFamily="50" charset="-128"/>
                <a:ea typeface="メイリオ" panose="020B0604030504040204" pitchFamily="50" charset="-128"/>
              </a:rPr>
              <a:t>Win-Win</a:t>
            </a:r>
          </a:p>
        </p:txBody>
      </p:sp>
      <p:sp>
        <p:nvSpPr>
          <p:cNvPr id="12" name="スライド番号プレースホルダー 11"/>
          <p:cNvSpPr>
            <a:spLocks noGrp="1"/>
          </p:cNvSpPr>
          <p:nvPr>
            <p:ph type="sldNum" sz="quarter" idx="12"/>
          </p:nvPr>
        </p:nvSpPr>
        <p:spPr/>
        <p:txBody>
          <a:bodyPr/>
          <a:lstStyle/>
          <a:p>
            <a:r>
              <a:rPr kumimoji="1" lang="ja-JP" altLang="en-US" dirty="0"/>
              <a:t>１</a:t>
            </a:r>
          </a:p>
        </p:txBody>
      </p:sp>
    </p:spTree>
    <p:extLst>
      <p:ext uri="{BB962C8B-B14F-4D97-AF65-F5344CB8AC3E}">
        <p14:creationId xmlns:p14="http://schemas.microsoft.com/office/powerpoint/2010/main" val="66547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6576"/>
            <a:ext cx="10515600" cy="1253522"/>
          </a:xfrm>
        </p:spPr>
        <p:txBody>
          <a:bodyPr/>
          <a:lstStyle/>
          <a:p>
            <a:r>
              <a:rPr lang="ja-JP" altLang="en-US" sz="28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①農業者による障害者雇用</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670668" y="2004514"/>
            <a:ext cx="1521505" cy="591004"/>
          </a:xfrm>
        </p:spPr>
        <p:txBody>
          <a:bodyPr>
            <a:normAutofit/>
          </a:bodyPr>
          <a:lstStyle/>
          <a:p>
            <a:pPr marL="0" indent="0" algn="ctr">
              <a:buNone/>
            </a:pPr>
            <a:r>
              <a:rPr lang="ja-JP" altLang="en-US" dirty="0">
                <a:latin typeface="メイリオ" panose="020B0604030504040204" pitchFamily="50" charset="-128"/>
                <a:ea typeface="メイリオ" panose="020B0604030504040204" pitchFamily="50" charset="-128"/>
              </a:rPr>
              <a:t>農業者</a:t>
            </a:r>
            <a:endParaRPr kumimoji="1" lang="ja-JP" altLang="en-US" dirty="0">
              <a:latin typeface="メイリオ" panose="020B0604030504040204" pitchFamily="50" charset="-128"/>
              <a:ea typeface="メイリオ" panose="020B0604030504040204" pitchFamily="50" charset="-128"/>
            </a:endParaRPr>
          </a:p>
        </p:txBody>
      </p:sp>
      <p:sp>
        <p:nvSpPr>
          <p:cNvPr id="6" name="コンテンツ プレースホルダー 2"/>
          <p:cNvSpPr txBox="1">
            <a:spLocks/>
          </p:cNvSpPr>
          <p:nvPr/>
        </p:nvSpPr>
        <p:spPr>
          <a:xfrm>
            <a:off x="4684541" y="2913501"/>
            <a:ext cx="2455818" cy="7427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指示</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4552" r="49334"/>
          <a:stretch/>
        </p:blipFill>
        <p:spPr>
          <a:xfrm>
            <a:off x="2962423" y="2483320"/>
            <a:ext cx="1031966" cy="2143125"/>
          </a:xfrm>
          <a:prstGeom prst="rect">
            <a:avLst/>
          </a:prstGeom>
        </p:spPr>
      </p:pic>
      <p:sp>
        <p:nvSpPr>
          <p:cNvPr id="23" name="角丸四角形 22"/>
          <p:cNvSpPr/>
          <p:nvPr/>
        </p:nvSpPr>
        <p:spPr>
          <a:xfrm>
            <a:off x="2403397" y="1750465"/>
            <a:ext cx="2140468" cy="30219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a:off x="7268478" y="1708904"/>
            <a:ext cx="2140468" cy="3005572"/>
            <a:chOff x="7212206" y="1690688"/>
            <a:chExt cx="2140468" cy="3005572"/>
          </a:xfrm>
        </p:grpSpPr>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48114" r="12572"/>
            <a:stretch/>
          </p:blipFill>
          <p:spPr>
            <a:xfrm>
              <a:off x="7759338" y="2381960"/>
              <a:ext cx="1123406" cy="2143125"/>
            </a:xfrm>
            <a:prstGeom prst="rect">
              <a:avLst/>
            </a:prstGeom>
          </p:spPr>
        </p:pic>
        <p:sp>
          <p:nvSpPr>
            <p:cNvPr id="24" name="角丸四角形 23"/>
            <p:cNvSpPr/>
            <p:nvPr/>
          </p:nvSpPr>
          <p:spPr>
            <a:xfrm>
              <a:off x="7212206" y="1690688"/>
              <a:ext cx="2140468" cy="30055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7" name="コンテンツ プレースホルダー 2"/>
            <p:cNvSpPr txBox="1">
              <a:spLocks/>
            </p:cNvSpPr>
            <p:nvPr/>
          </p:nvSpPr>
          <p:spPr>
            <a:xfrm>
              <a:off x="7521687" y="1903154"/>
              <a:ext cx="1521505" cy="591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障害者</a:t>
              </a:r>
            </a:p>
          </p:txBody>
        </p:sp>
      </p:grpSp>
      <p:sp>
        <p:nvSpPr>
          <p:cNvPr id="29" name="右矢印 28"/>
          <p:cNvSpPr/>
          <p:nvPr/>
        </p:nvSpPr>
        <p:spPr>
          <a:xfrm>
            <a:off x="4979962" y="3561504"/>
            <a:ext cx="1885071" cy="7762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33" name="グループ化 32"/>
          <p:cNvGrpSpPr/>
          <p:nvPr/>
        </p:nvGrpSpPr>
        <p:grpSpPr>
          <a:xfrm>
            <a:off x="4572001" y="1897747"/>
            <a:ext cx="2664000" cy="914400"/>
            <a:chOff x="4572001" y="1519311"/>
            <a:chExt cx="2664000" cy="914400"/>
          </a:xfrm>
        </p:grpSpPr>
        <p:sp>
          <p:nvSpPr>
            <p:cNvPr id="32" name="左右矢印 31"/>
            <p:cNvSpPr/>
            <p:nvPr/>
          </p:nvSpPr>
          <p:spPr>
            <a:xfrm>
              <a:off x="4572001" y="1720272"/>
              <a:ext cx="26640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1" name="角丸四角形 30"/>
            <p:cNvSpPr/>
            <p:nvPr/>
          </p:nvSpPr>
          <p:spPr>
            <a:xfrm>
              <a:off x="4979962" y="1519311"/>
              <a:ext cx="1880552"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雇用契約</a:t>
              </a:r>
            </a:p>
          </p:txBody>
        </p:sp>
      </p:grpSp>
      <p:sp>
        <p:nvSpPr>
          <p:cNvPr id="15" name="コンテンツ プレースホルダー 2"/>
          <p:cNvSpPr txBox="1">
            <a:spLocks/>
          </p:cNvSpPr>
          <p:nvPr/>
        </p:nvSpPr>
        <p:spPr>
          <a:xfrm>
            <a:off x="318655" y="5190102"/>
            <a:ext cx="11554691" cy="1344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・農業者が障害者を雇用し、農作業に従事する。</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・雇用契約に基づく就労であるため、最低賃金を保障する必要がある</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r>
              <a:rPr kumimoji="1" lang="ja-JP" altLang="en-US" dirty="0"/>
              <a:t>２</a:t>
            </a:r>
          </a:p>
        </p:txBody>
      </p:sp>
    </p:spTree>
    <p:extLst>
      <p:ext uri="{BB962C8B-B14F-4D97-AF65-F5344CB8AC3E}">
        <p14:creationId xmlns:p14="http://schemas.microsoft.com/office/powerpoint/2010/main" val="299397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345" y="135866"/>
            <a:ext cx="10515600" cy="1325563"/>
          </a:xfrm>
        </p:spPr>
        <p:txBody>
          <a:bodyPr>
            <a:normAutofit/>
          </a:bodyPr>
          <a:lstStyle/>
          <a:p>
            <a:r>
              <a:rPr lang="ja-JP" altLang="en-US" dirty="0" smtClean="0">
                <a:latin typeface="メイリオ" panose="020B0604030504040204" pitchFamily="50" charset="-128"/>
                <a:ea typeface="メイリオ" panose="020B0604030504040204" pitchFamily="50" charset="-128"/>
              </a:rPr>
              <a:t>②</a:t>
            </a:r>
            <a:r>
              <a:rPr lang="ja-JP" altLang="en-US" dirty="0">
                <a:latin typeface="メイリオ" panose="020B0604030504040204" pitchFamily="50" charset="-128"/>
                <a:ea typeface="メイリオ" panose="020B0604030504040204" pitchFamily="50" charset="-128"/>
              </a:rPr>
              <a:t>作業を福祉事業所に委託</a:t>
            </a:r>
            <a:endParaRPr kumimoji="1" lang="ja-JP" altLang="en-US"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204637" y="5123550"/>
            <a:ext cx="11737983" cy="1601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ysClr val="windowText" lastClr="000000"/>
                </a:solidFill>
                <a:latin typeface="メイリオ" panose="020B0604030504040204" pitchFamily="50" charset="-128"/>
                <a:ea typeface="メイリオ" panose="020B0604030504040204" pitchFamily="50" charset="-128"/>
              </a:rPr>
              <a:t>・障害者は、支援員（福祉事業所）の監督のもと、作業を行う。</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・農業者は、作業に応じた委託費用を福祉事業所に支払う。</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a:t>
            </a:r>
            <a:r>
              <a:rPr lang="zh-TW" altLang="en-US" dirty="0">
                <a:latin typeface="メイリオ" panose="020B0604030504040204" pitchFamily="50" charset="-128"/>
                <a:ea typeface="メイリオ" panose="020B0604030504040204" pitchFamily="50" charset="-128"/>
              </a:rPr>
              <a:t>就労継続支援</a:t>
            </a:r>
            <a:r>
              <a:rPr lang="en-US" altLang="ja-JP" dirty="0">
                <a:latin typeface="メイリオ" panose="020B0604030504040204" pitchFamily="50" charset="-128"/>
                <a:ea typeface="メイリオ" panose="020B0604030504040204" pitchFamily="50" charset="-128"/>
              </a:rPr>
              <a:t>B</a:t>
            </a:r>
            <a:r>
              <a:rPr lang="ja-JP" altLang="en-US" dirty="0">
                <a:latin typeface="メイリオ" panose="020B0604030504040204" pitchFamily="50" charset="-128"/>
                <a:ea typeface="メイリオ" panose="020B0604030504040204" pitchFamily="50" charset="-128"/>
              </a:rPr>
              <a:t>型事業所に作業を委託する場合は、「工賃」を支払う。</a:t>
            </a:r>
            <a:endParaRPr lang="en-US" altLang="ja-JP"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14552" r="49334"/>
          <a:stretch/>
        </p:blipFill>
        <p:spPr>
          <a:xfrm>
            <a:off x="840041" y="2409282"/>
            <a:ext cx="1031966" cy="2143125"/>
          </a:xfrm>
          <a:prstGeom prst="rect">
            <a:avLst/>
          </a:prstGeom>
        </p:spPr>
      </p:pic>
      <p:grpSp>
        <p:nvGrpSpPr>
          <p:cNvPr id="13" name="グループ化 12"/>
          <p:cNvGrpSpPr/>
          <p:nvPr/>
        </p:nvGrpSpPr>
        <p:grpSpPr>
          <a:xfrm>
            <a:off x="8409647" y="2388493"/>
            <a:ext cx="3665635" cy="2172311"/>
            <a:chOff x="5567966" y="2416629"/>
            <a:chExt cx="3665635" cy="2172311"/>
          </a:xfrm>
        </p:grpSpPr>
        <p:pic>
          <p:nvPicPr>
            <p:cNvPr id="17" name="図 16"/>
            <p:cNvPicPr>
              <a:picLocks noChangeAspect="1"/>
            </p:cNvPicPr>
            <p:nvPr/>
          </p:nvPicPr>
          <p:blipFill rotWithShape="1">
            <a:blip r:embed="rId3">
              <a:extLst>
                <a:ext uri="{28A0092B-C50C-407E-A947-70E740481C1C}">
                  <a14:useLocalDpi xmlns:a14="http://schemas.microsoft.com/office/drawing/2010/main" val="0"/>
                </a:ext>
              </a:extLst>
            </a:blip>
            <a:srcRect l="48114" r="12572"/>
            <a:stretch/>
          </p:blipFill>
          <p:spPr>
            <a:xfrm>
              <a:off x="5567966" y="2432933"/>
              <a:ext cx="1123406" cy="2143125"/>
            </a:xfrm>
            <a:prstGeom prst="rect">
              <a:avLst/>
            </a:prstGeom>
          </p:spPr>
        </p:pic>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l="48114" r="12572"/>
            <a:stretch/>
          </p:blipFill>
          <p:spPr>
            <a:xfrm>
              <a:off x="6396368" y="2445815"/>
              <a:ext cx="1123406" cy="2143125"/>
            </a:xfrm>
            <a:prstGeom prst="rect">
              <a:avLst/>
            </a:prstGeom>
          </p:spPr>
        </p:pic>
        <p:pic>
          <p:nvPicPr>
            <p:cNvPr id="19" name="図 18"/>
            <p:cNvPicPr>
              <a:picLocks noChangeAspect="1"/>
            </p:cNvPicPr>
            <p:nvPr/>
          </p:nvPicPr>
          <p:blipFill rotWithShape="1">
            <a:blip r:embed="rId3">
              <a:extLst>
                <a:ext uri="{28A0092B-C50C-407E-A947-70E740481C1C}">
                  <a14:useLocalDpi xmlns:a14="http://schemas.microsoft.com/office/drawing/2010/main" val="0"/>
                </a:ext>
              </a:extLst>
            </a:blip>
            <a:srcRect l="48114" r="12572"/>
            <a:stretch/>
          </p:blipFill>
          <p:spPr>
            <a:xfrm>
              <a:off x="7268315" y="2416629"/>
              <a:ext cx="1123406" cy="2143125"/>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l="48114" r="12572"/>
            <a:stretch/>
          </p:blipFill>
          <p:spPr>
            <a:xfrm>
              <a:off x="8110195" y="2426925"/>
              <a:ext cx="1123406" cy="2143125"/>
            </a:xfrm>
            <a:prstGeom prst="rect">
              <a:avLst/>
            </a:prstGeom>
          </p:spPr>
        </p:pic>
      </p:gr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48114" r="12572"/>
          <a:stretch/>
        </p:blipFill>
        <p:spPr>
          <a:xfrm>
            <a:off x="5325442" y="2445815"/>
            <a:ext cx="1123406" cy="2143125"/>
          </a:xfrm>
          <a:prstGeom prst="rect">
            <a:avLst/>
          </a:prstGeom>
        </p:spPr>
      </p:pic>
      <p:sp>
        <p:nvSpPr>
          <p:cNvPr id="23" name="コンテンツ プレースホルダー 2"/>
          <p:cNvSpPr txBox="1">
            <a:spLocks/>
          </p:cNvSpPr>
          <p:nvPr/>
        </p:nvSpPr>
        <p:spPr>
          <a:xfrm>
            <a:off x="6159898" y="2535065"/>
            <a:ext cx="2455818" cy="7427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指示</a:t>
            </a:r>
          </a:p>
        </p:txBody>
      </p:sp>
      <p:sp>
        <p:nvSpPr>
          <p:cNvPr id="24" name="右矢印 23"/>
          <p:cNvSpPr/>
          <p:nvPr/>
        </p:nvSpPr>
        <p:spPr>
          <a:xfrm>
            <a:off x="6499279" y="3183068"/>
            <a:ext cx="1885071" cy="7762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2497255" y="2648606"/>
            <a:ext cx="2664000" cy="914400"/>
            <a:chOff x="4572001" y="1519311"/>
            <a:chExt cx="2664000" cy="914400"/>
          </a:xfrm>
        </p:grpSpPr>
        <p:sp>
          <p:nvSpPr>
            <p:cNvPr id="27" name="左右矢印 26"/>
            <p:cNvSpPr/>
            <p:nvPr/>
          </p:nvSpPr>
          <p:spPr>
            <a:xfrm>
              <a:off x="4572001" y="1720272"/>
              <a:ext cx="26640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8" name="角丸四角形 27"/>
            <p:cNvSpPr/>
            <p:nvPr/>
          </p:nvSpPr>
          <p:spPr>
            <a:xfrm>
              <a:off x="4979962" y="1519311"/>
              <a:ext cx="1880552"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rPr>
                <a:t>委託</a:t>
              </a:r>
              <a:r>
                <a:rPr kumimoji="1" lang="ja-JP" altLang="en-US" sz="2800" dirty="0">
                  <a:solidFill>
                    <a:schemeClr val="tx1"/>
                  </a:solidFill>
                  <a:latin typeface="メイリオ" panose="020B0604030504040204" pitchFamily="50" charset="-128"/>
                  <a:ea typeface="メイリオ" panose="020B0604030504040204" pitchFamily="50" charset="-128"/>
                </a:rPr>
                <a:t>契約</a:t>
              </a:r>
            </a:p>
          </p:txBody>
        </p:sp>
      </p:grpSp>
      <p:sp>
        <p:nvSpPr>
          <p:cNvPr id="30" name="コンテンツ プレースホルダー 2"/>
          <p:cNvSpPr txBox="1">
            <a:spLocks/>
          </p:cNvSpPr>
          <p:nvPr/>
        </p:nvSpPr>
        <p:spPr>
          <a:xfrm>
            <a:off x="602715" y="1930883"/>
            <a:ext cx="1521505" cy="591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農業者</a:t>
            </a:r>
          </a:p>
        </p:txBody>
      </p:sp>
      <p:sp>
        <p:nvSpPr>
          <p:cNvPr id="31" name="角丸四角形 30"/>
          <p:cNvSpPr/>
          <p:nvPr/>
        </p:nvSpPr>
        <p:spPr>
          <a:xfrm>
            <a:off x="307308" y="1586124"/>
            <a:ext cx="2140468" cy="312655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2" name="角丸四角形 31"/>
          <p:cNvSpPr/>
          <p:nvPr/>
        </p:nvSpPr>
        <p:spPr>
          <a:xfrm>
            <a:off x="5243208" y="1586124"/>
            <a:ext cx="6782163" cy="31242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3" name="コンテンツ プレースホルダー 2"/>
          <p:cNvSpPr txBox="1">
            <a:spLocks/>
          </p:cNvSpPr>
          <p:nvPr/>
        </p:nvSpPr>
        <p:spPr>
          <a:xfrm>
            <a:off x="6932298" y="1743904"/>
            <a:ext cx="2231052" cy="591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福祉事業所</a:t>
            </a:r>
          </a:p>
        </p:txBody>
      </p:sp>
      <p:sp>
        <p:nvSpPr>
          <p:cNvPr id="25" name="コンテンツ プレースホルダー 2"/>
          <p:cNvSpPr txBox="1">
            <a:spLocks/>
          </p:cNvSpPr>
          <p:nvPr/>
        </p:nvSpPr>
        <p:spPr>
          <a:xfrm>
            <a:off x="4736098" y="2037901"/>
            <a:ext cx="2231052" cy="591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職員</a:t>
            </a:r>
          </a:p>
        </p:txBody>
      </p:sp>
      <p:sp>
        <p:nvSpPr>
          <p:cNvPr id="29" name="コンテンツ プレースホルダー 2"/>
          <p:cNvSpPr txBox="1">
            <a:spLocks/>
          </p:cNvSpPr>
          <p:nvPr/>
        </p:nvSpPr>
        <p:spPr>
          <a:xfrm>
            <a:off x="8976917" y="2040833"/>
            <a:ext cx="2231052" cy="591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障害者</a:t>
            </a:r>
          </a:p>
        </p:txBody>
      </p:sp>
      <p:sp>
        <p:nvSpPr>
          <p:cNvPr id="4" name="スライド番号プレースホルダー 3"/>
          <p:cNvSpPr>
            <a:spLocks noGrp="1"/>
          </p:cNvSpPr>
          <p:nvPr>
            <p:ph type="sldNum" sz="quarter" idx="12"/>
          </p:nvPr>
        </p:nvSpPr>
        <p:spPr/>
        <p:txBody>
          <a:bodyPr/>
          <a:lstStyle/>
          <a:p>
            <a:r>
              <a:rPr kumimoji="1" lang="ja-JP" altLang="en-US" dirty="0"/>
              <a:t>３</a:t>
            </a:r>
          </a:p>
        </p:txBody>
      </p:sp>
    </p:spTree>
    <p:extLst>
      <p:ext uri="{BB962C8B-B14F-4D97-AF65-F5344CB8AC3E}">
        <p14:creationId xmlns:p14="http://schemas.microsoft.com/office/powerpoint/2010/main" val="238516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18746" y="1611137"/>
            <a:ext cx="11262566" cy="110064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latin typeface="メイリオ" panose="020B0604030504040204" pitchFamily="50" charset="-128"/>
                <a:ea typeface="メイリオ" panose="020B0604030504040204" pitchFamily="50" charset="-128"/>
              </a:rPr>
              <a:t>福祉事業所を受け入れた体験会を開催した農業者を支援</a:t>
            </a:r>
          </a:p>
        </p:txBody>
      </p:sp>
      <p:sp>
        <p:nvSpPr>
          <p:cNvPr id="2" name="タイトル 1"/>
          <p:cNvSpPr>
            <a:spLocks noGrp="1"/>
          </p:cNvSpPr>
          <p:nvPr>
            <p:ph type="title"/>
          </p:nvPr>
        </p:nvSpPr>
        <p:spPr>
          <a:xfrm>
            <a:off x="518746" y="74173"/>
            <a:ext cx="10835054" cy="1325563"/>
          </a:xfrm>
        </p:spPr>
        <p:txBody>
          <a:bodyPr/>
          <a:lstStyle/>
          <a:p>
            <a:r>
              <a:rPr lang="ja-JP" altLang="en-US" dirty="0">
                <a:latin typeface="メイリオ" panose="020B0604030504040204" pitchFamily="50" charset="-128"/>
                <a:ea typeface="メイリオ" panose="020B0604030504040204" pitchFamily="50" charset="-128"/>
              </a:rPr>
              <a:t>農福連携を始める農業者が活用できる</a:t>
            </a:r>
            <a:r>
              <a:rPr kumimoji="1" lang="ja-JP" altLang="en-US" dirty="0">
                <a:latin typeface="メイリオ" panose="020B0604030504040204" pitchFamily="50" charset="-128"/>
                <a:ea typeface="メイリオ" panose="020B0604030504040204" pitchFamily="50" charset="-128"/>
              </a:rPr>
              <a:t>事業</a:t>
            </a:r>
          </a:p>
        </p:txBody>
      </p:sp>
      <p:sp>
        <p:nvSpPr>
          <p:cNvPr id="3" name="コンテンツ プレースホルダー 2"/>
          <p:cNvSpPr>
            <a:spLocks noGrp="1"/>
          </p:cNvSpPr>
          <p:nvPr>
            <p:ph idx="1"/>
          </p:nvPr>
        </p:nvSpPr>
        <p:spPr>
          <a:xfrm>
            <a:off x="838200" y="3217985"/>
            <a:ext cx="11132256" cy="2704001"/>
          </a:xfrm>
        </p:spPr>
        <p:txBody>
          <a:bodyPr>
            <a:normAutofit/>
          </a:bodyPr>
          <a:lstStyle/>
          <a:p>
            <a:pPr marL="0" indent="0">
              <a:buNone/>
            </a:pPr>
            <a:endParaRPr lang="en-US" altLang="ja-JP" sz="3200" dirty="0"/>
          </a:p>
          <a:p>
            <a:pPr marL="0" indent="0">
              <a:buNone/>
            </a:pPr>
            <a:endParaRPr lang="en-US" altLang="ja-JP" sz="3200" dirty="0"/>
          </a:p>
        </p:txBody>
      </p:sp>
      <p:sp>
        <p:nvSpPr>
          <p:cNvPr id="6" name="角丸四角形 5"/>
          <p:cNvSpPr/>
          <p:nvPr/>
        </p:nvSpPr>
        <p:spPr>
          <a:xfrm>
            <a:off x="518745" y="1322832"/>
            <a:ext cx="5635870" cy="546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メイリオ" panose="020B0604030504040204" pitchFamily="50" charset="-128"/>
                <a:ea typeface="メイリオ" panose="020B0604030504040204" pitchFamily="50" charset="-128"/>
              </a:rPr>
              <a:t>農福連携推進事業（農村計画課）</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21681" y="3218260"/>
            <a:ext cx="11262566" cy="121651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ysClr val="windowText" lastClr="000000"/>
                </a:solidFill>
                <a:latin typeface="メイリオ" panose="020B0604030504040204" pitchFamily="50" charset="-128"/>
                <a:ea typeface="メイリオ" panose="020B0604030504040204" pitchFamily="50" charset="-128"/>
              </a:rPr>
              <a:t>B</a:t>
            </a:r>
            <a:r>
              <a:rPr lang="ja-JP" altLang="en-US" sz="2400" dirty="0">
                <a:solidFill>
                  <a:sysClr val="windowText" lastClr="000000"/>
                </a:solidFill>
                <a:latin typeface="メイリオ" panose="020B0604030504040204" pitchFamily="50" charset="-128"/>
                <a:ea typeface="メイリオ" panose="020B0604030504040204" pitchFamily="50" charset="-128"/>
              </a:rPr>
              <a:t>型事業所と施設外就労を伴う委託契約を新たに締結した事業者に工賃を補助</a:t>
            </a:r>
          </a:p>
        </p:txBody>
      </p:sp>
      <p:sp>
        <p:nvSpPr>
          <p:cNvPr id="8" name="角丸四角形 7"/>
          <p:cNvSpPr/>
          <p:nvPr/>
        </p:nvSpPr>
        <p:spPr>
          <a:xfrm>
            <a:off x="521680" y="2943810"/>
            <a:ext cx="5632935" cy="546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メイリオ" panose="020B0604030504040204" pitchFamily="50" charset="-128"/>
                <a:ea typeface="メイリオ" panose="020B0604030504040204" pitchFamily="50" charset="-128"/>
              </a:rPr>
              <a:t>初動工賃補助事業（障害福祉課）</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46105" y="4652207"/>
            <a:ext cx="9417963"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農福連携の詳細や、事業に関するご質問がありましたら、</a:t>
            </a:r>
            <a:r>
              <a:rPr lang="ja-JP" altLang="en-US" sz="2800" dirty="0">
                <a:latin typeface="メイリオ" panose="020B0604030504040204" pitchFamily="50" charset="-128"/>
                <a:ea typeface="メイリオ" panose="020B0604030504040204" pitchFamily="50" charset="-128"/>
              </a:rPr>
              <a:t/>
            </a:r>
            <a:br>
              <a:rPr lang="ja-JP" altLang="en-US" sz="28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最寄りの農業改良普及センター、または以下の問い合せ先までご相談ください。</a:t>
            </a:r>
            <a:endParaRPr kumimoji="1" lang="ja-JP" altLang="en-US" sz="28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46105" y="5340122"/>
            <a:ext cx="8276222" cy="1323439"/>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・「農福連携推進事業」に</a:t>
            </a:r>
            <a:r>
              <a:rPr lang="ja-JP" altLang="en-US" sz="2000" dirty="0">
                <a:latin typeface="メイリオ" panose="020B0604030504040204" pitchFamily="50" charset="-128"/>
                <a:ea typeface="メイリオ" panose="020B0604030504040204" pitchFamily="50" charset="-128"/>
              </a:rPr>
              <a:t>ついて、</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農林水産部農地局 農村計画課  電話：</a:t>
            </a:r>
            <a:r>
              <a:rPr lang="en-US" altLang="ja-JP" sz="2000" b="1" dirty="0">
                <a:latin typeface="メイリオ" panose="020B0604030504040204" pitchFamily="50" charset="-128"/>
                <a:ea typeface="メイリオ" panose="020B0604030504040204" pitchFamily="50" charset="-128"/>
              </a:rPr>
              <a:t>029-301-4155</a:t>
            </a:r>
          </a:p>
          <a:p>
            <a:r>
              <a:rPr lang="ja-JP" altLang="en-US" sz="2000" dirty="0">
                <a:latin typeface="メイリオ" panose="020B0604030504040204" pitchFamily="50" charset="-128"/>
                <a:ea typeface="メイリオ" panose="020B0604030504040204" pitchFamily="50" charset="-128"/>
              </a:rPr>
              <a:t>・「初動工賃補助事業」について、</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福祉部障害福祉課 　　　　　  電話：</a:t>
            </a:r>
            <a:r>
              <a:rPr lang="en-US" altLang="ja-JP" sz="2000" b="1" dirty="0">
                <a:latin typeface="メイリオ" panose="020B0604030504040204" pitchFamily="50" charset="-128"/>
                <a:ea typeface="メイリオ" panose="020B0604030504040204" pitchFamily="50" charset="-128"/>
              </a:rPr>
              <a:t>029-301-3357</a:t>
            </a:r>
          </a:p>
        </p:txBody>
      </p:sp>
      <p:sp>
        <p:nvSpPr>
          <p:cNvPr id="11" name="スライド番号プレースホルダー 10"/>
          <p:cNvSpPr>
            <a:spLocks noGrp="1"/>
          </p:cNvSpPr>
          <p:nvPr>
            <p:ph type="sldNum" sz="quarter" idx="12"/>
          </p:nvPr>
        </p:nvSpPr>
        <p:spPr/>
        <p:txBody>
          <a:bodyPr/>
          <a:lstStyle/>
          <a:p>
            <a:r>
              <a:rPr lang="ja-JP" altLang="en-US" dirty="0"/>
              <a:t>４</a:t>
            </a:r>
            <a:endParaRPr kumimoji="1" lang="ja-JP" altLang="en-US" dirty="0"/>
          </a:p>
        </p:txBody>
      </p:sp>
    </p:spTree>
    <p:extLst>
      <p:ext uri="{BB962C8B-B14F-4D97-AF65-F5344CB8AC3E}">
        <p14:creationId xmlns:p14="http://schemas.microsoft.com/office/powerpoint/2010/main" val="92977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613" y="-113011"/>
            <a:ext cx="8312465" cy="1189704"/>
          </a:xfrm>
        </p:spPr>
        <p:txBody>
          <a:bodyPr>
            <a:normAutofit/>
          </a:bodyPr>
          <a:lstStyle/>
          <a:p>
            <a:pPr algn="ctr"/>
            <a:r>
              <a:rPr lang="ja-JP" altLang="en-US" sz="3200" dirty="0">
                <a:latin typeface="メイリオ" panose="020B0604030504040204" pitchFamily="50" charset="-128"/>
                <a:ea typeface="メイリオ" panose="020B0604030504040204" pitchFamily="50" charset="-128"/>
              </a:rPr>
              <a:t>取り組み事例①：さつまいもの生産・調整</a:t>
            </a:r>
            <a:endParaRPr kumimoji="1" lang="ja-JP" altLang="en-US" sz="3200" dirty="0">
              <a:latin typeface="メイリオ" panose="020B0604030504040204" pitchFamily="50" charset="-128"/>
              <a:ea typeface="メイリオ" panose="020B0604030504040204" pitchFamily="50" charset="-128"/>
            </a:endParaRPr>
          </a:p>
        </p:txBody>
      </p:sp>
      <p:sp>
        <p:nvSpPr>
          <p:cNvPr id="4" name="コンテンツ プレースホルダー 2"/>
          <p:cNvSpPr txBox="1">
            <a:spLocks/>
          </p:cNvSpPr>
          <p:nvPr/>
        </p:nvSpPr>
        <p:spPr>
          <a:xfrm>
            <a:off x="6686797" y="1834332"/>
            <a:ext cx="37991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589878" y="6376443"/>
            <a:ext cx="3499783"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③収穫したいものひげ根取り</a:t>
            </a:r>
          </a:p>
        </p:txBody>
      </p:sp>
      <p:sp>
        <p:nvSpPr>
          <p:cNvPr id="14" name="テキスト ボックス 13"/>
          <p:cNvSpPr txBox="1"/>
          <p:nvPr/>
        </p:nvSpPr>
        <p:spPr>
          <a:xfrm>
            <a:off x="5520486" y="6296834"/>
            <a:ext cx="170622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④洗浄作業</a:t>
            </a:r>
            <a:endParaRPr lang="en-US" altLang="ja-JP"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643274" y="3432113"/>
            <a:ext cx="284263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②定植作業</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764919" y="3378848"/>
            <a:ext cx="231546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①採苗作業</a:t>
            </a:r>
            <a:endParaRPr kumimoji="1" lang="ja-JP" altLang="en-US"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8980484" y="3747054"/>
            <a:ext cx="2594669" cy="2514858"/>
            <a:chOff x="9521131" y="1537081"/>
            <a:chExt cx="2594669" cy="2514858"/>
          </a:xfrm>
        </p:grpSpPr>
        <p:sp>
          <p:nvSpPr>
            <p:cNvPr id="27" name="正方形/長方形 26"/>
            <p:cNvSpPr/>
            <p:nvPr/>
          </p:nvSpPr>
          <p:spPr>
            <a:xfrm>
              <a:off x="9521131" y="1800900"/>
              <a:ext cx="2594669" cy="2251039"/>
            </a:xfrm>
            <a:prstGeom prst="rect">
              <a:avLst/>
            </a:prstGeom>
            <a:solidFill>
              <a:schemeClr val="accent4">
                <a:lumMod val="40000"/>
                <a:lumOff val="6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メイリオ" panose="020B0604030504040204" pitchFamily="50" charset="-128"/>
                  <a:ea typeface="メイリオ" panose="020B0604030504040204" pitchFamily="50" charset="-128"/>
                </a:rPr>
                <a:t>特に障害者の方は、単純作業の繰り返しで、能力を発揮する人が多く、複数の作業を同時並行で行うことは苦手な傾向があります。</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28" name="円形吹き出し 27"/>
            <p:cNvSpPr/>
            <p:nvPr/>
          </p:nvSpPr>
          <p:spPr>
            <a:xfrm>
              <a:off x="9521131" y="1537081"/>
              <a:ext cx="1274477" cy="439717"/>
            </a:xfrm>
            <a:prstGeom prst="wedgeEllipseCallout">
              <a:avLst>
                <a:gd name="adj1" fmla="val 46775"/>
                <a:gd name="adj2" fmla="val 5337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ポイント</a:t>
              </a:r>
              <a:endParaRPr kumimoji="1" lang="ja-JP" altLang="en-US" b="1" dirty="0">
                <a:latin typeface="メイリオ" panose="020B0604030504040204" pitchFamily="50" charset="-128"/>
                <a:ea typeface="メイリオ" panose="020B0604030504040204" pitchFamily="50" charset="-128"/>
              </a:endParaRPr>
            </a:p>
          </p:txBody>
        </p:sp>
      </p:grpSp>
      <p:pic>
        <p:nvPicPr>
          <p:cNvPr id="8" name="図 7">
            <a:extLst>
              <a:ext uri="{FF2B5EF4-FFF2-40B4-BE49-F238E27FC236}">
                <a16:creationId xmlns:a16="http://schemas.microsoft.com/office/drawing/2014/main" id="{197441A5-0AE9-B63D-4C76-65F105274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31" y="751902"/>
            <a:ext cx="2611653" cy="2584449"/>
          </a:xfrm>
          <a:prstGeom prst="rect">
            <a:avLst/>
          </a:prstGeom>
        </p:spPr>
      </p:pic>
      <p:pic>
        <p:nvPicPr>
          <p:cNvPr id="12" name="図 11">
            <a:extLst>
              <a:ext uri="{FF2B5EF4-FFF2-40B4-BE49-F238E27FC236}">
                <a16:creationId xmlns:a16="http://schemas.microsoft.com/office/drawing/2014/main" id="{FE6011B3-2908-E0B7-9E95-AB709FA025DB}"/>
              </a:ext>
            </a:extLst>
          </p:cNvPr>
          <p:cNvPicPr>
            <a:picLocks noChangeAspect="1"/>
          </p:cNvPicPr>
          <p:nvPr/>
        </p:nvPicPr>
        <p:blipFill>
          <a:blip r:embed="rId4"/>
          <a:stretch>
            <a:fillRect/>
          </a:stretch>
        </p:blipFill>
        <p:spPr>
          <a:xfrm>
            <a:off x="5597555" y="3901424"/>
            <a:ext cx="3107930" cy="2284246"/>
          </a:xfrm>
          <a:prstGeom prst="rect">
            <a:avLst/>
          </a:prstGeom>
        </p:spPr>
      </p:pic>
      <p:pic>
        <p:nvPicPr>
          <p:cNvPr id="17" name="図 16">
            <a:extLst>
              <a:ext uri="{FF2B5EF4-FFF2-40B4-BE49-F238E27FC236}">
                <a16:creationId xmlns:a16="http://schemas.microsoft.com/office/drawing/2014/main" id="{1EED941C-95BB-D538-EE20-CD3584047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187" y="759888"/>
            <a:ext cx="2744652" cy="2595983"/>
          </a:xfrm>
          <a:prstGeom prst="rect">
            <a:avLst/>
          </a:prstGeom>
        </p:spPr>
      </p:pic>
      <p:pic>
        <p:nvPicPr>
          <p:cNvPr id="19" name="図 18">
            <a:extLst>
              <a:ext uri="{FF2B5EF4-FFF2-40B4-BE49-F238E27FC236}">
                <a16:creationId xmlns:a16="http://schemas.microsoft.com/office/drawing/2014/main" id="{7053FAA0-F163-DE87-B489-84609622DB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5301" y="759887"/>
            <a:ext cx="2671887" cy="2576463"/>
          </a:xfrm>
          <a:prstGeom prst="rect">
            <a:avLst/>
          </a:prstGeom>
        </p:spPr>
      </p:pic>
      <p:pic>
        <p:nvPicPr>
          <p:cNvPr id="23" name="図 22">
            <a:extLst>
              <a:ext uri="{FF2B5EF4-FFF2-40B4-BE49-F238E27FC236}">
                <a16:creationId xmlns:a16="http://schemas.microsoft.com/office/drawing/2014/main" id="{01BD62AD-2CE7-BA51-1A63-1F31A5CA19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2224" y="3748180"/>
            <a:ext cx="2569665" cy="2576463"/>
          </a:xfrm>
          <a:prstGeom prst="rect">
            <a:avLst/>
          </a:prstGeom>
        </p:spPr>
      </p:pic>
      <p:sp>
        <p:nvSpPr>
          <p:cNvPr id="24" name="楕円 23">
            <a:extLst>
              <a:ext uri="{FF2B5EF4-FFF2-40B4-BE49-F238E27FC236}">
                <a16:creationId xmlns:a16="http://schemas.microsoft.com/office/drawing/2014/main" id="{29F30D43-32A7-42D0-C0D1-63A06A974E92}"/>
              </a:ext>
            </a:extLst>
          </p:cNvPr>
          <p:cNvSpPr/>
          <p:nvPr/>
        </p:nvSpPr>
        <p:spPr>
          <a:xfrm>
            <a:off x="1976284" y="1719282"/>
            <a:ext cx="324465" cy="3385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915C952B-BEB2-95A7-1E4E-006B0E793E66}"/>
              </a:ext>
            </a:extLst>
          </p:cNvPr>
          <p:cNvSpPr/>
          <p:nvPr/>
        </p:nvSpPr>
        <p:spPr>
          <a:xfrm>
            <a:off x="5860025" y="962977"/>
            <a:ext cx="324465" cy="3385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D1C4DEB-59DC-4BF9-5F1C-DA4D565FABE2}"/>
              </a:ext>
            </a:extLst>
          </p:cNvPr>
          <p:cNvSpPr/>
          <p:nvPr/>
        </p:nvSpPr>
        <p:spPr>
          <a:xfrm>
            <a:off x="6658198" y="1095142"/>
            <a:ext cx="201581" cy="206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F67953ED-ED46-6FCC-49F3-725944263652}"/>
              </a:ext>
            </a:extLst>
          </p:cNvPr>
          <p:cNvSpPr/>
          <p:nvPr/>
        </p:nvSpPr>
        <p:spPr>
          <a:xfrm>
            <a:off x="7025128" y="1002937"/>
            <a:ext cx="201581" cy="224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AC7069C-1494-5405-7D0C-E537D96E1145}"/>
              </a:ext>
            </a:extLst>
          </p:cNvPr>
          <p:cNvSpPr/>
          <p:nvPr/>
        </p:nvSpPr>
        <p:spPr>
          <a:xfrm>
            <a:off x="10707902" y="812811"/>
            <a:ext cx="429286" cy="4887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5D00761-C58E-95E8-5B48-5A94C94B4C39}"/>
              </a:ext>
            </a:extLst>
          </p:cNvPr>
          <p:cNvSpPr/>
          <p:nvPr/>
        </p:nvSpPr>
        <p:spPr>
          <a:xfrm>
            <a:off x="10139818" y="769766"/>
            <a:ext cx="481902" cy="4956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0F033827-5600-1B86-B3A6-CC77C8695A5F}"/>
              </a:ext>
            </a:extLst>
          </p:cNvPr>
          <p:cNvSpPr/>
          <p:nvPr/>
        </p:nvSpPr>
        <p:spPr>
          <a:xfrm>
            <a:off x="10707902" y="1354498"/>
            <a:ext cx="504854" cy="4887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F0DFF3D-A43A-9559-F68D-8BB6A2EBC057}"/>
              </a:ext>
            </a:extLst>
          </p:cNvPr>
          <p:cNvSpPr/>
          <p:nvPr/>
        </p:nvSpPr>
        <p:spPr>
          <a:xfrm>
            <a:off x="3048107" y="3690150"/>
            <a:ext cx="385995" cy="3128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BF1F16F4-701B-E42C-571B-AFCB8C1D47FC}"/>
              </a:ext>
            </a:extLst>
          </p:cNvPr>
          <p:cNvSpPr/>
          <p:nvPr/>
        </p:nvSpPr>
        <p:spPr>
          <a:xfrm>
            <a:off x="3434102" y="3747054"/>
            <a:ext cx="504854" cy="4887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7F14EFA-2269-43A2-762B-7AECAF040639}"/>
              </a:ext>
            </a:extLst>
          </p:cNvPr>
          <p:cNvSpPr/>
          <p:nvPr/>
        </p:nvSpPr>
        <p:spPr>
          <a:xfrm>
            <a:off x="5956330" y="3877365"/>
            <a:ext cx="279339" cy="3097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81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787" y="-127233"/>
            <a:ext cx="12061013" cy="1325563"/>
          </a:xfrm>
        </p:spPr>
        <p:txBody>
          <a:bodyPr>
            <a:normAutofit/>
          </a:bodyPr>
          <a:lstStyle/>
          <a:p>
            <a:pPr algn="ctr"/>
            <a:r>
              <a:rPr kumimoji="1" lang="ja-JP" altLang="en-US" sz="3200" dirty="0">
                <a:latin typeface="メイリオ" panose="020B0604030504040204" pitchFamily="50" charset="-128"/>
                <a:ea typeface="メイリオ" panose="020B0604030504040204" pitchFamily="50" charset="-128"/>
              </a:rPr>
              <a:t>取組み事例②</a:t>
            </a:r>
            <a:r>
              <a:rPr lang="ja-JP" altLang="en-US" sz="3200" dirty="0">
                <a:latin typeface="メイリオ" panose="020B0604030504040204" pitchFamily="50" charset="-128"/>
                <a:ea typeface="メイリオ" panose="020B0604030504040204" pitchFamily="50" charset="-128"/>
              </a:rPr>
              <a:t>：干し芋加工</a:t>
            </a:r>
            <a:r>
              <a:rPr kumimoji="1" lang="ja-JP" altLang="en-US" sz="3200" dirty="0">
                <a:latin typeface="メイリオ" panose="020B0604030504040204" pitchFamily="50" charset="-128"/>
                <a:ea typeface="メイリオ" panose="020B0604030504040204" pitchFamily="50" charset="-128"/>
              </a:rPr>
              <a:t>作業</a:t>
            </a:r>
          </a:p>
        </p:txBody>
      </p:sp>
      <p:sp>
        <p:nvSpPr>
          <p:cNvPr id="9" name="テキスト ボックス 8"/>
          <p:cNvSpPr txBox="1"/>
          <p:nvPr/>
        </p:nvSpPr>
        <p:spPr>
          <a:xfrm>
            <a:off x="1674757" y="6293456"/>
            <a:ext cx="3272017"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③干し芋を並べ袋詰めをする。</a:t>
            </a:r>
          </a:p>
        </p:txBody>
      </p:sp>
      <p:sp>
        <p:nvSpPr>
          <p:cNvPr id="15" name="テキスト ボックス 14"/>
          <p:cNvSpPr txBox="1"/>
          <p:nvPr/>
        </p:nvSpPr>
        <p:spPr>
          <a:xfrm>
            <a:off x="5475122" y="3199665"/>
            <a:ext cx="3272017"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②干し芋の計量</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599768" y="3176918"/>
            <a:ext cx="3692450"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①蒸し切りした干し芋を並べる。</a:t>
            </a:r>
            <a:endParaRPr kumimoji="1" lang="ja-JP" altLang="en-US" dirty="0">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9101452" y="3568997"/>
            <a:ext cx="2743200" cy="2569009"/>
            <a:chOff x="9521131" y="1537081"/>
            <a:chExt cx="2594669" cy="1857580"/>
          </a:xfrm>
        </p:grpSpPr>
        <p:sp>
          <p:nvSpPr>
            <p:cNvPr id="17" name="正方形/長方形 16"/>
            <p:cNvSpPr/>
            <p:nvPr/>
          </p:nvSpPr>
          <p:spPr>
            <a:xfrm>
              <a:off x="9521131" y="1800901"/>
              <a:ext cx="2594669" cy="1593760"/>
            </a:xfrm>
            <a:prstGeom prst="rect">
              <a:avLst/>
            </a:prstGeom>
            <a:solidFill>
              <a:schemeClr val="accent4">
                <a:lumMod val="40000"/>
                <a:lumOff val="6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メイリオ" panose="020B0604030504040204" pitchFamily="50" charset="-128"/>
                  <a:ea typeface="メイリオ" panose="020B0604030504040204" pitchFamily="50" charset="-128"/>
                </a:rPr>
                <a:t>まずは作業を体験してもらい、複数の作業がある場合は、分業制にし、一人ひとりの作業内容を単純化する。</a:t>
              </a:r>
              <a:endParaRPr lang="en-US" altLang="ja-JP" b="1" dirty="0">
                <a:solidFill>
                  <a:srgbClr val="FF0000"/>
                </a:solidFill>
                <a:latin typeface="メイリオ" panose="020B0604030504040204" pitchFamily="50" charset="-128"/>
                <a:ea typeface="メイリオ" panose="020B0604030504040204" pitchFamily="50" charset="-128"/>
              </a:endParaRPr>
            </a:p>
          </p:txBody>
        </p:sp>
        <p:sp>
          <p:nvSpPr>
            <p:cNvPr id="18" name="円形吹き出し 17"/>
            <p:cNvSpPr/>
            <p:nvPr/>
          </p:nvSpPr>
          <p:spPr>
            <a:xfrm>
              <a:off x="9521131" y="1537081"/>
              <a:ext cx="1274477" cy="439717"/>
            </a:xfrm>
            <a:prstGeom prst="wedgeEllipseCallout">
              <a:avLst>
                <a:gd name="adj1" fmla="val 46775"/>
                <a:gd name="adj2" fmla="val 5337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ポイント</a:t>
              </a:r>
              <a:endParaRPr kumimoji="1" lang="ja-JP" altLang="en-US" b="1" dirty="0">
                <a:latin typeface="メイリオ" panose="020B0604030504040204" pitchFamily="50" charset="-128"/>
                <a:ea typeface="メイリオ" panose="020B0604030504040204" pitchFamily="50" charset="-128"/>
              </a:endParaRPr>
            </a:p>
          </p:txBody>
        </p:sp>
      </p:grpSp>
      <p:sp>
        <p:nvSpPr>
          <p:cNvPr id="7" name="スライド番号プレースホルダー 6"/>
          <p:cNvSpPr>
            <a:spLocks noGrp="1"/>
          </p:cNvSpPr>
          <p:nvPr>
            <p:ph type="sldNum" sz="quarter" idx="12"/>
          </p:nvPr>
        </p:nvSpPr>
        <p:spPr/>
        <p:txBody>
          <a:bodyPr/>
          <a:lstStyle/>
          <a:p>
            <a:r>
              <a:rPr kumimoji="1" lang="ja-JP" altLang="en-US" dirty="0"/>
              <a:t>６</a:t>
            </a:r>
          </a:p>
        </p:txBody>
      </p:sp>
      <p:pic>
        <p:nvPicPr>
          <p:cNvPr id="5" name="図 4">
            <a:extLst>
              <a:ext uri="{FF2B5EF4-FFF2-40B4-BE49-F238E27FC236}">
                <a16:creationId xmlns:a16="http://schemas.microsoft.com/office/drawing/2014/main" id="{6C94B26D-0EDF-3D9D-842C-D60D98D9C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386" y="752971"/>
            <a:ext cx="3616761" cy="2416629"/>
          </a:xfrm>
          <a:prstGeom prst="rect">
            <a:avLst/>
          </a:prstGeom>
        </p:spPr>
      </p:pic>
      <p:pic>
        <p:nvPicPr>
          <p:cNvPr id="11" name="図 10">
            <a:extLst>
              <a:ext uri="{FF2B5EF4-FFF2-40B4-BE49-F238E27FC236}">
                <a16:creationId xmlns:a16="http://schemas.microsoft.com/office/drawing/2014/main" id="{F59829C0-29B4-7E87-6E87-C1324258D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8948" y="3626891"/>
            <a:ext cx="2489258" cy="2599562"/>
          </a:xfrm>
          <a:prstGeom prst="rect">
            <a:avLst/>
          </a:prstGeom>
        </p:spPr>
      </p:pic>
      <p:pic>
        <p:nvPicPr>
          <p:cNvPr id="19" name="図 18">
            <a:extLst>
              <a:ext uri="{FF2B5EF4-FFF2-40B4-BE49-F238E27FC236}">
                <a16:creationId xmlns:a16="http://schemas.microsoft.com/office/drawing/2014/main" id="{DB5EAA3E-D48F-4D86-5EA1-886F141E0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6268" y="792436"/>
            <a:ext cx="2594670" cy="2384482"/>
          </a:xfrm>
          <a:prstGeom prst="rect">
            <a:avLst/>
          </a:prstGeom>
        </p:spPr>
      </p:pic>
      <p:sp>
        <p:nvSpPr>
          <p:cNvPr id="20" name="楕円 19">
            <a:extLst>
              <a:ext uri="{FF2B5EF4-FFF2-40B4-BE49-F238E27FC236}">
                <a16:creationId xmlns:a16="http://schemas.microsoft.com/office/drawing/2014/main" id="{C3E181AE-F06B-4474-E00E-6284435BA845}"/>
              </a:ext>
            </a:extLst>
          </p:cNvPr>
          <p:cNvSpPr/>
          <p:nvPr/>
        </p:nvSpPr>
        <p:spPr>
          <a:xfrm>
            <a:off x="2840709" y="732015"/>
            <a:ext cx="477713" cy="5333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E981B196-42EF-B529-C58A-236F4B0AEFC6}"/>
              </a:ext>
            </a:extLst>
          </p:cNvPr>
          <p:cNvSpPr/>
          <p:nvPr/>
        </p:nvSpPr>
        <p:spPr>
          <a:xfrm>
            <a:off x="3843601" y="961881"/>
            <a:ext cx="600580" cy="5719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0A8BB9E-3E2F-31DB-B121-4120C9FCD136}"/>
              </a:ext>
            </a:extLst>
          </p:cNvPr>
          <p:cNvSpPr/>
          <p:nvPr/>
        </p:nvSpPr>
        <p:spPr>
          <a:xfrm>
            <a:off x="2949835" y="3688997"/>
            <a:ext cx="258893" cy="2797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8CF0477A-D60F-6461-3614-8DEF93672496}"/>
              </a:ext>
            </a:extLst>
          </p:cNvPr>
          <p:cNvSpPr/>
          <p:nvPr/>
        </p:nvSpPr>
        <p:spPr>
          <a:xfrm>
            <a:off x="2337717" y="4562876"/>
            <a:ext cx="300662" cy="3146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452086D-385A-4634-EFE9-CC6BC622096A}"/>
              </a:ext>
            </a:extLst>
          </p:cNvPr>
          <p:cNvSpPr/>
          <p:nvPr/>
        </p:nvSpPr>
        <p:spPr>
          <a:xfrm>
            <a:off x="2433362" y="3961579"/>
            <a:ext cx="391402" cy="36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C4CA0EC-376C-0950-0750-7228EE73681E}"/>
              </a:ext>
            </a:extLst>
          </p:cNvPr>
          <p:cNvSpPr/>
          <p:nvPr/>
        </p:nvSpPr>
        <p:spPr>
          <a:xfrm>
            <a:off x="3318422" y="4612224"/>
            <a:ext cx="300662" cy="2954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837FC8D-CD7C-08AB-7507-27267C952015}"/>
              </a:ext>
            </a:extLst>
          </p:cNvPr>
          <p:cNvSpPr/>
          <p:nvPr/>
        </p:nvSpPr>
        <p:spPr>
          <a:xfrm>
            <a:off x="3408046" y="3909236"/>
            <a:ext cx="391403" cy="36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B478306-A1F2-2FBE-0AA7-734CF7AC524A}"/>
              </a:ext>
            </a:extLst>
          </p:cNvPr>
          <p:cNvSpPr/>
          <p:nvPr/>
        </p:nvSpPr>
        <p:spPr>
          <a:xfrm>
            <a:off x="6107330" y="1265333"/>
            <a:ext cx="391403" cy="36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C1DE2CD8-36DD-8938-D18D-D0205F9369C4}"/>
              </a:ext>
            </a:extLst>
          </p:cNvPr>
          <p:cNvSpPr/>
          <p:nvPr/>
        </p:nvSpPr>
        <p:spPr>
          <a:xfrm>
            <a:off x="7264660" y="1036410"/>
            <a:ext cx="391403" cy="36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C8F560C-4FB2-4370-E23F-796558DD58E5}"/>
              </a:ext>
            </a:extLst>
          </p:cNvPr>
          <p:cNvSpPr/>
          <p:nvPr/>
        </p:nvSpPr>
        <p:spPr>
          <a:xfrm>
            <a:off x="6170249" y="792436"/>
            <a:ext cx="391403" cy="36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961BBA8-74F8-211D-3BCB-42BCBFD38AC0}"/>
              </a:ext>
            </a:extLst>
          </p:cNvPr>
          <p:cNvSpPr/>
          <p:nvPr/>
        </p:nvSpPr>
        <p:spPr>
          <a:xfrm>
            <a:off x="7091771" y="1364217"/>
            <a:ext cx="252201" cy="2855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7B3C7A4-0E94-5B09-910F-BC4AB745FF49}"/>
              </a:ext>
            </a:extLst>
          </p:cNvPr>
          <p:cNvSpPr/>
          <p:nvPr/>
        </p:nvSpPr>
        <p:spPr>
          <a:xfrm>
            <a:off x="6985029" y="935576"/>
            <a:ext cx="252201" cy="2855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AC3A0925-129B-BE8E-B082-60CAFED66720}"/>
              </a:ext>
            </a:extLst>
          </p:cNvPr>
          <p:cNvSpPr/>
          <p:nvPr/>
        </p:nvSpPr>
        <p:spPr>
          <a:xfrm>
            <a:off x="4824003" y="3989762"/>
            <a:ext cx="2884396" cy="118849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メイリオ" panose="020B0604030504040204" pitchFamily="50" charset="-128"/>
                <a:ea typeface="メイリオ" panose="020B0604030504040204" pitchFamily="50" charset="-128"/>
              </a:rPr>
              <a:t>干し芋の計量、袋詰め作業については、福祉事業所の施設内作業で行う場合もあります。</a:t>
            </a:r>
          </a:p>
        </p:txBody>
      </p:sp>
    </p:spTree>
    <p:extLst>
      <p:ext uri="{BB962C8B-B14F-4D97-AF65-F5344CB8AC3E}">
        <p14:creationId xmlns:p14="http://schemas.microsoft.com/office/powerpoint/2010/main" val="390962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2566"/>
            <a:ext cx="10515600" cy="1325563"/>
          </a:xfrm>
        </p:spPr>
        <p:txBody>
          <a:bodyPr/>
          <a:lstStyle/>
          <a:p>
            <a:r>
              <a:rPr lang="ja-JP" altLang="en-US" dirty="0">
                <a:latin typeface="メイリオ" panose="020B0604030504040204" pitchFamily="50" charset="-128"/>
                <a:ea typeface="メイリオ" panose="020B0604030504040204" pitchFamily="50" charset="-128"/>
              </a:rPr>
              <a:t>農福連携の支援の流れ</a:t>
            </a:r>
            <a:endParaRPr kumimoji="1" lang="ja-JP" altLang="en-US" dirty="0">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a:off x="539734" y="1174464"/>
            <a:ext cx="10353936" cy="5199959"/>
            <a:chOff x="539734" y="1174464"/>
            <a:chExt cx="10353936" cy="5199959"/>
          </a:xfrm>
        </p:grpSpPr>
        <p:sp>
          <p:nvSpPr>
            <p:cNvPr id="12" name="テキスト ボックス 11"/>
            <p:cNvSpPr txBox="1"/>
            <p:nvPr/>
          </p:nvSpPr>
          <p:spPr>
            <a:xfrm>
              <a:off x="539734" y="1440278"/>
              <a:ext cx="3220413" cy="369332"/>
            </a:xfrm>
            <a:prstGeom prst="rect">
              <a:avLst/>
            </a:prstGeom>
            <a:noFill/>
            <a:ln w="28575">
              <a:solidFill>
                <a:schemeClr val="accent1"/>
              </a:solidFill>
            </a:ln>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①</a:t>
              </a:r>
              <a:r>
                <a:rPr lang="ja-JP" altLang="ja-JP" b="1" dirty="0">
                  <a:latin typeface="メイリオ" panose="020B0604030504040204" pitchFamily="50" charset="-128"/>
                  <a:ea typeface="メイリオ" panose="020B0604030504040204" pitchFamily="50" charset="-128"/>
                </a:rPr>
                <a:t>農福連携に関する相談</a:t>
              </a:r>
              <a:r>
                <a:rPr lang="ja-JP" altLang="en-US" b="1" dirty="0">
                  <a:latin typeface="メイリオ" panose="020B0604030504040204" pitchFamily="50" charset="-128"/>
                  <a:ea typeface="メイリオ" panose="020B0604030504040204" pitchFamily="50" charset="-128"/>
                </a:rPr>
                <a:t>申込</a:t>
              </a:r>
              <a:endParaRPr lang="en-US" altLang="ja-JP"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39734" y="2371409"/>
              <a:ext cx="3220413" cy="646331"/>
            </a:xfrm>
            <a:prstGeom prst="rect">
              <a:avLst/>
            </a:prstGeom>
            <a:noFill/>
            <a:ln w="28575">
              <a:solidFill>
                <a:schemeClr val="accent1"/>
              </a:solidFill>
            </a:ln>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②農業者と福祉事業所の</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マッチング</a:t>
              </a:r>
              <a:endParaRPr lang="en-US" altLang="ja-JP"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39734" y="3579380"/>
              <a:ext cx="3220413" cy="369332"/>
            </a:xfrm>
            <a:prstGeom prst="rect">
              <a:avLst/>
            </a:prstGeom>
            <a:noFill/>
            <a:ln w="28575">
              <a:solidFill>
                <a:schemeClr val="accent1"/>
              </a:solidFill>
            </a:ln>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③</a:t>
              </a:r>
              <a:r>
                <a:rPr lang="ja-JP" altLang="ja-JP" b="1" dirty="0">
                  <a:latin typeface="メイリオ" panose="020B0604030504040204" pitchFamily="50" charset="-128"/>
                  <a:ea typeface="メイリオ" panose="020B0604030504040204" pitchFamily="50" charset="-128"/>
                </a:rPr>
                <a:t>福祉事業所との打合せ</a:t>
              </a:r>
              <a:endParaRPr lang="ja-JP" altLang="en-US"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39734" y="4510352"/>
              <a:ext cx="3220413" cy="369332"/>
            </a:xfrm>
            <a:prstGeom prst="rect">
              <a:avLst/>
            </a:prstGeom>
            <a:noFill/>
            <a:ln w="28575">
              <a:solidFill>
                <a:schemeClr val="accent1"/>
              </a:solidFill>
            </a:ln>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④「農作業体験会」の開催</a:t>
              </a:r>
            </a:p>
          </p:txBody>
        </p:sp>
        <p:sp>
          <p:nvSpPr>
            <p:cNvPr id="16" name="テキスト ボックス 15"/>
            <p:cNvSpPr txBox="1"/>
            <p:nvPr/>
          </p:nvSpPr>
          <p:spPr>
            <a:xfrm>
              <a:off x="539734" y="5447710"/>
              <a:ext cx="3220413" cy="369332"/>
            </a:xfrm>
            <a:prstGeom prst="rect">
              <a:avLst/>
            </a:prstGeom>
            <a:noFill/>
            <a:ln w="28575">
              <a:solidFill>
                <a:schemeClr val="accent1"/>
              </a:solidFill>
            </a:ln>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⑤</a:t>
              </a:r>
              <a:r>
                <a:rPr lang="ja-JP" altLang="ja-JP" b="1" dirty="0">
                  <a:latin typeface="メイリオ" panose="020B0604030504040204" pitchFamily="50" charset="-128"/>
                  <a:ea typeface="メイリオ" panose="020B0604030504040204" pitchFamily="50" charset="-128"/>
                </a:rPr>
                <a:t>農作業の請負</a:t>
              </a:r>
              <a:r>
                <a:rPr lang="ja-JP" altLang="en-US" b="1" dirty="0">
                  <a:latin typeface="メイリオ" panose="020B0604030504040204" pitchFamily="50" charset="-128"/>
                  <a:ea typeface="メイリオ" panose="020B0604030504040204" pitchFamily="50" charset="-128"/>
                </a:rPr>
                <a:t>の依頼</a:t>
              </a:r>
            </a:p>
          </p:txBody>
        </p:sp>
        <p:sp>
          <p:nvSpPr>
            <p:cNvPr id="17" name="角丸四角形吹き出し 16"/>
            <p:cNvSpPr/>
            <p:nvPr/>
          </p:nvSpPr>
          <p:spPr>
            <a:xfrm>
              <a:off x="4381011" y="1174464"/>
              <a:ext cx="6512657" cy="856559"/>
            </a:xfrm>
            <a:prstGeom prst="wedgeRoundRectCallout">
              <a:avLst>
                <a:gd name="adj1" fmla="val -59950"/>
                <a:gd name="adj2" fmla="val -49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メイリオ" panose="020B0604030504040204" pitchFamily="50" charset="-128"/>
                  <a:ea typeface="メイリオ" panose="020B0604030504040204" pitchFamily="50" charset="-128"/>
                </a:rPr>
                <a:t>最寄りの普及センターで</a:t>
              </a:r>
              <a:r>
                <a:rPr lang="ja-JP" altLang="en-US" b="1" dirty="0">
                  <a:solidFill>
                    <a:schemeClr val="accent4">
                      <a:lumMod val="75000"/>
                    </a:schemeClr>
                  </a:solidFill>
                  <a:latin typeface="メイリオ" panose="020B0604030504040204" pitchFamily="50" charset="-128"/>
                  <a:ea typeface="メイリオ" panose="020B0604030504040204" pitchFamily="50" charset="-128"/>
                </a:rPr>
                <a:t>「農福連携相談カード」に必要事項を記入</a:t>
              </a:r>
              <a:r>
                <a:rPr lang="ja-JP" altLang="en-US" dirty="0">
                  <a:solidFill>
                    <a:schemeClr val="tx1"/>
                  </a:solidFill>
                  <a:latin typeface="メイリオ" panose="020B0604030504040204" pitchFamily="50" charset="-128"/>
                  <a:ea typeface="メイリオ" panose="020B0604030504040204" pitchFamily="50" charset="-128"/>
                </a:rPr>
                <a:t>します。</a:t>
              </a:r>
            </a:p>
          </p:txBody>
        </p:sp>
        <p:sp>
          <p:nvSpPr>
            <p:cNvPr id="18" name="角丸四角形吹き出し 17"/>
            <p:cNvSpPr/>
            <p:nvPr/>
          </p:nvSpPr>
          <p:spPr>
            <a:xfrm>
              <a:off x="4381013" y="2162748"/>
              <a:ext cx="6512657" cy="950173"/>
            </a:xfrm>
            <a:prstGeom prst="wedgeRoundRectCallout">
              <a:avLst>
                <a:gd name="adj1" fmla="val -60232"/>
                <a:gd name="adj2" fmla="val -73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メイリオ" panose="020B0604030504040204" pitchFamily="50" charset="-128"/>
                  <a:ea typeface="メイリオ" panose="020B0604030504040204" pitchFamily="50" charset="-128"/>
                </a:rPr>
                <a:t>茨城県共同受発注センターが、「農福連携相談カード」の情報をもとに、農業者と作業内容のすり合わせを行い、作業が可能な福祉事業所を募集します。</a:t>
              </a:r>
            </a:p>
          </p:txBody>
        </p:sp>
        <p:sp>
          <p:nvSpPr>
            <p:cNvPr id="19" name="角丸四角形吹き出し 18"/>
            <p:cNvSpPr/>
            <p:nvPr/>
          </p:nvSpPr>
          <p:spPr>
            <a:xfrm>
              <a:off x="4381011" y="3243234"/>
              <a:ext cx="6512658" cy="950173"/>
            </a:xfrm>
            <a:prstGeom prst="wedgeRoundRectCallout">
              <a:avLst>
                <a:gd name="adj1" fmla="val -60338"/>
                <a:gd name="adj2" fmla="val -15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メイリオ" panose="020B0604030504040204" pitchFamily="50" charset="-128"/>
                  <a:ea typeface="メイリオ" panose="020B0604030504040204" pitchFamily="50" charset="-128"/>
                </a:rPr>
                <a:t>マッチングを希望する福祉事業所の利用者が無理なくできるかどうか、農作業を依頼する前に再度確認を行います。</a:t>
              </a:r>
            </a:p>
          </p:txBody>
        </p:sp>
        <p:sp>
          <p:nvSpPr>
            <p:cNvPr id="20" name="角丸四角形吹き出し 19"/>
            <p:cNvSpPr/>
            <p:nvPr/>
          </p:nvSpPr>
          <p:spPr>
            <a:xfrm>
              <a:off x="4381011" y="4398834"/>
              <a:ext cx="6512659" cy="1069983"/>
            </a:xfrm>
            <a:prstGeom prst="wedgeRoundRectCallout">
              <a:avLst>
                <a:gd name="adj1" fmla="val -60870"/>
                <a:gd name="adj2" fmla="val -184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メイリオ" panose="020B0604030504040204" pitchFamily="50" charset="-128"/>
                  <a:ea typeface="メイリオ" panose="020B0604030504040204" pitchFamily="50" charset="-128"/>
                </a:rPr>
                <a:t>「農作業体験会」では、福祉事業所が実際の作業を行い、より取り組みやすい作業にするために改良・改善点を話し合い、作業工程の見直しなどを検討します。</a:t>
              </a:r>
            </a:p>
          </p:txBody>
        </p:sp>
        <p:sp>
          <p:nvSpPr>
            <p:cNvPr id="21" name="角丸四角形吹き出し 20"/>
            <p:cNvSpPr/>
            <p:nvPr/>
          </p:nvSpPr>
          <p:spPr>
            <a:xfrm>
              <a:off x="4381015" y="5599131"/>
              <a:ext cx="6512655" cy="775292"/>
            </a:xfrm>
            <a:prstGeom prst="wedgeRoundRectCallout">
              <a:avLst>
                <a:gd name="adj1" fmla="val -60616"/>
                <a:gd name="adj2" fmla="val -364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メイリオ" panose="020B0604030504040204" pitchFamily="50" charset="-128"/>
                  <a:ea typeface="メイリオ" panose="020B0604030504040204" pitchFamily="50" charset="-128"/>
                </a:rPr>
                <a:t>「農作業体験会」の結果を踏まえ、</a:t>
              </a:r>
              <a:r>
                <a:rPr lang="ja-JP" altLang="en-US" b="1" dirty="0">
                  <a:solidFill>
                    <a:schemeClr val="accent4">
                      <a:lumMod val="75000"/>
                    </a:schemeClr>
                  </a:solidFill>
                  <a:latin typeface="メイリオ" panose="020B0604030504040204" pitchFamily="50" charset="-128"/>
                  <a:ea typeface="メイリオ" panose="020B0604030504040204" pitchFamily="50" charset="-128"/>
                </a:rPr>
                <a:t>正式に農業者から福祉事業所へ農作業を依頼</a:t>
              </a:r>
              <a:r>
                <a:rPr lang="ja-JP" altLang="en-US" dirty="0">
                  <a:solidFill>
                    <a:schemeClr val="tx1"/>
                  </a:solidFill>
                  <a:latin typeface="メイリオ" panose="020B0604030504040204" pitchFamily="50" charset="-128"/>
                  <a:ea typeface="メイリオ" panose="020B0604030504040204" pitchFamily="50" charset="-128"/>
                </a:rPr>
                <a:t>します。</a:t>
              </a:r>
            </a:p>
          </p:txBody>
        </p:sp>
        <p:sp>
          <p:nvSpPr>
            <p:cNvPr id="22" name="下矢印 21"/>
            <p:cNvSpPr/>
            <p:nvPr/>
          </p:nvSpPr>
          <p:spPr>
            <a:xfrm>
              <a:off x="1863337" y="1840244"/>
              <a:ext cx="573206" cy="503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3" name="下矢印 22"/>
            <p:cNvSpPr/>
            <p:nvPr/>
          </p:nvSpPr>
          <p:spPr>
            <a:xfrm>
              <a:off x="1865969" y="3048374"/>
              <a:ext cx="573206" cy="503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 name="下矢印 23"/>
            <p:cNvSpPr/>
            <p:nvPr/>
          </p:nvSpPr>
          <p:spPr>
            <a:xfrm>
              <a:off x="1863337" y="3978286"/>
              <a:ext cx="573206" cy="503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 name="下矢印 24"/>
            <p:cNvSpPr/>
            <p:nvPr/>
          </p:nvSpPr>
          <p:spPr>
            <a:xfrm>
              <a:off x="1863337" y="4903775"/>
              <a:ext cx="573206" cy="503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r>
              <a:rPr lang="ja-JP" altLang="en-US" dirty="0"/>
              <a:t>７</a:t>
            </a:r>
            <a:endParaRPr kumimoji="1" lang="ja-JP" altLang="en-US" dirty="0"/>
          </a:p>
        </p:txBody>
      </p:sp>
    </p:spTree>
    <p:extLst>
      <p:ext uri="{BB962C8B-B14F-4D97-AF65-F5344CB8AC3E}">
        <p14:creationId xmlns:p14="http://schemas.microsoft.com/office/powerpoint/2010/main" val="90756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1237"/>
            <a:ext cx="10515600" cy="1325563"/>
          </a:xfrm>
        </p:spPr>
        <p:txBody>
          <a:bodyPr/>
          <a:lstStyle/>
          <a:p>
            <a:r>
              <a:rPr lang="ja-JP" altLang="en-US" dirty="0">
                <a:latin typeface="メイリオ" panose="020B0604030504040204" pitchFamily="50" charset="-128"/>
                <a:ea typeface="メイリオ" panose="020B0604030504040204" pitchFamily="50" charset="-128"/>
              </a:rPr>
              <a:t>福祉事業所とのマッチングに向けて</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200" y="1389185"/>
            <a:ext cx="10515600" cy="5398477"/>
          </a:xfrm>
        </p:spPr>
        <p:txBody>
          <a:bodyPr>
            <a:normAutofit fontScale="77500" lnSpcReduction="20000"/>
          </a:bodyPr>
          <a:lstStyle/>
          <a:p>
            <a:pPr marL="0" indent="0">
              <a:buNone/>
            </a:pPr>
            <a:r>
              <a:rPr lang="ja-JP" altLang="en-US" sz="3100" b="1" dirty="0">
                <a:solidFill>
                  <a:schemeClr val="tx2"/>
                </a:solidFill>
                <a:latin typeface="メイリオ" panose="020B0604030504040204" pitchFamily="50" charset="-128"/>
                <a:ea typeface="メイリオ" panose="020B0604030504040204" pitchFamily="50" charset="-128"/>
              </a:rPr>
              <a:t>マッチング成功のカギは・・・</a:t>
            </a:r>
            <a:endParaRPr lang="en-US" altLang="ja-JP" sz="3100" b="1" dirty="0">
              <a:solidFill>
                <a:schemeClr val="tx2"/>
              </a:solidFill>
              <a:latin typeface="メイリオ" panose="020B0604030504040204" pitchFamily="50" charset="-128"/>
              <a:ea typeface="メイリオ" panose="020B0604030504040204" pitchFamily="50" charset="-128"/>
            </a:endParaRPr>
          </a:p>
          <a:p>
            <a:pPr marL="0" indent="0">
              <a:lnSpc>
                <a:spcPts val="200"/>
              </a:lnSpc>
              <a:buNone/>
            </a:pPr>
            <a:endParaRPr lang="en-US" altLang="ja-JP" sz="1200" b="1" dirty="0">
              <a:solidFill>
                <a:schemeClr val="tx2"/>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tx2"/>
                </a:solidFill>
                <a:latin typeface="メイリオ" panose="020B0604030504040204" pitchFamily="50" charset="-128"/>
                <a:ea typeface="メイリオ" panose="020B0604030504040204" pitchFamily="50" charset="-128"/>
              </a:rPr>
              <a:t>①</a:t>
            </a:r>
            <a:r>
              <a:rPr lang="ja-JP" altLang="en-US" b="1" dirty="0">
                <a:solidFill>
                  <a:schemeClr val="accent4">
                    <a:lumMod val="75000"/>
                  </a:schemeClr>
                </a:solidFill>
                <a:latin typeface="メイリオ" panose="020B0604030504040204" pitchFamily="50" charset="-128"/>
                <a:ea typeface="メイリオ" panose="020B0604030504040204" pitchFamily="50" charset="-128"/>
              </a:rPr>
              <a:t>見守ること</a:t>
            </a:r>
            <a:endParaRPr kumimoji="1"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dirty="0">
                <a:solidFill>
                  <a:schemeClr val="tx2"/>
                </a:solidFill>
                <a:latin typeface="メイリオ" panose="020B0604030504040204" pitchFamily="50" charset="-128"/>
                <a:ea typeface="メイリオ" panose="020B0604030504040204" pitchFamily="50" charset="-128"/>
              </a:rPr>
              <a:t>  安定した作業を実施できるようになるまでには</a:t>
            </a:r>
            <a:r>
              <a:rPr lang="ja-JP" altLang="en-US" b="1" dirty="0">
                <a:solidFill>
                  <a:schemeClr val="accent4">
                    <a:lumMod val="75000"/>
                  </a:schemeClr>
                </a:solidFill>
                <a:latin typeface="メイリオ" panose="020B0604030504040204" pitchFamily="50" charset="-128"/>
                <a:ea typeface="メイリオ" panose="020B0604030504040204" pitchFamily="50" charset="-128"/>
              </a:rPr>
              <a:t>時間がかかるため、習得で</a:t>
            </a:r>
            <a:endParaRPr lang="en-US" altLang="ja-JP" b="1" dirty="0">
              <a:solidFill>
                <a:schemeClr val="accent4">
                  <a:lumMod val="75000"/>
                </a:schemeClr>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accent4">
                    <a:lumMod val="75000"/>
                  </a:schemeClr>
                </a:solidFill>
                <a:latin typeface="メイリオ" panose="020B0604030504040204" pitchFamily="50" charset="-128"/>
                <a:ea typeface="メイリオ" panose="020B0604030504040204" pitchFamily="50" charset="-128"/>
              </a:rPr>
              <a:t>きるまで待つ</a:t>
            </a:r>
            <a:r>
              <a:rPr lang="ja-JP" altLang="en-US" dirty="0">
                <a:solidFill>
                  <a:schemeClr val="tx2"/>
                </a:solidFill>
                <a:latin typeface="メイリオ" panose="020B0604030504040204" pitchFamily="50" charset="-128"/>
                <a:ea typeface="メイリオ" panose="020B0604030504040204" pitchFamily="50" charset="-128"/>
              </a:rPr>
              <a:t>ことが大切。</a:t>
            </a:r>
            <a:endParaRPr kumimoji="1"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tx2"/>
                </a:solidFill>
                <a:latin typeface="メイリオ" panose="020B0604030504040204" pitchFamily="50" charset="-128"/>
                <a:ea typeface="メイリオ" panose="020B0604030504040204" pitchFamily="50" charset="-128"/>
              </a:rPr>
              <a:t>②</a:t>
            </a:r>
            <a:r>
              <a:rPr lang="ja-JP" altLang="en-US" b="1" dirty="0">
                <a:solidFill>
                  <a:schemeClr val="accent4">
                    <a:lumMod val="75000"/>
                  </a:schemeClr>
                </a:solidFill>
                <a:latin typeface="メイリオ" panose="020B0604030504040204" pitchFamily="50" charset="-128"/>
                <a:ea typeface="メイリオ" panose="020B0604030504040204" pitchFamily="50" charset="-128"/>
              </a:rPr>
              <a:t>コミュニケーションをとること</a:t>
            </a:r>
            <a:endParaRPr lang="ja-JP" altLang="en-US" dirty="0">
              <a:solidFill>
                <a:schemeClr val="accent4">
                  <a:lumMod val="75000"/>
                </a:schemeClr>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tx2"/>
                </a:solidFill>
                <a:latin typeface="メイリオ" panose="020B0604030504040204" pitchFamily="50" charset="-128"/>
                <a:ea typeface="メイリオ" panose="020B0604030504040204" pitchFamily="50" charset="-128"/>
              </a:rPr>
              <a:t>  障害者の方だけでなく、福祉事業所の生活支援員（職員）とのコミュニ</a:t>
            </a: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tx2"/>
                </a:solidFill>
                <a:latin typeface="メイリオ" panose="020B0604030504040204" pitchFamily="50" charset="-128"/>
                <a:ea typeface="メイリオ" panose="020B0604030504040204" pitchFamily="50" charset="-128"/>
              </a:rPr>
              <a:t>ケーションをとり、より良い作業環境に改善していくことが重要</a:t>
            </a: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tx2"/>
                </a:solidFill>
                <a:latin typeface="メイリオ" panose="020B0604030504040204" pitchFamily="50" charset="-128"/>
                <a:ea typeface="メイリオ" panose="020B0604030504040204" pitchFamily="50" charset="-128"/>
              </a:rPr>
              <a:t>③</a:t>
            </a:r>
            <a:r>
              <a:rPr lang="ja-JP" altLang="en-US" b="1" dirty="0">
                <a:solidFill>
                  <a:srgbClr val="BF9000"/>
                </a:solidFill>
                <a:latin typeface="メイリオ" panose="020B0604030504040204" pitchFamily="50" charset="-128"/>
                <a:ea typeface="メイリオ" panose="020B0604030504040204" pitchFamily="50" charset="-128"/>
              </a:rPr>
              <a:t>障害者に合わせた作業を見つけること</a:t>
            </a:r>
            <a:endParaRPr lang="en-US" altLang="ja-JP" b="1" dirty="0">
              <a:solidFill>
                <a:srgbClr val="BF9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・障害者にはそれぞれ特性があり、その</a:t>
            </a:r>
            <a:r>
              <a:rPr lang="ja-JP" altLang="en-US" b="1" dirty="0">
                <a:solidFill>
                  <a:srgbClr val="44546A"/>
                </a:solidFill>
                <a:latin typeface="メイリオ" panose="020B0604030504040204" pitchFamily="50" charset="-128"/>
                <a:ea typeface="メイリオ" panose="020B0604030504040204" pitchFamily="50" charset="-128"/>
              </a:rPr>
              <a:t>特性にあった作業</a:t>
            </a:r>
            <a:r>
              <a:rPr lang="ja-JP" altLang="en-US" dirty="0">
                <a:latin typeface="メイリオ" panose="020B0604030504040204" pitchFamily="50" charset="-128"/>
                <a:ea typeface="メイリオ" panose="020B0604030504040204" pitchFamily="50" charset="-128"/>
              </a:rPr>
              <a:t>を見つけることで</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取組みやすくなる。</a:t>
            </a:r>
          </a:p>
          <a:p>
            <a:pPr marL="0" indent="0">
              <a:buNone/>
            </a:pPr>
            <a:r>
              <a:rPr lang="ja-JP" altLang="en-US" dirty="0">
                <a:latin typeface="メイリオ" panose="020B0604030504040204" pitchFamily="50" charset="-128"/>
                <a:ea typeface="メイリオ" panose="020B0604030504040204" pitchFamily="50" charset="-128"/>
              </a:rPr>
              <a:t> ・さらに、障害者の方に合わせた作業方法を新たに考案すると、健常者である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他の従業員にとっても効率が良くなり、大幅に作業効率が上がる。</a:t>
            </a:r>
            <a:endParaRPr lang="ja-JP" altLang="en-US" b="1" dirty="0">
              <a:solidFill>
                <a:schemeClr val="tx2"/>
              </a:solidFill>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r>
              <a:rPr kumimoji="1" lang="ja-JP" altLang="en-US" dirty="0"/>
              <a:t>８</a:t>
            </a:r>
          </a:p>
        </p:txBody>
      </p:sp>
    </p:spTree>
    <p:extLst>
      <p:ext uri="{BB962C8B-B14F-4D97-AF65-F5344CB8AC3E}">
        <p14:creationId xmlns:p14="http://schemas.microsoft.com/office/powerpoint/2010/main" val="21921363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928</Words>
  <Application>Microsoft Office PowerPoint</Application>
  <PresentationFormat>ワイド画面</PresentationFormat>
  <Paragraphs>98</Paragraphs>
  <Slides>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9</vt:i4>
      </vt:variant>
    </vt:vector>
  </HeadingPairs>
  <TitlesOfParts>
    <vt:vector size="15" baseType="lpstr">
      <vt:lpstr>メイリオ</vt:lpstr>
      <vt:lpstr>游ゴシック</vt:lpstr>
      <vt:lpstr>游ゴシック Light</vt:lpstr>
      <vt:lpstr>Arial</vt:lpstr>
      <vt:lpstr>Office テーマ</vt:lpstr>
      <vt:lpstr>デザインの設定</vt:lpstr>
      <vt:lpstr>農福連携について</vt:lpstr>
      <vt:lpstr>農福連携とは</vt:lpstr>
      <vt:lpstr>　①農業者による障害者雇用</vt:lpstr>
      <vt:lpstr>②作業を福祉事業所に委託</vt:lpstr>
      <vt:lpstr>農福連携を始める農業者が活用できる事業</vt:lpstr>
      <vt:lpstr>取り組み事例①：さつまいもの生産・調整</vt:lpstr>
      <vt:lpstr>取組み事例②：干し芋加工作業</vt:lpstr>
      <vt:lpstr>農福連携の支援の流れ</vt:lpstr>
      <vt:lpstr>福祉事業所とのマッチングに向けて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159</cp:revision>
  <cp:lastPrinted>2024-03-04T01:14:31Z</cp:lastPrinted>
  <dcterms:created xsi:type="dcterms:W3CDTF">2023-06-12T04:32:03Z</dcterms:created>
  <dcterms:modified xsi:type="dcterms:W3CDTF">2025-02-27T08:50:52Z</dcterms:modified>
</cp:coreProperties>
</file>